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6.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7.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46.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47.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73"/>
  </p:notesMasterIdLst>
  <p:sldIdLst>
    <p:sldId id="256" r:id="rId5"/>
    <p:sldId id="1247" r:id="rId6"/>
    <p:sldId id="258" r:id="rId7"/>
    <p:sldId id="1249" r:id="rId8"/>
    <p:sldId id="1248" r:id="rId9"/>
    <p:sldId id="1250" r:id="rId10"/>
    <p:sldId id="1251" r:id="rId11"/>
    <p:sldId id="508" r:id="rId12"/>
    <p:sldId id="1252" r:id="rId13"/>
    <p:sldId id="1348" r:id="rId14"/>
    <p:sldId id="1349" r:id="rId15"/>
    <p:sldId id="1350" r:id="rId16"/>
    <p:sldId id="1316" r:id="rId17"/>
    <p:sldId id="1318" r:id="rId18"/>
    <p:sldId id="1319" r:id="rId19"/>
    <p:sldId id="1320" r:id="rId20"/>
    <p:sldId id="1341" r:id="rId21"/>
    <p:sldId id="1342" r:id="rId22"/>
    <p:sldId id="1321" r:id="rId23"/>
    <p:sldId id="1255" r:id="rId24"/>
    <p:sldId id="1256" r:id="rId25"/>
    <p:sldId id="1258" r:id="rId26"/>
    <p:sldId id="1259" r:id="rId27"/>
    <p:sldId id="1351" r:id="rId28"/>
    <p:sldId id="1358" r:id="rId29"/>
    <p:sldId id="1322" r:id="rId30"/>
    <p:sldId id="656" r:id="rId31"/>
    <p:sldId id="1347" r:id="rId32"/>
    <p:sldId id="1338" r:id="rId33"/>
    <p:sldId id="268" r:id="rId34"/>
    <p:sldId id="1352" r:id="rId35"/>
    <p:sldId id="1331" r:id="rId36"/>
    <p:sldId id="1261" r:id="rId37"/>
    <p:sldId id="1262" r:id="rId38"/>
    <p:sldId id="1260" r:id="rId39"/>
    <p:sldId id="1357" r:id="rId40"/>
    <p:sldId id="1353" r:id="rId41"/>
    <p:sldId id="1354" r:id="rId42"/>
    <p:sldId id="1299" r:id="rId43"/>
    <p:sldId id="1293" r:id="rId44"/>
    <p:sldId id="1311" r:id="rId45"/>
    <p:sldId id="1312" r:id="rId46"/>
    <p:sldId id="1334" r:id="rId47"/>
    <p:sldId id="257" r:id="rId48"/>
    <p:sldId id="1324" r:id="rId49"/>
    <p:sldId id="1325" r:id="rId50"/>
    <p:sldId id="260" r:id="rId51"/>
    <p:sldId id="1345" r:id="rId52"/>
    <p:sldId id="1343" r:id="rId53"/>
    <p:sldId id="262" r:id="rId54"/>
    <p:sldId id="1355" r:id="rId55"/>
    <p:sldId id="1279" r:id="rId56"/>
    <p:sldId id="261" r:id="rId57"/>
    <p:sldId id="1268" r:id="rId58"/>
    <p:sldId id="1346" r:id="rId59"/>
    <p:sldId id="1272" r:id="rId60"/>
    <p:sldId id="1327" r:id="rId61"/>
    <p:sldId id="1328" r:id="rId62"/>
    <p:sldId id="1274" r:id="rId63"/>
    <p:sldId id="1273" r:id="rId64"/>
    <p:sldId id="1277" r:id="rId65"/>
    <p:sldId id="1281" r:id="rId66"/>
    <p:sldId id="1285" r:id="rId67"/>
    <p:sldId id="266" r:id="rId68"/>
    <p:sldId id="1360" r:id="rId69"/>
    <p:sldId id="1265" r:id="rId70"/>
    <p:sldId id="1266" r:id="rId71"/>
    <p:sldId id="1329" r:id="rId7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031532F-1930-DDC2-E62A-8FBC2F2C82DE}" name="Alison Scholey" initials="AS" userId="S::alison.scholey@westnorthants.gov.uk::4d78b1d0-a49d-483e-8760-13136adcce43" providerId="AD"/>
  <p188:author id="{C78D8285-8DF0-6AB5-FAB0-860ED1815AA3}" name="Daniel Freeman" initials="DF" userId="S::Daniel.Freeman@westnorthants.gov.uk::d3ba51e1-586a-4f1c-a0f4-3b8407bff199"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60" d="100"/>
          <a:sy n="60" d="100"/>
        </p:scale>
        <p:origin x="808" y="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slide" Target="slides/slide57.xml"/><Relationship Id="rId82" Type="http://schemas.microsoft.com/office/2018/10/relationships/authors" Target="author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theme" Target="theme/theme1.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56B9676-9844-4657-9D6E-C37B7A8F3E20}" type="doc">
      <dgm:prSet loTypeId="urn:microsoft.com/office/officeart/2008/layout/LinedList" loCatId="list" qsTypeId="urn:microsoft.com/office/officeart/2005/8/quickstyle/simple1" qsCatId="simple" csTypeId="urn:microsoft.com/office/officeart/2005/8/colors/accent2_2" csCatId="accent2"/>
      <dgm:spPr/>
      <dgm:t>
        <a:bodyPr/>
        <a:lstStyle/>
        <a:p>
          <a:endParaRPr lang="en-US"/>
        </a:p>
      </dgm:t>
    </dgm:pt>
    <dgm:pt modelId="{0A7623A2-9508-48C3-B492-ECCFB778FCCA}">
      <dgm:prSet/>
      <dgm:spPr/>
      <dgm:t>
        <a:bodyPr/>
        <a:lstStyle/>
        <a:p>
          <a:r>
            <a:rPr lang="en-GB"/>
            <a:t>To make you aware of your safeguarding responsibilities</a:t>
          </a:r>
          <a:endParaRPr lang="en-US"/>
        </a:p>
      </dgm:t>
    </dgm:pt>
    <dgm:pt modelId="{B7FFFCF1-3410-41C1-AC84-37CBA9F5A20C}" type="parTrans" cxnId="{80455ED5-5C5E-49E5-876D-320081360322}">
      <dgm:prSet/>
      <dgm:spPr/>
      <dgm:t>
        <a:bodyPr/>
        <a:lstStyle/>
        <a:p>
          <a:endParaRPr lang="en-US"/>
        </a:p>
      </dgm:t>
    </dgm:pt>
    <dgm:pt modelId="{DA3ECCDD-FABF-4D7D-985D-C62304C70267}" type="sibTrans" cxnId="{80455ED5-5C5E-49E5-876D-320081360322}">
      <dgm:prSet/>
      <dgm:spPr/>
      <dgm:t>
        <a:bodyPr/>
        <a:lstStyle/>
        <a:p>
          <a:endParaRPr lang="en-US"/>
        </a:p>
      </dgm:t>
    </dgm:pt>
    <dgm:pt modelId="{C7AE57D3-1D4E-4636-BCE7-B626D97333D3}">
      <dgm:prSet/>
      <dgm:spPr/>
      <dgm:t>
        <a:bodyPr/>
        <a:lstStyle/>
        <a:p>
          <a:r>
            <a:rPr lang="en-GB"/>
            <a:t>To help everyone to feel confident in spotting the signs and symptoms of abuse</a:t>
          </a:r>
          <a:endParaRPr lang="en-US"/>
        </a:p>
      </dgm:t>
    </dgm:pt>
    <dgm:pt modelId="{9C10BE2F-C5BE-44A5-AC18-65461A963801}" type="parTrans" cxnId="{AF4EDD52-0586-4CE5-A494-2BA333AD75C8}">
      <dgm:prSet/>
      <dgm:spPr/>
      <dgm:t>
        <a:bodyPr/>
        <a:lstStyle/>
        <a:p>
          <a:endParaRPr lang="en-US"/>
        </a:p>
      </dgm:t>
    </dgm:pt>
    <dgm:pt modelId="{75B7939F-89F6-4467-9389-E36180E6BCC7}" type="sibTrans" cxnId="{AF4EDD52-0586-4CE5-A494-2BA333AD75C8}">
      <dgm:prSet/>
      <dgm:spPr/>
      <dgm:t>
        <a:bodyPr/>
        <a:lstStyle/>
        <a:p>
          <a:endParaRPr lang="en-US"/>
        </a:p>
      </dgm:t>
    </dgm:pt>
    <dgm:pt modelId="{04E030A7-3CDC-416D-9FCC-C49F722A3AF6}">
      <dgm:prSet/>
      <dgm:spPr/>
      <dgm:t>
        <a:bodyPr/>
        <a:lstStyle/>
        <a:p>
          <a:r>
            <a:rPr lang="en-GB"/>
            <a:t>To raise awareness of key safeguarding issues</a:t>
          </a:r>
          <a:endParaRPr lang="en-US"/>
        </a:p>
      </dgm:t>
    </dgm:pt>
    <dgm:pt modelId="{45B17196-588D-49B5-A0D9-2FC3DF824B31}" type="parTrans" cxnId="{BC52A23A-A729-4CB2-A068-C5D1D23871CF}">
      <dgm:prSet/>
      <dgm:spPr/>
      <dgm:t>
        <a:bodyPr/>
        <a:lstStyle/>
        <a:p>
          <a:endParaRPr lang="en-US"/>
        </a:p>
      </dgm:t>
    </dgm:pt>
    <dgm:pt modelId="{2B609477-B631-4B51-A435-E0625A40AAB4}" type="sibTrans" cxnId="{BC52A23A-A729-4CB2-A068-C5D1D23871CF}">
      <dgm:prSet/>
      <dgm:spPr/>
      <dgm:t>
        <a:bodyPr/>
        <a:lstStyle/>
        <a:p>
          <a:endParaRPr lang="en-US"/>
        </a:p>
      </dgm:t>
    </dgm:pt>
    <dgm:pt modelId="{84C78B81-A3AD-4CBD-B7B1-EB55D0FB6F90}">
      <dgm:prSet/>
      <dgm:spPr/>
      <dgm:t>
        <a:bodyPr/>
        <a:lstStyle/>
        <a:p>
          <a:r>
            <a:rPr lang="en-GB"/>
            <a:t>To support staff to respond to a safeguarding disclosure</a:t>
          </a:r>
          <a:endParaRPr lang="en-US"/>
        </a:p>
      </dgm:t>
    </dgm:pt>
    <dgm:pt modelId="{5230B500-F8FE-485D-B5B5-BB4942AED461}" type="parTrans" cxnId="{31C7888B-3B45-4CC6-BA76-7B9F4D5FC059}">
      <dgm:prSet/>
      <dgm:spPr/>
      <dgm:t>
        <a:bodyPr/>
        <a:lstStyle/>
        <a:p>
          <a:endParaRPr lang="en-US"/>
        </a:p>
      </dgm:t>
    </dgm:pt>
    <dgm:pt modelId="{5CF2A999-F8B8-4420-9E2D-2FCABB88FA2D}" type="sibTrans" cxnId="{31C7888B-3B45-4CC6-BA76-7B9F4D5FC059}">
      <dgm:prSet/>
      <dgm:spPr/>
      <dgm:t>
        <a:bodyPr/>
        <a:lstStyle/>
        <a:p>
          <a:endParaRPr lang="en-US"/>
        </a:p>
      </dgm:t>
    </dgm:pt>
    <dgm:pt modelId="{90ADCBB0-2206-408A-9170-DC655C5E6055}">
      <dgm:prSet/>
      <dgm:spPr/>
      <dgm:t>
        <a:bodyPr/>
        <a:lstStyle/>
        <a:p>
          <a:r>
            <a:rPr lang="en-GB"/>
            <a:t>To make sure all staff know what to do if you have a safeguarding concern about a child</a:t>
          </a:r>
          <a:endParaRPr lang="en-US"/>
        </a:p>
      </dgm:t>
    </dgm:pt>
    <dgm:pt modelId="{2A97E622-0744-4FCC-AC94-1BCD431466B9}" type="parTrans" cxnId="{5C94896E-E9EB-48B4-8F16-391786673ADC}">
      <dgm:prSet/>
      <dgm:spPr/>
      <dgm:t>
        <a:bodyPr/>
        <a:lstStyle/>
        <a:p>
          <a:endParaRPr lang="en-US"/>
        </a:p>
      </dgm:t>
    </dgm:pt>
    <dgm:pt modelId="{D6BF9C37-4CBF-4C1E-8471-E2D30AF49682}" type="sibTrans" cxnId="{5C94896E-E9EB-48B4-8F16-391786673ADC}">
      <dgm:prSet/>
      <dgm:spPr/>
      <dgm:t>
        <a:bodyPr/>
        <a:lstStyle/>
        <a:p>
          <a:endParaRPr lang="en-US"/>
        </a:p>
      </dgm:t>
    </dgm:pt>
    <dgm:pt modelId="{59DB7B38-DCB6-4B8D-89EB-DCA11D95F953}">
      <dgm:prSet/>
      <dgm:spPr/>
      <dgm:t>
        <a:bodyPr/>
        <a:lstStyle/>
        <a:p>
          <a:r>
            <a:rPr lang="en-GB"/>
            <a:t>To make sure all staff know what to do if they have a safeguarding concern about a member of staff, or someone working at the school</a:t>
          </a:r>
          <a:endParaRPr lang="en-US"/>
        </a:p>
      </dgm:t>
    </dgm:pt>
    <dgm:pt modelId="{2B340E9F-6EE9-49C8-A2D0-45C613392CFA}" type="parTrans" cxnId="{3EF81E40-2BF9-4BBD-8678-46226418DFDC}">
      <dgm:prSet/>
      <dgm:spPr/>
      <dgm:t>
        <a:bodyPr/>
        <a:lstStyle/>
        <a:p>
          <a:endParaRPr lang="en-US"/>
        </a:p>
      </dgm:t>
    </dgm:pt>
    <dgm:pt modelId="{7D7177FB-20C2-4242-9AB2-04467E790486}" type="sibTrans" cxnId="{3EF81E40-2BF9-4BBD-8678-46226418DFDC}">
      <dgm:prSet/>
      <dgm:spPr/>
      <dgm:t>
        <a:bodyPr/>
        <a:lstStyle/>
        <a:p>
          <a:endParaRPr lang="en-US"/>
        </a:p>
      </dgm:t>
    </dgm:pt>
    <dgm:pt modelId="{DDE9D9DB-D343-4A60-8092-9DDEE76AD183}" type="pres">
      <dgm:prSet presAssocID="{A56B9676-9844-4657-9D6E-C37B7A8F3E20}" presName="vert0" presStyleCnt="0">
        <dgm:presLayoutVars>
          <dgm:dir/>
          <dgm:animOne val="branch"/>
          <dgm:animLvl val="lvl"/>
        </dgm:presLayoutVars>
      </dgm:prSet>
      <dgm:spPr/>
    </dgm:pt>
    <dgm:pt modelId="{06A53065-F965-4835-94F5-CC72A202F3E2}" type="pres">
      <dgm:prSet presAssocID="{0A7623A2-9508-48C3-B492-ECCFB778FCCA}" presName="thickLine" presStyleLbl="alignNode1" presStyleIdx="0" presStyleCnt="6"/>
      <dgm:spPr/>
    </dgm:pt>
    <dgm:pt modelId="{927846B3-9452-4F72-A7AE-ACAB174CD815}" type="pres">
      <dgm:prSet presAssocID="{0A7623A2-9508-48C3-B492-ECCFB778FCCA}" presName="horz1" presStyleCnt="0"/>
      <dgm:spPr/>
    </dgm:pt>
    <dgm:pt modelId="{FED4642F-3430-4261-BE62-6410FDAF17F1}" type="pres">
      <dgm:prSet presAssocID="{0A7623A2-9508-48C3-B492-ECCFB778FCCA}" presName="tx1" presStyleLbl="revTx" presStyleIdx="0" presStyleCnt="6"/>
      <dgm:spPr/>
    </dgm:pt>
    <dgm:pt modelId="{97B379FC-617D-4008-8AAA-5C692A838A6E}" type="pres">
      <dgm:prSet presAssocID="{0A7623A2-9508-48C3-B492-ECCFB778FCCA}" presName="vert1" presStyleCnt="0"/>
      <dgm:spPr/>
    </dgm:pt>
    <dgm:pt modelId="{E97EE33E-454C-43DA-B279-A5FE117A6FE7}" type="pres">
      <dgm:prSet presAssocID="{C7AE57D3-1D4E-4636-BCE7-B626D97333D3}" presName="thickLine" presStyleLbl="alignNode1" presStyleIdx="1" presStyleCnt="6"/>
      <dgm:spPr/>
    </dgm:pt>
    <dgm:pt modelId="{A92DC55D-2292-4526-BE3C-5D9963CA96C2}" type="pres">
      <dgm:prSet presAssocID="{C7AE57D3-1D4E-4636-BCE7-B626D97333D3}" presName="horz1" presStyleCnt="0"/>
      <dgm:spPr/>
    </dgm:pt>
    <dgm:pt modelId="{8B8B830E-7F17-437A-990D-3A4C024B8A82}" type="pres">
      <dgm:prSet presAssocID="{C7AE57D3-1D4E-4636-BCE7-B626D97333D3}" presName="tx1" presStyleLbl="revTx" presStyleIdx="1" presStyleCnt="6"/>
      <dgm:spPr/>
    </dgm:pt>
    <dgm:pt modelId="{B5392416-B01B-4411-A8C7-BC4E6908DF8B}" type="pres">
      <dgm:prSet presAssocID="{C7AE57D3-1D4E-4636-BCE7-B626D97333D3}" presName="vert1" presStyleCnt="0"/>
      <dgm:spPr/>
    </dgm:pt>
    <dgm:pt modelId="{DF4763C1-AF5C-4826-9491-652F7A16C9CD}" type="pres">
      <dgm:prSet presAssocID="{04E030A7-3CDC-416D-9FCC-C49F722A3AF6}" presName="thickLine" presStyleLbl="alignNode1" presStyleIdx="2" presStyleCnt="6"/>
      <dgm:spPr/>
    </dgm:pt>
    <dgm:pt modelId="{894BDEEE-AC81-4762-9C18-033F014D8EE6}" type="pres">
      <dgm:prSet presAssocID="{04E030A7-3CDC-416D-9FCC-C49F722A3AF6}" presName="horz1" presStyleCnt="0"/>
      <dgm:spPr/>
    </dgm:pt>
    <dgm:pt modelId="{97C29DD7-BD0E-4FC8-89DF-66BFD49CDD1A}" type="pres">
      <dgm:prSet presAssocID="{04E030A7-3CDC-416D-9FCC-C49F722A3AF6}" presName="tx1" presStyleLbl="revTx" presStyleIdx="2" presStyleCnt="6"/>
      <dgm:spPr/>
    </dgm:pt>
    <dgm:pt modelId="{76FAC91B-1A1B-41A0-AEED-A6994E6D0001}" type="pres">
      <dgm:prSet presAssocID="{04E030A7-3CDC-416D-9FCC-C49F722A3AF6}" presName="vert1" presStyleCnt="0"/>
      <dgm:spPr/>
    </dgm:pt>
    <dgm:pt modelId="{287832B8-48A3-434F-AC11-913812C29540}" type="pres">
      <dgm:prSet presAssocID="{84C78B81-A3AD-4CBD-B7B1-EB55D0FB6F90}" presName="thickLine" presStyleLbl="alignNode1" presStyleIdx="3" presStyleCnt="6"/>
      <dgm:spPr/>
    </dgm:pt>
    <dgm:pt modelId="{EBB9816B-2E7B-4B58-80D5-79DB18D953B2}" type="pres">
      <dgm:prSet presAssocID="{84C78B81-A3AD-4CBD-B7B1-EB55D0FB6F90}" presName="horz1" presStyleCnt="0"/>
      <dgm:spPr/>
    </dgm:pt>
    <dgm:pt modelId="{811DEDB6-CC86-4248-B9F1-FDDBB839D562}" type="pres">
      <dgm:prSet presAssocID="{84C78B81-A3AD-4CBD-B7B1-EB55D0FB6F90}" presName="tx1" presStyleLbl="revTx" presStyleIdx="3" presStyleCnt="6"/>
      <dgm:spPr/>
    </dgm:pt>
    <dgm:pt modelId="{86975A6C-009F-417C-89D2-82C680C95336}" type="pres">
      <dgm:prSet presAssocID="{84C78B81-A3AD-4CBD-B7B1-EB55D0FB6F90}" presName="vert1" presStyleCnt="0"/>
      <dgm:spPr/>
    </dgm:pt>
    <dgm:pt modelId="{72A17A42-523C-4CDE-8341-AF78CD33BF56}" type="pres">
      <dgm:prSet presAssocID="{90ADCBB0-2206-408A-9170-DC655C5E6055}" presName="thickLine" presStyleLbl="alignNode1" presStyleIdx="4" presStyleCnt="6"/>
      <dgm:spPr/>
    </dgm:pt>
    <dgm:pt modelId="{8A043BB0-2B7F-4DAF-A903-150D675EDC96}" type="pres">
      <dgm:prSet presAssocID="{90ADCBB0-2206-408A-9170-DC655C5E6055}" presName="horz1" presStyleCnt="0"/>
      <dgm:spPr/>
    </dgm:pt>
    <dgm:pt modelId="{26B32412-816D-490E-BB47-78B95C1D5D51}" type="pres">
      <dgm:prSet presAssocID="{90ADCBB0-2206-408A-9170-DC655C5E6055}" presName="tx1" presStyleLbl="revTx" presStyleIdx="4" presStyleCnt="6"/>
      <dgm:spPr/>
    </dgm:pt>
    <dgm:pt modelId="{4E846E2A-39F4-4C6B-AFE4-38C404A5BC70}" type="pres">
      <dgm:prSet presAssocID="{90ADCBB0-2206-408A-9170-DC655C5E6055}" presName="vert1" presStyleCnt="0"/>
      <dgm:spPr/>
    </dgm:pt>
    <dgm:pt modelId="{61BB6F84-7504-4040-957D-598A8EF794CE}" type="pres">
      <dgm:prSet presAssocID="{59DB7B38-DCB6-4B8D-89EB-DCA11D95F953}" presName="thickLine" presStyleLbl="alignNode1" presStyleIdx="5" presStyleCnt="6"/>
      <dgm:spPr/>
    </dgm:pt>
    <dgm:pt modelId="{D43CA9F2-3368-469A-8C92-02FF4DC8C2DF}" type="pres">
      <dgm:prSet presAssocID="{59DB7B38-DCB6-4B8D-89EB-DCA11D95F953}" presName="horz1" presStyleCnt="0"/>
      <dgm:spPr/>
    </dgm:pt>
    <dgm:pt modelId="{818CB8FD-3E3C-46CD-9F3C-60F8683149BA}" type="pres">
      <dgm:prSet presAssocID="{59DB7B38-DCB6-4B8D-89EB-DCA11D95F953}" presName="tx1" presStyleLbl="revTx" presStyleIdx="5" presStyleCnt="6"/>
      <dgm:spPr/>
    </dgm:pt>
    <dgm:pt modelId="{D683277A-8208-43EC-B525-553351577D15}" type="pres">
      <dgm:prSet presAssocID="{59DB7B38-DCB6-4B8D-89EB-DCA11D95F953}" presName="vert1" presStyleCnt="0"/>
      <dgm:spPr/>
    </dgm:pt>
  </dgm:ptLst>
  <dgm:cxnLst>
    <dgm:cxn modelId="{FB19BC1B-8262-418D-AEDB-F7DF00FC9279}" type="presOf" srcId="{C7AE57D3-1D4E-4636-BCE7-B626D97333D3}" destId="{8B8B830E-7F17-437A-990D-3A4C024B8A82}" srcOrd="0" destOrd="0" presId="urn:microsoft.com/office/officeart/2008/layout/LinedList"/>
    <dgm:cxn modelId="{E1C8EC2D-BACC-4B5F-B76B-8A02BBCEDA83}" type="presOf" srcId="{59DB7B38-DCB6-4B8D-89EB-DCA11D95F953}" destId="{818CB8FD-3E3C-46CD-9F3C-60F8683149BA}" srcOrd="0" destOrd="0" presId="urn:microsoft.com/office/officeart/2008/layout/LinedList"/>
    <dgm:cxn modelId="{BC52A23A-A729-4CB2-A068-C5D1D23871CF}" srcId="{A56B9676-9844-4657-9D6E-C37B7A8F3E20}" destId="{04E030A7-3CDC-416D-9FCC-C49F722A3AF6}" srcOrd="2" destOrd="0" parTransId="{45B17196-588D-49B5-A0D9-2FC3DF824B31}" sibTransId="{2B609477-B631-4B51-A435-E0625A40AAB4}"/>
    <dgm:cxn modelId="{3EF81E40-2BF9-4BBD-8678-46226418DFDC}" srcId="{A56B9676-9844-4657-9D6E-C37B7A8F3E20}" destId="{59DB7B38-DCB6-4B8D-89EB-DCA11D95F953}" srcOrd="5" destOrd="0" parTransId="{2B340E9F-6EE9-49C8-A2D0-45C613392CFA}" sibTransId="{7D7177FB-20C2-4242-9AB2-04467E790486}"/>
    <dgm:cxn modelId="{5C94896E-E9EB-48B4-8F16-391786673ADC}" srcId="{A56B9676-9844-4657-9D6E-C37B7A8F3E20}" destId="{90ADCBB0-2206-408A-9170-DC655C5E6055}" srcOrd="4" destOrd="0" parTransId="{2A97E622-0744-4FCC-AC94-1BCD431466B9}" sibTransId="{D6BF9C37-4CBF-4C1E-8471-E2D30AF49682}"/>
    <dgm:cxn modelId="{AF4EDD52-0586-4CE5-A494-2BA333AD75C8}" srcId="{A56B9676-9844-4657-9D6E-C37B7A8F3E20}" destId="{C7AE57D3-1D4E-4636-BCE7-B626D97333D3}" srcOrd="1" destOrd="0" parTransId="{9C10BE2F-C5BE-44A5-AC18-65461A963801}" sibTransId="{75B7939F-89F6-4467-9389-E36180E6BCC7}"/>
    <dgm:cxn modelId="{31C7888B-3B45-4CC6-BA76-7B9F4D5FC059}" srcId="{A56B9676-9844-4657-9D6E-C37B7A8F3E20}" destId="{84C78B81-A3AD-4CBD-B7B1-EB55D0FB6F90}" srcOrd="3" destOrd="0" parTransId="{5230B500-F8FE-485D-B5B5-BB4942AED461}" sibTransId="{5CF2A999-F8B8-4420-9E2D-2FCABB88FA2D}"/>
    <dgm:cxn modelId="{82BA2C9B-D632-4445-8353-077BA346D586}" type="presOf" srcId="{A56B9676-9844-4657-9D6E-C37B7A8F3E20}" destId="{DDE9D9DB-D343-4A60-8092-9DDEE76AD183}" srcOrd="0" destOrd="0" presId="urn:microsoft.com/office/officeart/2008/layout/LinedList"/>
    <dgm:cxn modelId="{94C0B2A7-FC6E-4267-8E4A-211F26EAC4E3}" type="presOf" srcId="{90ADCBB0-2206-408A-9170-DC655C5E6055}" destId="{26B32412-816D-490E-BB47-78B95C1D5D51}" srcOrd="0" destOrd="0" presId="urn:microsoft.com/office/officeart/2008/layout/LinedList"/>
    <dgm:cxn modelId="{3DC06CCA-9148-4E88-8AED-84BC5C838389}" type="presOf" srcId="{84C78B81-A3AD-4CBD-B7B1-EB55D0FB6F90}" destId="{811DEDB6-CC86-4248-B9F1-FDDBB839D562}" srcOrd="0" destOrd="0" presId="urn:microsoft.com/office/officeart/2008/layout/LinedList"/>
    <dgm:cxn modelId="{80455ED5-5C5E-49E5-876D-320081360322}" srcId="{A56B9676-9844-4657-9D6E-C37B7A8F3E20}" destId="{0A7623A2-9508-48C3-B492-ECCFB778FCCA}" srcOrd="0" destOrd="0" parTransId="{B7FFFCF1-3410-41C1-AC84-37CBA9F5A20C}" sibTransId="{DA3ECCDD-FABF-4D7D-985D-C62304C70267}"/>
    <dgm:cxn modelId="{62CECBE2-3A36-4562-9BC4-729F6B489642}" type="presOf" srcId="{04E030A7-3CDC-416D-9FCC-C49F722A3AF6}" destId="{97C29DD7-BD0E-4FC8-89DF-66BFD49CDD1A}" srcOrd="0" destOrd="0" presId="urn:microsoft.com/office/officeart/2008/layout/LinedList"/>
    <dgm:cxn modelId="{4F415DEF-8398-4072-8900-F15058D8F182}" type="presOf" srcId="{0A7623A2-9508-48C3-B492-ECCFB778FCCA}" destId="{FED4642F-3430-4261-BE62-6410FDAF17F1}" srcOrd="0" destOrd="0" presId="urn:microsoft.com/office/officeart/2008/layout/LinedList"/>
    <dgm:cxn modelId="{83DB92EC-97E3-4BE4-AB59-D1E9A3B11660}" type="presParOf" srcId="{DDE9D9DB-D343-4A60-8092-9DDEE76AD183}" destId="{06A53065-F965-4835-94F5-CC72A202F3E2}" srcOrd="0" destOrd="0" presId="urn:microsoft.com/office/officeart/2008/layout/LinedList"/>
    <dgm:cxn modelId="{4519A4E9-2659-469C-9919-C4E4B5F999CD}" type="presParOf" srcId="{DDE9D9DB-D343-4A60-8092-9DDEE76AD183}" destId="{927846B3-9452-4F72-A7AE-ACAB174CD815}" srcOrd="1" destOrd="0" presId="urn:microsoft.com/office/officeart/2008/layout/LinedList"/>
    <dgm:cxn modelId="{3E59847F-4A78-4E29-9F30-C0FF7C8C7894}" type="presParOf" srcId="{927846B3-9452-4F72-A7AE-ACAB174CD815}" destId="{FED4642F-3430-4261-BE62-6410FDAF17F1}" srcOrd="0" destOrd="0" presId="urn:microsoft.com/office/officeart/2008/layout/LinedList"/>
    <dgm:cxn modelId="{6E5A62EC-C5B3-434F-9D04-2FABD5B549BD}" type="presParOf" srcId="{927846B3-9452-4F72-A7AE-ACAB174CD815}" destId="{97B379FC-617D-4008-8AAA-5C692A838A6E}" srcOrd="1" destOrd="0" presId="urn:microsoft.com/office/officeart/2008/layout/LinedList"/>
    <dgm:cxn modelId="{8F7A1E45-8C9E-4DE2-9740-D225525D1123}" type="presParOf" srcId="{DDE9D9DB-D343-4A60-8092-9DDEE76AD183}" destId="{E97EE33E-454C-43DA-B279-A5FE117A6FE7}" srcOrd="2" destOrd="0" presId="urn:microsoft.com/office/officeart/2008/layout/LinedList"/>
    <dgm:cxn modelId="{55F11EF3-9404-4D8A-9438-22A82B291E74}" type="presParOf" srcId="{DDE9D9DB-D343-4A60-8092-9DDEE76AD183}" destId="{A92DC55D-2292-4526-BE3C-5D9963CA96C2}" srcOrd="3" destOrd="0" presId="urn:microsoft.com/office/officeart/2008/layout/LinedList"/>
    <dgm:cxn modelId="{6D4E8DC5-D888-4637-B661-8D595D808976}" type="presParOf" srcId="{A92DC55D-2292-4526-BE3C-5D9963CA96C2}" destId="{8B8B830E-7F17-437A-990D-3A4C024B8A82}" srcOrd="0" destOrd="0" presId="urn:microsoft.com/office/officeart/2008/layout/LinedList"/>
    <dgm:cxn modelId="{1FFB757B-D499-4ADE-9E1A-DF9490612594}" type="presParOf" srcId="{A92DC55D-2292-4526-BE3C-5D9963CA96C2}" destId="{B5392416-B01B-4411-A8C7-BC4E6908DF8B}" srcOrd="1" destOrd="0" presId="urn:microsoft.com/office/officeart/2008/layout/LinedList"/>
    <dgm:cxn modelId="{1481C57D-6120-48B1-B9B0-203BE67D3CED}" type="presParOf" srcId="{DDE9D9DB-D343-4A60-8092-9DDEE76AD183}" destId="{DF4763C1-AF5C-4826-9491-652F7A16C9CD}" srcOrd="4" destOrd="0" presId="urn:microsoft.com/office/officeart/2008/layout/LinedList"/>
    <dgm:cxn modelId="{F51BB0B5-6EA3-4EF5-BD17-48958EA19901}" type="presParOf" srcId="{DDE9D9DB-D343-4A60-8092-9DDEE76AD183}" destId="{894BDEEE-AC81-4762-9C18-033F014D8EE6}" srcOrd="5" destOrd="0" presId="urn:microsoft.com/office/officeart/2008/layout/LinedList"/>
    <dgm:cxn modelId="{E8349E85-7E0D-4275-BAA7-1B976E72F8BB}" type="presParOf" srcId="{894BDEEE-AC81-4762-9C18-033F014D8EE6}" destId="{97C29DD7-BD0E-4FC8-89DF-66BFD49CDD1A}" srcOrd="0" destOrd="0" presId="urn:microsoft.com/office/officeart/2008/layout/LinedList"/>
    <dgm:cxn modelId="{7AACF6BE-3D05-4F20-8A22-A29ED532B4C8}" type="presParOf" srcId="{894BDEEE-AC81-4762-9C18-033F014D8EE6}" destId="{76FAC91B-1A1B-41A0-AEED-A6994E6D0001}" srcOrd="1" destOrd="0" presId="urn:microsoft.com/office/officeart/2008/layout/LinedList"/>
    <dgm:cxn modelId="{FF21EE22-2595-4977-8379-B4B614884545}" type="presParOf" srcId="{DDE9D9DB-D343-4A60-8092-9DDEE76AD183}" destId="{287832B8-48A3-434F-AC11-913812C29540}" srcOrd="6" destOrd="0" presId="urn:microsoft.com/office/officeart/2008/layout/LinedList"/>
    <dgm:cxn modelId="{4E894F8E-54CE-401E-9773-0C728AD4A859}" type="presParOf" srcId="{DDE9D9DB-D343-4A60-8092-9DDEE76AD183}" destId="{EBB9816B-2E7B-4B58-80D5-79DB18D953B2}" srcOrd="7" destOrd="0" presId="urn:microsoft.com/office/officeart/2008/layout/LinedList"/>
    <dgm:cxn modelId="{F07B0A82-C12B-40CF-A841-36FBF862882D}" type="presParOf" srcId="{EBB9816B-2E7B-4B58-80D5-79DB18D953B2}" destId="{811DEDB6-CC86-4248-B9F1-FDDBB839D562}" srcOrd="0" destOrd="0" presId="urn:microsoft.com/office/officeart/2008/layout/LinedList"/>
    <dgm:cxn modelId="{F319C5DF-B1AF-4C92-B130-352FCB7EDB4F}" type="presParOf" srcId="{EBB9816B-2E7B-4B58-80D5-79DB18D953B2}" destId="{86975A6C-009F-417C-89D2-82C680C95336}" srcOrd="1" destOrd="0" presId="urn:microsoft.com/office/officeart/2008/layout/LinedList"/>
    <dgm:cxn modelId="{A9E7C912-0B6A-4513-98B1-C4543667E29D}" type="presParOf" srcId="{DDE9D9DB-D343-4A60-8092-9DDEE76AD183}" destId="{72A17A42-523C-4CDE-8341-AF78CD33BF56}" srcOrd="8" destOrd="0" presId="urn:microsoft.com/office/officeart/2008/layout/LinedList"/>
    <dgm:cxn modelId="{5B5950D9-4CAD-49DC-949B-1BB53C4C8173}" type="presParOf" srcId="{DDE9D9DB-D343-4A60-8092-9DDEE76AD183}" destId="{8A043BB0-2B7F-4DAF-A903-150D675EDC96}" srcOrd="9" destOrd="0" presId="urn:microsoft.com/office/officeart/2008/layout/LinedList"/>
    <dgm:cxn modelId="{B9FDCDA1-474A-499C-8C42-6BB2EBCAD4CB}" type="presParOf" srcId="{8A043BB0-2B7F-4DAF-A903-150D675EDC96}" destId="{26B32412-816D-490E-BB47-78B95C1D5D51}" srcOrd="0" destOrd="0" presId="urn:microsoft.com/office/officeart/2008/layout/LinedList"/>
    <dgm:cxn modelId="{80517132-5CBA-46D2-B08C-2C9414641604}" type="presParOf" srcId="{8A043BB0-2B7F-4DAF-A903-150D675EDC96}" destId="{4E846E2A-39F4-4C6B-AFE4-38C404A5BC70}" srcOrd="1" destOrd="0" presId="urn:microsoft.com/office/officeart/2008/layout/LinedList"/>
    <dgm:cxn modelId="{CE01268E-E719-44B7-AE95-8A4F5E7EE4A4}" type="presParOf" srcId="{DDE9D9DB-D343-4A60-8092-9DDEE76AD183}" destId="{61BB6F84-7504-4040-957D-598A8EF794CE}" srcOrd="10" destOrd="0" presId="urn:microsoft.com/office/officeart/2008/layout/LinedList"/>
    <dgm:cxn modelId="{19AE1EB0-D091-4BE4-A610-C25FF5F62DF7}" type="presParOf" srcId="{DDE9D9DB-D343-4A60-8092-9DDEE76AD183}" destId="{D43CA9F2-3368-469A-8C92-02FF4DC8C2DF}" srcOrd="11" destOrd="0" presId="urn:microsoft.com/office/officeart/2008/layout/LinedList"/>
    <dgm:cxn modelId="{29BE7578-A610-4669-A7F0-CB04CD870229}" type="presParOf" srcId="{D43CA9F2-3368-469A-8C92-02FF4DC8C2DF}" destId="{818CB8FD-3E3C-46CD-9F3C-60F8683149BA}" srcOrd="0" destOrd="0" presId="urn:microsoft.com/office/officeart/2008/layout/LinedList"/>
    <dgm:cxn modelId="{5BF0567B-6D7A-4260-92FA-0C0E4671C8BD}" type="presParOf" srcId="{D43CA9F2-3368-469A-8C92-02FF4DC8C2DF}" destId="{D683277A-8208-43EC-B525-553351577D15}"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0F90BF0-EFC6-4470-AD16-684947B585E5}" type="doc">
      <dgm:prSet loTypeId="urn:microsoft.com/office/officeart/2016/7/layout/BasicLinearProcessNumbered#1" loCatId="process" qsTypeId="urn:microsoft.com/office/officeart/2005/8/quickstyle/simple4" qsCatId="simple" csTypeId="urn:microsoft.com/office/officeart/2005/8/colors/accent1_2" csCatId="accent1" phldr="1"/>
      <dgm:spPr/>
      <dgm:t>
        <a:bodyPr/>
        <a:lstStyle/>
        <a:p>
          <a:endParaRPr lang="en-US"/>
        </a:p>
      </dgm:t>
    </dgm:pt>
    <dgm:pt modelId="{B03A5C4B-800E-41C6-9A99-02D936E7FB7A}">
      <dgm:prSet custT="1"/>
      <dgm:spPr/>
      <dgm:t>
        <a:bodyPr/>
        <a:lstStyle/>
        <a:p>
          <a:r>
            <a:rPr lang="en-GB" sz="1800"/>
            <a:t>providing help and support to meet the needs of children as soon as problems emerge</a:t>
          </a:r>
          <a:endParaRPr lang="en-US" sz="1800"/>
        </a:p>
      </dgm:t>
    </dgm:pt>
    <dgm:pt modelId="{F103B1DA-FB7F-4A29-B033-B0EB5F73495C}" type="parTrans" cxnId="{82ADB17E-6FD5-4A98-986C-F5998771F733}">
      <dgm:prSet/>
      <dgm:spPr/>
      <dgm:t>
        <a:bodyPr/>
        <a:lstStyle/>
        <a:p>
          <a:endParaRPr lang="en-US"/>
        </a:p>
      </dgm:t>
    </dgm:pt>
    <dgm:pt modelId="{D9ABEBF2-8BC4-40C6-A517-027B9B3A35CC}" type="sibTrans" cxnId="{82ADB17E-6FD5-4A98-986C-F5998771F733}">
      <dgm:prSet phldrT="1" phldr="0"/>
      <dgm:spPr/>
      <dgm:t>
        <a:bodyPr/>
        <a:lstStyle/>
        <a:p>
          <a:r>
            <a:rPr lang="en-US"/>
            <a:t>1</a:t>
          </a:r>
        </a:p>
      </dgm:t>
    </dgm:pt>
    <dgm:pt modelId="{F3C963F0-2EF2-411A-AE41-B89A10E84744}">
      <dgm:prSet custT="1"/>
      <dgm:spPr/>
      <dgm:t>
        <a:bodyPr/>
        <a:lstStyle/>
        <a:p>
          <a:r>
            <a:rPr lang="en-GB" sz="1600"/>
            <a:t>protecting children from maltreatment, whether that is within or outside the home, including online</a:t>
          </a:r>
          <a:endParaRPr lang="en-US" sz="1600"/>
        </a:p>
      </dgm:t>
    </dgm:pt>
    <dgm:pt modelId="{9A5150E7-9F6B-4EBB-9893-4BC2DECF3CBD}" type="parTrans" cxnId="{CCF4D67F-908B-4714-A8C9-6F9E5F276411}">
      <dgm:prSet/>
      <dgm:spPr/>
      <dgm:t>
        <a:bodyPr/>
        <a:lstStyle/>
        <a:p>
          <a:endParaRPr lang="en-US"/>
        </a:p>
      </dgm:t>
    </dgm:pt>
    <dgm:pt modelId="{74102A96-6FA5-4827-9F8B-3731CEA5E9E1}" type="sibTrans" cxnId="{CCF4D67F-908B-4714-A8C9-6F9E5F276411}">
      <dgm:prSet phldrT="2" phldr="0"/>
      <dgm:spPr/>
      <dgm:t>
        <a:bodyPr/>
        <a:lstStyle/>
        <a:p>
          <a:r>
            <a:rPr lang="en-US"/>
            <a:t>2</a:t>
          </a:r>
        </a:p>
      </dgm:t>
    </dgm:pt>
    <dgm:pt modelId="{A0AA6661-E84A-40F0-A52E-7B9D0C3AC2FF}">
      <dgm:prSet custT="1"/>
      <dgm:spPr/>
      <dgm:t>
        <a:bodyPr/>
        <a:lstStyle/>
        <a:p>
          <a:r>
            <a:rPr lang="en-GB" sz="1800"/>
            <a:t>preventing the impairment of children’s mental and physical health or development </a:t>
          </a:r>
          <a:endParaRPr lang="en-US" sz="1800"/>
        </a:p>
      </dgm:t>
    </dgm:pt>
    <dgm:pt modelId="{EBA5F5D7-A328-47AB-8F0E-2734CCA1A435}" type="parTrans" cxnId="{B0261BFC-6810-4755-9B4C-B015DD6D67D6}">
      <dgm:prSet/>
      <dgm:spPr/>
      <dgm:t>
        <a:bodyPr/>
        <a:lstStyle/>
        <a:p>
          <a:endParaRPr lang="en-US"/>
        </a:p>
      </dgm:t>
    </dgm:pt>
    <dgm:pt modelId="{0232A265-BED9-456C-8F1B-7F10C4534E5E}" type="sibTrans" cxnId="{B0261BFC-6810-4755-9B4C-B015DD6D67D6}">
      <dgm:prSet phldrT="3" phldr="0"/>
      <dgm:spPr/>
      <dgm:t>
        <a:bodyPr/>
        <a:lstStyle/>
        <a:p>
          <a:r>
            <a:rPr lang="en-US"/>
            <a:t>3</a:t>
          </a:r>
        </a:p>
      </dgm:t>
    </dgm:pt>
    <dgm:pt modelId="{B0293409-BABA-4C65-B626-DE32CC64D2DD}">
      <dgm:prSet custT="1"/>
      <dgm:spPr/>
      <dgm:t>
        <a:bodyPr/>
        <a:lstStyle/>
        <a:p>
          <a:r>
            <a:rPr lang="en-GB" sz="1600"/>
            <a:t>ensuring that children grow up in circumstances consistent with the provision of safe and effective care, and </a:t>
          </a:r>
          <a:endParaRPr lang="en-US" sz="1600"/>
        </a:p>
      </dgm:t>
    </dgm:pt>
    <dgm:pt modelId="{C7DFDF69-F631-4E85-994F-5F3F75C50105}" type="parTrans" cxnId="{9081E183-0222-4BEE-AEF6-8B518660FA8B}">
      <dgm:prSet/>
      <dgm:spPr/>
      <dgm:t>
        <a:bodyPr/>
        <a:lstStyle/>
        <a:p>
          <a:endParaRPr lang="en-US"/>
        </a:p>
      </dgm:t>
    </dgm:pt>
    <dgm:pt modelId="{30CCA10D-69CE-46CE-8B11-B430C5A938D9}" type="sibTrans" cxnId="{9081E183-0222-4BEE-AEF6-8B518660FA8B}">
      <dgm:prSet phldrT="4" phldr="0"/>
      <dgm:spPr/>
      <dgm:t>
        <a:bodyPr/>
        <a:lstStyle/>
        <a:p>
          <a:r>
            <a:rPr lang="en-US"/>
            <a:t>4</a:t>
          </a:r>
        </a:p>
      </dgm:t>
    </dgm:pt>
    <dgm:pt modelId="{96307A47-5A87-4035-86D7-0D4CF68A1E44}">
      <dgm:prSet custT="1"/>
      <dgm:spPr/>
      <dgm:t>
        <a:bodyPr/>
        <a:lstStyle/>
        <a:p>
          <a:r>
            <a:rPr lang="en-GB" sz="2000"/>
            <a:t>taking action to enable all children to have the best outcomes</a:t>
          </a:r>
          <a:endParaRPr lang="en-US" sz="2000"/>
        </a:p>
      </dgm:t>
    </dgm:pt>
    <dgm:pt modelId="{5CBBFF29-7A85-47EF-9D94-C03CC3D9F8CF}" type="parTrans" cxnId="{2B83B131-939E-4C1C-B333-5E99583134A9}">
      <dgm:prSet/>
      <dgm:spPr/>
      <dgm:t>
        <a:bodyPr/>
        <a:lstStyle/>
        <a:p>
          <a:endParaRPr lang="en-US"/>
        </a:p>
      </dgm:t>
    </dgm:pt>
    <dgm:pt modelId="{21E7A612-0B55-49D2-BD52-1E6601EE28A8}" type="sibTrans" cxnId="{2B83B131-939E-4C1C-B333-5E99583134A9}">
      <dgm:prSet phldrT="5" phldr="0"/>
      <dgm:spPr/>
      <dgm:t>
        <a:bodyPr/>
        <a:lstStyle/>
        <a:p>
          <a:r>
            <a:rPr lang="en-US"/>
            <a:t>5</a:t>
          </a:r>
        </a:p>
      </dgm:t>
    </dgm:pt>
    <dgm:pt modelId="{2ED1C7EE-59C3-497E-A878-C71404589896}">
      <dgm:prSet custT="1"/>
      <dgm:spPr/>
      <dgm:t>
        <a:bodyPr/>
        <a:lstStyle/>
        <a:p>
          <a:endParaRPr lang="en-US" sz="1600"/>
        </a:p>
      </dgm:t>
    </dgm:pt>
    <dgm:pt modelId="{A92C968D-7EC8-4BED-A1CE-716575300B6D}" type="parTrans" cxnId="{8CCDADCA-FC0A-4968-9351-2E3B2C5BF56D}">
      <dgm:prSet/>
      <dgm:spPr/>
      <dgm:t>
        <a:bodyPr/>
        <a:lstStyle/>
        <a:p>
          <a:endParaRPr lang="en-US"/>
        </a:p>
      </dgm:t>
    </dgm:pt>
    <dgm:pt modelId="{64B79DFC-BFD2-4979-8C02-3FA4DCA008D5}" type="sibTrans" cxnId="{8CCDADCA-FC0A-4968-9351-2E3B2C5BF56D}">
      <dgm:prSet/>
      <dgm:spPr/>
      <dgm:t>
        <a:bodyPr/>
        <a:lstStyle/>
        <a:p>
          <a:endParaRPr lang="en-US"/>
        </a:p>
      </dgm:t>
    </dgm:pt>
    <dgm:pt modelId="{29165187-6676-4387-BBE8-2259E6A21BFD}">
      <dgm:prSet custT="1"/>
      <dgm:spPr/>
      <dgm:t>
        <a:bodyPr/>
        <a:lstStyle/>
        <a:p>
          <a:r>
            <a:rPr lang="en-GB" sz="1600"/>
            <a:t>(KCSIE 2026)</a:t>
          </a:r>
          <a:endParaRPr lang="en-US" sz="1600"/>
        </a:p>
      </dgm:t>
    </dgm:pt>
    <dgm:pt modelId="{7EBE6E77-C67C-44A4-9254-657CF92CEF1F}" type="parTrans" cxnId="{B6DA943A-AA23-4A32-8F7A-6DB5C054FD95}">
      <dgm:prSet/>
      <dgm:spPr/>
      <dgm:t>
        <a:bodyPr/>
        <a:lstStyle/>
        <a:p>
          <a:endParaRPr lang="en-GB"/>
        </a:p>
      </dgm:t>
    </dgm:pt>
    <dgm:pt modelId="{A2466AF8-ED5F-4E1E-AFD4-2A30BD8F6527}" type="sibTrans" cxnId="{B6DA943A-AA23-4A32-8F7A-6DB5C054FD95}">
      <dgm:prSet/>
      <dgm:spPr/>
      <dgm:t>
        <a:bodyPr/>
        <a:lstStyle/>
        <a:p>
          <a:endParaRPr lang="en-GB"/>
        </a:p>
      </dgm:t>
    </dgm:pt>
    <dgm:pt modelId="{1D2BD674-CEF0-44A6-B0ED-F54C18C9D6C1}" type="pres">
      <dgm:prSet presAssocID="{60F90BF0-EFC6-4470-AD16-684947B585E5}" presName="Name0" presStyleCnt="0">
        <dgm:presLayoutVars>
          <dgm:animLvl val="lvl"/>
          <dgm:resizeHandles val="exact"/>
        </dgm:presLayoutVars>
      </dgm:prSet>
      <dgm:spPr/>
    </dgm:pt>
    <dgm:pt modelId="{C86E4A33-1AA2-41D0-B682-E93EDA2C77D2}" type="pres">
      <dgm:prSet presAssocID="{B03A5C4B-800E-41C6-9A99-02D936E7FB7A}" presName="compositeNode" presStyleCnt="0">
        <dgm:presLayoutVars>
          <dgm:bulletEnabled val="1"/>
        </dgm:presLayoutVars>
      </dgm:prSet>
      <dgm:spPr/>
    </dgm:pt>
    <dgm:pt modelId="{C709A709-0C9C-4CC3-985D-BB8CD8B13A55}" type="pres">
      <dgm:prSet presAssocID="{B03A5C4B-800E-41C6-9A99-02D936E7FB7A}" presName="bgRect" presStyleLbl="bgAccFollowNode1" presStyleIdx="0" presStyleCnt="5"/>
      <dgm:spPr/>
    </dgm:pt>
    <dgm:pt modelId="{360995F5-5D2D-4904-9DCA-34FBB586A73B}" type="pres">
      <dgm:prSet presAssocID="{D9ABEBF2-8BC4-40C6-A517-027B9B3A35CC}" presName="sibTransNodeCircle" presStyleLbl="alignNode1" presStyleIdx="0" presStyleCnt="10">
        <dgm:presLayoutVars>
          <dgm:chMax val="0"/>
          <dgm:bulletEnabled/>
        </dgm:presLayoutVars>
      </dgm:prSet>
      <dgm:spPr/>
    </dgm:pt>
    <dgm:pt modelId="{0505901E-9E3F-4D19-ACA1-767D7C94BE3D}" type="pres">
      <dgm:prSet presAssocID="{B03A5C4B-800E-41C6-9A99-02D936E7FB7A}" presName="bottomLine" presStyleLbl="alignNode1" presStyleIdx="1" presStyleCnt="10">
        <dgm:presLayoutVars/>
      </dgm:prSet>
      <dgm:spPr/>
    </dgm:pt>
    <dgm:pt modelId="{A7F1D890-24FD-4A9A-B1CA-A13EC74AF88E}" type="pres">
      <dgm:prSet presAssocID="{B03A5C4B-800E-41C6-9A99-02D936E7FB7A}" presName="nodeText" presStyleLbl="bgAccFollowNode1" presStyleIdx="0" presStyleCnt="5">
        <dgm:presLayoutVars>
          <dgm:bulletEnabled val="1"/>
        </dgm:presLayoutVars>
      </dgm:prSet>
      <dgm:spPr/>
    </dgm:pt>
    <dgm:pt modelId="{3973A9F0-57D9-4F59-8B5C-A9D2E14A6DD4}" type="pres">
      <dgm:prSet presAssocID="{D9ABEBF2-8BC4-40C6-A517-027B9B3A35CC}" presName="sibTrans" presStyleCnt="0"/>
      <dgm:spPr/>
    </dgm:pt>
    <dgm:pt modelId="{6CB33F5C-A5DC-4FE5-89BA-CF1042AF5171}" type="pres">
      <dgm:prSet presAssocID="{F3C963F0-2EF2-411A-AE41-B89A10E84744}" presName="compositeNode" presStyleCnt="0">
        <dgm:presLayoutVars>
          <dgm:bulletEnabled val="1"/>
        </dgm:presLayoutVars>
      </dgm:prSet>
      <dgm:spPr/>
    </dgm:pt>
    <dgm:pt modelId="{15FB0318-5F07-4306-B72C-A4B8B3086153}" type="pres">
      <dgm:prSet presAssocID="{F3C963F0-2EF2-411A-AE41-B89A10E84744}" presName="bgRect" presStyleLbl="bgAccFollowNode1" presStyleIdx="1" presStyleCnt="5"/>
      <dgm:spPr/>
    </dgm:pt>
    <dgm:pt modelId="{CDF64719-9063-47B0-9143-9FF25C2E133A}" type="pres">
      <dgm:prSet presAssocID="{74102A96-6FA5-4827-9F8B-3731CEA5E9E1}" presName="sibTransNodeCircle" presStyleLbl="alignNode1" presStyleIdx="2" presStyleCnt="10">
        <dgm:presLayoutVars>
          <dgm:chMax val="0"/>
          <dgm:bulletEnabled/>
        </dgm:presLayoutVars>
      </dgm:prSet>
      <dgm:spPr/>
    </dgm:pt>
    <dgm:pt modelId="{873B8672-C5A0-4BB4-8C3A-3EAFB71D233E}" type="pres">
      <dgm:prSet presAssocID="{F3C963F0-2EF2-411A-AE41-B89A10E84744}" presName="bottomLine" presStyleLbl="alignNode1" presStyleIdx="3" presStyleCnt="10">
        <dgm:presLayoutVars/>
      </dgm:prSet>
      <dgm:spPr/>
    </dgm:pt>
    <dgm:pt modelId="{F73B2BF4-B89C-4CC2-BD8A-242023E276B7}" type="pres">
      <dgm:prSet presAssocID="{F3C963F0-2EF2-411A-AE41-B89A10E84744}" presName="nodeText" presStyleLbl="bgAccFollowNode1" presStyleIdx="1" presStyleCnt="5">
        <dgm:presLayoutVars>
          <dgm:bulletEnabled val="1"/>
        </dgm:presLayoutVars>
      </dgm:prSet>
      <dgm:spPr/>
    </dgm:pt>
    <dgm:pt modelId="{8AC37343-C6AD-440D-89D4-758DE2CE80A6}" type="pres">
      <dgm:prSet presAssocID="{74102A96-6FA5-4827-9F8B-3731CEA5E9E1}" presName="sibTrans" presStyleCnt="0"/>
      <dgm:spPr/>
    </dgm:pt>
    <dgm:pt modelId="{46887CDD-C885-4779-9C1A-DDF6C7B7F720}" type="pres">
      <dgm:prSet presAssocID="{A0AA6661-E84A-40F0-A52E-7B9D0C3AC2FF}" presName="compositeNode" presStyleCnt="0">
        <dgm:presLayoutVars>
          <dgm:bulletEnabled val="1"/>
        </dgm:presLayoutVars>
      </dgm:prSet>
      <dgm:spPr/>
    </dgm:pt>
    <dgm:pt modelId="{3F16B62F-7E40-49FF-AADE-74520F3FCD59}" type="pres">
      <dgm:prSet presAssocID="{A0AA6661-E84A-40F0-A52E-7B9D0C3AC2FF}" presName="bgRect" presStyleLbl="bgAccFollowNode1" presStyleIdx="2" presStyleCnt="5"/>
      <dgm:spPr/>
    </dgm:pt>
    <dgm:pt modelId="{B19C5292-5AB2-4C6C-BCD3-AF9F8505324C}" type="pres">
      <dgm:prSet presAssocID="{0232A265-BED9-456C-8F1B-7F10C4534E5E}" presName="sibTransNodeCircle" presStyleLbl="alignNode1" presStyleIdx="4" presStyleCnt="10">
        <dgm:presLayoutVars>
          <dgm:chMax val="0"/>
          <dgm:bulletEnabled/>
        </dgm:presLayoutVars>
      </dgm:prSet>
      <dgm:spPr/>
    </dgm:pt>
    <dgm:pt modelId="{95C4669D-6F8B-4C51-93B1-3E5B0933ED85}" type="pres">
      <dgm:prSet presAssocID="{A0AA6661-E84A-40F0-A52E-7B9D0C3AC2FF}" presName="bottomLine" presStyleLbl="alignNode1" presStyleIdx="5" presStyleCnt="10">
        <dgm:presLayoutVars/>
      </dgm:prSet>
      <dgm:spPr/>
    </dgm:pt>
    <dgm:pt modelId="{4EB3D689-745C-49F2-89EC-15B1A0F91752}" type="pres">
      <dgm:prSet presAssocID="{A0AA6661-E84A-40F0-A52E-7B9D0C3AC2FF}" presName="nodeText" presStyleLbl="bgAccFollowNode1" presStyleIdx="2" presStyleCnt="5">
        <dgm:presLayoutVars>
          <dgm:bulletEnabled val="1"/>
        </dgm:presLayoutVars>
      </dgm:prSet>
      <dgm:spPr/>
    </dgm:pt>
    <dgm:pt modelId="{7A2AEA24-D408-49D7-9BD9-7CEF4F3E7B4A}" type="pres">
      <dgm:prSet presAssocID="{0232A265-BED9-456C-8F1B-7F10C4534E5E}" presName="sibTrans" presStyleCnt="0"/>
      <dgm:spPr/>
    </dgm:pt>
    <dgm:pt modelId="{08F16F4B-62D7-494D-A7A4-A8446D37B26E}" type="pres">
      <dgm:prSet presAssocID="{B0293409-BABA-4C65-B626-DE32CC64D2DD}" presName="compositeNode" presStyleCnt="0">
        <dgm:presLayoutVars>
          <dgm:bulletEnabled val="1"/>
        </dgm:presLayoutVars>
      </dgm:prSet>
      <dgm:spPr/>
    </dgm:pt>
    <dgm:pt modelId="{7753624A-F7F8-49FF-9A07-3168A8979795}" type="pres">
      <dgm:prSet presAssocID="{B0293409-BABA-4C65-B626-DE32CC64D2DD}" presName="bgRect" presStyleLbl="bgAccFollowNode1" presStyleIdx="3" presStyleCnt="5"/>
      <dgm:spPr/>
    </dgm:pt>
    <dgm:pt modelId="{EBDC976E-46B3-48CC-A86B-BCE1D3830F7C}" type="pres">
      <dgm:prSet presAssocID="{30CCA10D-69CE-46CE-8B11-B430C5A938D9}" presName="sibTransNodeCircle" presStyleLbl="alignNode1" presStyleIdx="6" presStyleCnt="10">
        <dgm:presLayoutVars>
          <dgm:chMax val="0"/>
          <dgm:bulletEnabled/>
        </dgm:presLayoutVars>
      </dgm:prSet>
      <dgm:spPr/>
    </dgm:pt>
    <dgm:pt modelId="{F03B5C94-DFED-424E-ADEC-650D68F9505B}" type="pres">
      <dgm:prSet presAssocID="{B0293409-BABA-4C65-B626-DE32CC64D2DD}" presName="bottomLine" presStyleLbl="alignNode1" presStyleIdx="7" presStyleCnt="10">
        <dgm:presLayoutVars/>
      </dgm:prSet>
      <dgm:spPr/>
    </dgm:pt>
    <dgm:pt modelId="{0E7A4FBB-EFC4-4D80-A002-CC5D9B3D05CD}" type="pres">
      <dgm:prSet presAssocID="{B0293409-BABA-4C65-B626-DE32CC64D2DD}" presName="nodeText" presStyleLbl="bgAccFollowNode1" presStyleIdx="3" presStyleCnt="5">
        <dgm:presLayoutVars>
          <dgm:bulletEnabled val="1"/>
        </dgm:presLayoutVars>
      </dgm:prSet>
      <dgm:spPr/>
    </dgm:pt>
    <dgm:pt modelId="{091F4013-67F8-4FC5-9576-2E1527D3B051}" type="pres">
      <dgm:prSet presAssocID="{30CCA10D-69CE-46CE-8B11-B430C5A938D9}" presName="sibTrans" presStyleCnt="0"/>
      <dgm:spPr/>
    </dgm:pt>
    <dgm:pt modelId="{8847DA8E-DF55-44E5-852D-15DE5ED6B9F3}" type="pres">
      <dgm:prSet presAssocID="{96307A47-5A87-4035-86D7-0D4CF68A1E44}" presName="compositeNode" presStyleCnt="0">
        <dgm:presLayoutVars>
          <dgm:bulletEnabled val="1"/>
        </dgm:presLayoutVars>
      </dgm:prSet>
      <dgm:spPr/>
    </dgm:pt>
    <dgm:pt modelId="{4F83A7CE-9D22-468E-B80B-5D2E9DD76818}" type="pres">
      <dgm:prSet presAssocID="{96307A47-5A87-4035-86D7-0D4CF68A1E44}" presName="bgRect" presStyleLbl="bgAccFollowNode1" presStyleIdx="4" presStyleCnt="5"/>
      <dgm:spPr/>
    </dgm:pt>
    <dgm:pt modelId="{C79A5C1D-97BB-43B7-9358-D8490DD2DF5E}" type="pres">
      <dgm:prSet presAssocID="{21E7A612-0B55-49D2-BD52-1E6601EE28A8}" presName="sibTransNodeCircle" presStyleLbl="alignNode1" presStyleIdx="8" presStyleCnt="10">
        <dgm:presLayoutVars>
          <dgm:chMax val="0"/>
          <dgm:bulletEnabled/>
        </dgm:presLayoutVars>
      </dgm:prSet>
      <dgm:spPr/>
    </dgm:pt>
    <dgm:pt modelId="{9A2EBA8B-1B42-43E2-86A2-16323A66BB1B}" type="pres">
      <dgm:prSet presAssocID="{96307A47-5A87-4035-86D7-0D4CF68A1E44}" presName="bottomLine" presStyleLbl="alignNode1" presStyleIdx="9" presStyleCnt="10">
        <dgm:presLayoutVars/>
      </dgm:prSet>
      <dgm:spPr/>
    </dgm:pt>
    <dgm:pt modelId="{E1EF7DAB-D0B5-4062-8ED5-44EF855FF2F7}" type="pres">
      <dgm:prSet presAssocID="{96307A47-5A87-4035-86D7-0D4CF68A1E44}" presName="nodeText" presStyleLbl="bgAccFollowNode1" presStyleIdx="4" presStyleCnt="5">
        <dgm:presLayoutVars>
          <dgm:bulletEnabled val="1"/>
        </dgm:presLayoutVars>
      </dgm:prSet>
      <dgm:spPr/>
    </dgm:pt>
  </dgm:ptLst>
  <dgm:cxnLst>
    <dgm:cxn modelId="{1B538104-5A40-446E-9370-2AF1BD9D6E75}" type="presOf" srcId="{F3C963F0-2EF2-411A-AE41-B89A10E84744}" destId="{F73B2BF4-B89C-4CC2-BD8A-242023E276B7}" srcOrd="1" destOrd="0" presId="urn:microsoft.com/office/officeart/2016/7/layout/BasicLinearProcessNumbered#1"/>
    <dgm:cxn modelId="{4A6CCD0F-CFD6-4578-90F6-D9D345AB44F0}" type="presOf" srcId="{60F90BF0-EFC6-4470-AD16-684947B585E5}" destId="{1D2BD674-CEF0-44A6-B0ED-F54C18C9D6C1}" srcOrd="0" destOrd="0" presId="urn:microsoft.com/office/officeart/2016/7/layout/BasicLinearProcessNumbered#1"/>
    <dgm:cxn modelId="{556CDE14-6207-4ADF-A15D-F96DB4FCC4AE}" type="presOf" srcId="{0232A265-BED9-456C-8F1B-7F10C4534E5E}" destId="{B19C5292-5AB2-4C6C-BCD3-AF9F8505324C}" srcOrd="0" destOrd="0" presId="urn:microsoft.com/office/officeart/2016/7/layout/BasicLinearProcessNumbered#1"/>
    <dgm:cxn modelId="{894AB62A-0712-454C-B9F2-09BC9496B19C}" type="presOf" srcId="{A0AA6661-E84A-40F0-A52E-7B9D0C3AC2FF}" destId="{3F16B62F-7E40-49FF-AADE-74520F3FCD59}" srcOrd="0" destOrd="0" presId="urn:microsoft.com/office/officeart/2016/7/layout/BasicLinearProcessNumbered#1"/>
    <dgm:cxn modelId="{65B8A230-8C3D-4272-89DE-FA5E431B92BD}" type="presOf" srcId="{A0AA6661-E84A-40F0-A52E-7B9D0C3AC2FF}" destId="{4EB3D689-745C-49F2-89EC-15B1A0F91752}" srcOrd="1" destOrd="0" presId="urn:microsoft.com/office/officeart/2016/7/layout/BasicLinearProcessNumbered#1"/>
    <dgm:cxn modelId="{2B83B131-939E-4C1C-B333-5E99583134A9}" srcId="{60F90BF0-EFC6-4470-AD16-684947B585E5}" destId="{96307A47-5A87-4035-86D7-0D4CF68A1E44}" srcOrd="4" destOrd="0" parTransId="{5CBBFF29-7A85-47EF-9D94-C03CC3D9F8CF}" sibTransId="{21E7A612-0B55-49D2-BD52-1E6601EE28A8}"/>
    <dgm:cxn modelId="{B6DA943A-AA23-4A32-8F7A-6DB5C054FD95}" srcId="{96307A47-5A87-4035-86D7-0D4CF68A1E44}" destId="{29165187-6676-4387-BBE8-2259E6A21BFD}" srcOrd="1" destOrd="0" parTransId="{7EBE6E77-C67C-44A4-9254-657CF92CEF1F}" sibTransId="{A2466AF8-ED5F-4E1E-AFD4-2A30BD8F6527}"/>
    <dgm:cxn modelId="{73140564-8631-40A4-9293-C76CD6F8A61B}" type="presOf" srcId="{96307A47-5A87-4035-86D7-0D4CF68A1E44}" destId="{E1EF7DAB-D0B5-4062-8ED5-44EF855FF2F7}" srcOrd="1" destOrd="0" presId="urn:microsoft.com/office/officeart/2016/7/layout/BasicLinearProcessNumbered#1"/>
    <dgm:cxn modelId="{ED6D2F64-41E0-42FB-B1FC-AE1539A37E4F}" type="presOf" srcId="{B03A5C4B-800E-41C6-9A99-02D936E7FB7A}" destId="{C709A709-0C9C-4CC3-985D-BB8CD8B13A55}" srcOrd="0" destOrd="0" presId="urn:microsoft.com/office/officeart/2016/7/layout/BasicLinearProcessNumbered#1"/>
    <dgm:cxn modelId="{AF73BC68-5F39-4C3F-9340-A46439D9E41C}" type="presOf" srcId="{B03A5C4B-800E-41C6-9A99-02D936E7FB7A}" destId="{A7F1D890-24FD-4A9A-B1CA-A13EC74AF88E}" srcOrd="1" destOrd="0" presId="urn:microsoft.com/office/officeart/2016/7/layout/BasicLinearProcessNumbered#1"/>
    <dgm:cxn modelId="{4CFE3E4A-4F41-49AD-B2AE-87C439CE0FDF}" type="presOf" srcId="{74102A96-6FA5-4827-9F8B-3731CEA5E9E1}" destId="{CDF64719-9063-47B0-9143-9FF25C2E133A}" srcOrd="0" destOrd="0" presId="urn:microsoft.com/office/officeart/2016/7/layout/BasicLinearProcessNumbered#1"/>
    <dgm:cxn modelId="{82ADB17E-6FD5-4A98-986C-F5998771F733}" srcId="{60F90BF0-EFC6-4470-AD16-684947B585E5}" destId="{B03A5C4B-800E-41C6-9A99-02D936E7FB7A}" srcOrd="0" destOrd="0" parTransId="{F103B1DA-FB7F-4A29-B033-B0EB5F73495C}" sibTransId="{D9ABEBF2-8BC4-40C6-A517-027B9B3A35CC}"/>
    <dgm:cxn modelId="{CCF4D67F-908B-4714-A8C9-6F9E5F276411}" srcId="{60F90BF0-EFC6-4470-AD16-684947B585E5}" destId="{F3C963F0-2EF2-411A-AE41-B89A10E84744}" srcOrd="1" destOrd="0" parTransId="{9A5150E7-9F6B-4EBB-9893-4BC2DECF3CBD}" sibTransId="{74102A96-6FA5-4827-9F8B-3731CEA5E9E1}"/>
    <dgm:cxn modelId="{9081E183-0222-4BEE-AEF6-8B518660FA8B}" srcId="{60F90BF0-EFC6-4470-AD16-684947B585E5}" destId="{B0293409-BABA-4C65-B626-DE32CC64D2DD}" srcOrd="3" destOrd="0" parTransId="{C7DFDF69-F631-4E85-994F-5F3F75C50105}" sibTransId="{30CCA10D-69CE-46CE-8B11-B430C5A938D9}"/>
    <dgm:cxn modelId="{E5D4E69A-8DB3-4565-AB2E-06C2A88D447F}" type="presOf" srcId="{30CCA10D-69CE-46CE-8B11-B430C5A938D9}" destId="{EBDC976E-46B3-48CC-A86B-BCE1D3830F7C}" srcOrd="0" destOrd="0" presId="urn:microsoft.com/office/officeart/2016/7/layout/BasicLinearProcessNumbered#1"/>
    <dgm:cxn modelId="{28EA06A0-6CA2-4BF2-8938-195742E34152}" type="presOf" srcId="{F3C963F0-2EF2-411A-AE41-B89A10E84744}" destId="{15FB0318-5F07-4306-B72C-A4B8B3086153}" srcOrd="0" destOrd="0" presId="urn:microsoft.com/office/officeart/2016/7/layout/BasicLinearProcessNumbered#1"/>
    <dgm:cxn modelId="{8CCDADCA-FC0A-4968-9351-2E3B2C5BF56D}" srcId="{96307A47-5A87-4035-86D7-0D4CF68A1E44}" destId="{2ED1C7EE-59C3-497E-A878-C71404589896}" srcOrd="0" destOrd="0" parTransId="{A92C968D-7EC8-4BED-A1CE-716575300B6D}" sibTransId="{64B79DFC-BFD2-4979-8C02-3FA4DCA008D5}"/>
    <dgm:cxn modelId="{511485CC-6AEB-4E9A-A5B4-C94E990D580E}" type="presOf" srcId="{96307A47-5A87-4035-86D7-0D4CF68A1E44}" destId="{4F83A7CE-9D22-468E-B80B-5D2E9DD76818}" srcOrd="0" destOrd="0" presId="urn:microsoft.com/office/officeart/2016/7/layout/BasicLinearProcessNumbered#1"/>
    <dgm:cxn modelId="{5D5939D1-CB54-4D54-8179-E2F939E1663C}" type="presOf" srcId="{B0293409-BABA-4C65-B626-DE32CC64D2DD}" destId="{0E7A4FBB-EFC4-4D80-A002-CC5D9B3D05CD}" srcOrd="1" destOrd="0" presId="urn:microsoft.com/office/officeart/2016/7/layout/BasicLinearProcessNumbered#1"/>
    <dgm:cxn modelId="{FCF398DA-73BE-4131-A2AA-1FC95E7B941B}" type="presOf" srcId="{21E7A612-0B55-49D2-BD52-1E6601EE28A8}" destId="{C79A5C1D-97BB-43B7-9358-D8490DD2DF5E}" srcOrd="0" destOrd="0" presId="urn:microsoft.com/office/officeart/2016/7/layout/BasicLinearProcessNumbered#1"/>
    <dgm:cxn modelId="{E5D197EB-7C04-49B4-83A3-DC1F71638925}" type="presOf" srcId="{D9ABEBF2-8BC4-40C6-A517-027B9B3A35CC}" destId="{360995F5-5D2D-4904-9DCA-34FBB586A73B}" srcOrd="0" destOrd="0" presId="urn:microsoft.com/office/officeart/2016/7/layout/BasicLinearProcessNumbered#1"/>
    <dgm:cxn modelId="{A83783ED-6139-43C3-9BD4-BA1811E4A712}" type="presOf" srcId="{B0293409-BABA-4C65-B626-DE32CC64D2DD}" destId="{7753624A-F7F8-49FF-9A07-3168A8979795}" srcOrd="0" destOrd="0" presId="urn:microsoft.com/office/officeart/2016/7/layout/BasicLinearProcessNumbered#1"/>
    <dgm:cxn modelId="{D2044CF3-025B-4F36-B0D4-52CDCFB5091F}" type="presOf" srcId="{2ED1C7EE-59C3-497E-A878-C71404589896}" destId="{E1EF7DAB-D0B5-4062-8ED5-44EF855FF2F7}" srcOrd="0" destOrd="1" presId="urn:microsoft.com/office/officeart/2016/7/layout/BasicLinearProcessNumbered#1"/>
    <dgm:cxn modelId="{B0261BFC-6810-4755-9B4C-B015DD6D67D6}" srcId="{60F90BF0-EFC6-4470-AD16-684947B585E5}" destId="{A0AA6661-E84A-40F0-A52E-7B9D0C3AC2FF}" srcOrd="2" destOrd="0" parTransId="{EBA5F5D7-A328-47AB-8F0E-2734CCA1A435}" sibTransId="{0232A265-BED9-456C-8F1B-7F10C4534E5E}"/>
    <dgm:cxn modelId="{58C5A3FD-E585-446B-9BBC-E030D24396BF}" type="presOf" srcId="{29165187-6676-4387-BBE8-2259E6A21BFD}" destId="{E1EF7DAB-D0B5-4062-8ED5-44EF855FF2F7}" srcOrd="0" destOrd="2" presId="urn:microsoft.com/office/officeart/2016/7/layout/BasicLinearProcessNumbered#1"/>
    <dgm:cxn modelId="{E8DCB8B2-F09A-419E-8F9A-8371C40E4811}" type="presParOf" srcId="{1D2BD674-CEF0-44A6-B0ED-F54C18C9D6C1}" destId="{C86E4A33-1AA2-41D0-B682-E93EDA2C77D2}" srcOrd="0" destOrd="0" presId="urn:microsoft.com/office/officeart/2016/7/layout/BasicLinearProcessNumbered#1"/>
    <dgm:cxn modelId="{5406D702-557D-437E-8E4E-7C4B984E3B65}" type="presParOf" srcId="{C86E4A33-1AA2-41D0-B682-E93EDA2C77D2}" destId="{C709A709-0C9C-4CC3-985D-BB8CD8B13A55}" srcOrd="0" destOrd="0" presId="urn:microsoft.com/office/officeart/2016/7/layout/BasicLinearProcessNumbered#1"/>
    <dgm:cxn modelId="{31BD48E6-4C8C-46A3-AE15-FB934B260E42}" type="presParOf" srcId="{C86E4A33-1AA2-41D0-B682-E93EDA2C77D2}" destId="{360995F5-5D2D-4904-9DCA-34FBB586A73B}" srcOrd="1" destOrd="0" presId="urn:microsoft.com/office/officeart/2016/7/layout/BasicLinearProcessNumbered#1"/>
    <dgm:cxn modelId="{5AB39D72-3AD2-4FA9-A2E3-F4255480C037}" type="presParOf" srcId="{C86E4A33-1AA2-41D0-B682-E93EDA2C77D2}" destId="{0505901E-9E3F-4D19-ACA1-767D7C94BE3D}" srcOrd="2" destOrd="0" presId="urn:microsoft.com/office/officeart/2016/7/layout/BasicLinearProcessNumbered#1"/>
    <dgm:cxn modelId="{3585A019-74AA-4141-A0D3-B50F3D4E789E}" type="presParOf" srcId="{C86E4A33-1AA2-41D0-B682-E93EDA2C77D2}" destId="{A7F1D890-24FD-4A9A-B1CA-A13EC74AF88E}" srcOrd="3" destOrd="0" presId="urn:microsoft.com/office/officeart/2016/7/layout/BasicLinearProcessNumbered#1"/>
    <dgm:cxn modelId="{5B45951D-F3DA-4D94-96E8-B104C4ECDAE0}" type="presParOf" srcId="{1D2BD674-CEF0-44A6-B0ED-F54C18C9D6C1}" destId="{3973A9F0-57D9-4F59-8B5C-A9D2E14A6DD4}" srcOrd="1" destOrd="0" presId="urn:microsoft.com/office/officeart/2016/7/layout/BasicLinearProcessNumbered#1"/>
    <dgm:cxn modelId="{094114A6-8DAB-490E-884F-F219C9A7BB05}" type="presParOf" srcId="{1D2BD674-CEF0-44A6-B0ED-F54C18C9D6C1}" destId="{6CB33F5C-A5DC-4FE5-89BA-CF1042AF5171}" srcOrd="2" destOrd="0" presId="urn:microsoft.com/office/officeart/2016/7/layout/BasicLinearProcessNumbered#1"/>
    <dgm:cxn modelId="{92AD67A3-6265-48BC-A1E5-53A02F48D73A}" type="presParOf" srcId="{6CB33F5C-A5DC-4FE5-89BA-CF1042AF5171}" destId="{15FB0318-5F07-4306-B72C-A4B8B3086153}" srcOrd="0" destOrd="0" presId="urn:microsoft.com/office/officeart/2016/7/layout/BasicLinearProcessNumbered#1"/>
    <dgm:cxn modelId="{E0E04F82-4F16-45CC-BD53-F26482D32459}" type="presParOf" srcId="{6CB33F5C-A5DC-4FE5-89BA-CF1042AF5171}" destId="{CDF64719-9063-47B0-9143-9FF25C2E133A}" srcOrd="1" destOrd="0" presId="urn:microsoft.com/office/officeart/2016/7/layout/BasicLinearProcessNumbered#1"/>
    <dgm:cxn modelId="{59C183E4-919D-4F48-9719-40DF2B0ABFC1}" type="presParOf" srcId="{6CB33F5C-A5DC-4FE5-89BA-CF1042AF5171}" destId="{873B8672-C5A0-4BB4-8C3A-3EAFB71D233E}" srcOrd="2" destOrd="0" presId="urn:microsoft.com/office/officeart/2016/7/layout/BasicLinearProcessNumbered#1"/>
    <dgm:cxn modelId="{1C8624AA-207D-4A0F-AC8B-0C64DBDAE9EF}" type="presParOf" srcId="{6CB33F5C-A5DC-4FE5-89BA-CF1042AF5171}" destId="{F73B2BF4-B89C-4CC2-BD8A-242023E276B7}" srcOrd="3" destOrd="0" presId="urn:microsoft.com/office/officeart/2016/7/layout/BasicLinearProcessNumbered#1"/>
    <dgm:cxn modelId="{774BBC47-5F2F-415D-A51E-360D946482BD}" type="presParOf" srcId="{1D2BD674-CEF0-44A6-B0ED-F54C18C9D6C1}" destId="{8AC37343-C6AD-440D-89D4-758DE2CE80A6}" srcOrd="3" destOrd="0" presId="urn:microsoft.com/office/officeart/2016/7/layout/BasicLinearProcessNumbered#1"/>
    <dgm:cxn modelId="{388E16DD-5B48-4B84-80B7-A55DBBD03E98}" type="presParOf" srcId="{1D2BD674-CEF0-44A6-B0ED-F54C18C9D6C1}" destId="{46887CDD-C885-4779-9C1A-DDF6C7B7F720}" srcOrd="4" destOrd="0" presId="urn:microsoft.com/office/officeart/2016/7/layout/BasicLinearProcessNumbered#1"/>
    <dgm:cxn modelId="{A0BC8D42-C983-474C-B8C7-165AD92F051C}" type="presParOf" srcId="{46887CDD-C885-4779-9C1A-DDF6C7B7F720}" destId="{3F16B62F-7E40-49FF-AADE-74520F3FCD59}" srcOrd="0" destOrd="0" presId="urn:microsoft.com/office/officeart/2016/7/layout/BasicLinearProcessNumbered#1"/>
    <dgm:cxn modelId="{C52B1876-BB99-4231-8350-01B31180A7C1}" type="presParOf" srcId="{46887CDD-C885-4779-9C1A-DDF6C7B7F720}" destId="{B19C5292-5AB2-4C6C-BCD3-AF9F8505324C}" srcOrd="1" destOrd="0" presId="urn:microsoft.com/office/officeart/2016/7/layout/BasicLinearProcessNumbered#1"/>
    <dgm:cxn modelId="{A743F84E-B28E-4963-A50D-D1069C2B93FE}" type="presParOf" srcId="{46887CDD-C885-4779-9C1A-DDF6C7B7F720}" destId="{95C4669D-6F8B-4C51-93B1-3E5B0933ED85}" srcOrd="2" destOrd="0" presId="urn:microsoft.com/office/officeart/2016/7/layout/BasicLinearProcessNumbered#1"/>
    <dgm:cxn modelId="{F7404AFE-75FD-4865-ABAF-6D07B7384AB0}" type="presParOf" srcId="{46887CDD-C885-4779-9C1A-DDF6C7B7F720}" destId="{4EB3D689-745C-49F2-89EC-15B1A0F91752}" srcOrd="3" destOrd="0" presId="urn:microsoft.com/office/officeart/2016/7/layout/BasicLinearProcessNumbered#1"/>
    <dgm:cxn modelId="{B1B379DE-CD89-40F4-8656-36577637CA0A}" type="presParOf" srcId="{1D2BD674-CEF0-44A6-B0ED-F54C18C9D6C1}" destId="{7A2AEA24-D408-49D7-9BD9-7CEF4F3E7B4A}" srcOrd="5" destOrd="0" presId="urn:microsoft.com/office/officeart/2016/7/layout/BasicLinearProcessNumbered#1"/>
    <dgm:cxn modelId="{1F4D0D9A-CF87-422E-B323-3EEE0B04825D}" type="presParOf" srcId="{1D2BD674-CEF0-44A6-B0ED-F54C18C9D6C1}" destId="{08F16F4B-62D7-494D-A7A4-A8446D37B26E}" srcOrd="6" destOrd="0" presId="urn:microsoft.com/office/officeart/2016/7/layout/BasicLinearProcessNumbered#1"/>
    <dgm:cxn modelId="{1F0E3311-9F65-41D4-A4C2-B7106E41C870}" type="presParOf" srcId="{08F16F4B-62D7-494D-A7A4-A8446D37B26E}" destId="{7753624A-F7F8-49FF-9A07-3168A8979795}" srcOrd="0" destOrd="0" presId="urn:microsoft.com/office/officeart/2016/7/layout/BasicLinearProcessNumbered#1"/>
    <dgm:cxn modelId="{9D2462B2-B2AB-4F5E-B3C6-4DF42F0563EF}" type="presParOf" srcId="{08F16F4B-62D7-494D-A7A4-A8446D37B26E}" destId="{EBDC976E-46B3-48CC-A86B-BCE1D3830F7C}" srcOrd="1" destOrd="0" presId="urn:microsoft.com/office/officeart/2016/7/layout/BasicLinearProcessNumbered#1"/>
    <dgm:cxn modelId="{B0D9FB5E-0172-4F3F-A73E-31E671564C19}" type="presParOf" srcId="{08F16F4B-62D7-494D-A7A4-A8446D37B26E}" destId="{F03B5C94-DFED-424E-ADEC-650D68F9505B}" srcOrd="2" destOrd="0" presId="urn:microsoft.com/office/officeart/2016/7/layout/BasicLinearProcessNumbered#1"/>
    <dgm:cxn modelId="{D96B61F8-4A8C-4C06-9578-63223722D52E}" type="presParOf" srcId="{08F16F4B-62D7-494D-A7A4-A8446D37B26E}" destId="{0E7A4FBB-EFC4-4D80-A002-CC5D9B3D05CD}" srcOrd="3" destOrd="0" presId="urn:microsoft.com/office/officeart/2016/7/layout/BasicLinearProcessNumbered#1"/>
    <dgm:cxn modelId="{817FDC0D-A3D9-4297-BFC4-CEA0ACB5DC0E}" type="presParOf" srcId="{1D2BD674-CEF0-44A6-B0ED-F54C18C9D6C1}" destId="{091F4013-67F8-4FC5-9576-2E1527D3B051}" srcOrd="7" destOrd="0" presId="urn:microsoft.com/office/officeart/2016/7/layout/BasicLinearProcessNumbered#1"/>
    <dgm:cxn modelId="{900E8E68-906A-47AF-9377-2772C5BF84D4}" type="presParOf" srcId="{1D2BD674-CEF0-44A6-B0ED-F54C18C9D6C1}" destId="{8847DA8E-DF55-44E5-852D-15DE5ED6B9F3}" srcOrd="8" destOrd="0" presId="urn:microsoft.com/office/officeart/2016/7/layout/BasicLinearProcessNumbered#1"/>
    <dgm:cxn modelId="{15D855EB-8A6A-46BA-A8EC-E9402FA71340}" type="presParOf" srcId="{8847DA8E-DF55-44E5-852D-15DE5ED6B9F3}" destId="{4F83A7CE-9D22-468E-B80B-5D2E9DD76818}" srcOrd="0" destOrd="0" presId="urn:microsoft.com/office/officeart/2016/7/layout/BasicLinearProcessNumbered#1"/>
    <dgm:cxn modelId="{4B01DAC3-A3CC-4002-9CB0-972B26A61D06}" type="presParOf" srcId="{8847DA8E-DF55-44E5-852D-15DE5ED6B9F3}" destId="{C79A5C1D-97BB-43B7-9358-D8490DD2DF5E}" srcOrd="1" destOrd="0" presId="urn:microsoft.com/office/officeart/2016/7/layout/BasicLinearProcessNumbered#1"/>
    <dgm:cxn modelId="{ED10D2DD-3C51-4D03-88F7-7A113EE25D67}" type="presParOf" srcId="{8847DA8E-DF55-44E5-852D-15DE5ED6B9F3}" destId="{9A2EBA8B-1B42-43E2-86A2-16323A66BB1B}" srcOrd="2" destOrd="0" presId="urn:microsoft.com/office/officeart/2016/7/layout/BasicLinearProcessNumbered#1"/>
    <dgm:cxn modelId="{1DDC4C18-227F-452A-8BA1-A92768530B61}" type="presParOf" srcId="{8847DA8E-DF55-44E5-852D-15DE5ED6B9F3}" destId="{E1EF7DAB-D0B5-4062-8ED5-44EF855FF2F7}" srcOrd="3" destOrd="0" presId="urn:microsoft.com/office/officeart/2016/7/layout/BasicLinearProcessNumbere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9152AE5-CDCB-4E83-BB5D-ABC62499277D}" type="doc">
      <dgm:prSet loTypeId="urn:microsoft.com/office/officeart/2005/8/layout/default" loCatId="list" qsTypeId="urn:microsoft.com/office/officeart/2005/8/quickstyle/simple5" qsCatId="simple" csTypeId="urn:microsoft.com/office/officeart/2005/8/colors/accent1_2" csCatId="accent1" phldr="1"/>
      <dgm:spPr/>
      <dgm:t>
        <a:bodyPr/>
        <a:lstStyle/>
        <a:p>
          <a:endParaRPr lang="en-US"/>
        </a:p>
      </dgm:t>
    </dgm:pt>
    <dgm:pt modelId="{6A952A47-0F5B-4F3A-93F6-CE74F6F9AA7B}">
      <dgm:prSet/>
      <dgm:spPr/>
      <dgm:t>
        <a:bodyPr/>
        <a:lstStyle/>
        <a:p>
          <a:r>
            <a:rPr lang="en-GB"/>
            <a:t>Keeping children safe in education (2026) – Part 1 </a:t>
          </a:r>
        </a:p>
      </dgm:t>
    </dgm:pt>
    <dgm:pt modelId="{C72001D9-5B8A-4A87-B6DD-9496B13CBA93}" type="parTrans" cxnId="{1CBC61BC-F12E-4072-91CC-398577971108}">
      <dgm:prSet/>
      <dgm:spPr/>
      <dgm:t>
        <a:bodyPr/>
        <a:lstStyle/>
        <a:p>
          <a:endParaRPr lang="en-US" sz="2400"/>
        </a:p>
      </dgm:t>
    </dgm:pt>
    <dgm:pt modelId="{92A0D11F-8616-445C-BA7D-D0B1C8E055FD}" type="sibTrans" cxnId="{1CBC61BC-F12E-4072-91CC-398577971108}">
      <dgm:prSet/>
      <dgm:spPr/>
      <dgm:t>
        <a:bodyPr/>
        <a:lstStyle/>
        <a:p>
          <a:endParaRPr lang="en-US"/>
        </a:p>
      </dgm:t>
    </dgm:pt>
    <dgm:pt modelId="{0D67A2ED-6FDA-455A-A359-0E8D0D3EFCCF}">
      <dgm:prSet/>
      <dgm:spPr/>
      <dgm:t>
        <a:bodyPr/>
        <a:lstStyle/>
        <a:p>
          <a:r>
            <a:rPr lang="en-GB"/>
            <a:t>Behaviour policy </a:t>
          </a:r>
          <a:endParaRPr lang="en-US"/>
        </a:p>
      </dgm:t>
    </dgm:pt>
    <dgm:pt modelId="{C67AB30F-8E06-45EC-B5E1-2C88B87F15BA}" type="parTrans" cxnId="{624224D5-A722-4B20-9713-13D82D115B8D}">
      <dgm:prSet/>
      <dgm:spPr/>
      <dgm:t>
        <a:bodyPr/>
        <a:lstStyle/>
        <a:p>
          <a:endParaRPr lang="en-US" sz="2400"/>
        </a:p>
      </dgm:t>
    </dgm:pt>
    <dgm:pt modelId="{5B488D24-E150-4666-9E66-ADB11069DD45}" type="sibTrans" cxnId="{624224D5-A722-4B20-9713-13D82D115B8D}">
      <dgm:prSet/>
      <dgm:spPr/>
      <dgm:t>
        <a:bodyPr/>
        <a:lstStyle/>
        <a:p>
          <a:endParaRPr lang="en-US"/>
        </a:p>
      </dgm:t>
    </dgm:pt>
    <dgm:pt modelId="{AD4DD69C-6F21-48E8-AB4D-6D2EF939988F}">
      <dgm:prSet/>
      <dgm:spPr/>
      <dgm:t>
        <a:bodyPr/>
        <a:lstStyle/>
        <a:p>
          <a:r>
            <a:rPr lang="en-GB" dirty="0"/>
            <a:t>Adult code of conduct) </a:t>
          </a:r>
          <a:endParaRPr lang="en-US" dirty="0"/>
        </a:p>
      </dgm:t>
    </dgm:pt>
    <dgm:pt modelId="{2BDE26A5-6A9C-445B-AE8C-3818DEC88A97}" type="parTrans" cxnId="{666E4D69-C670-4E57-9070-565BFADB7C3F}">
      <dgm:prSet/>
      <dgm:spPr/>
      <dgm:t>
        <a:bodyPr/>
        <a:lstStyle/>
        <a:p>
          <a:endParaRPr lang="en-US" sz="2400"/>
        </a:p>
      </dgm:t>
    </dgm:pt>
    <dgm:pt modelId="{DE056A2D-1B96-4D82-9291-DD8D834DA687}" type="sibTrans" cxnId="{666E4D69-C670-4E57-9070-565BFADB7C3F}">
      <dgm:prSet/>
      <dgm:spPr/>
      <dgm:t>
        <a:bodyPr/>
        <a:lstStyle/>
        <a:p>
          <a:endParaRPr lang="en-US"/>
        </a:p>
      </dgm:t>
    </dgm:pt>
    <dgm:pt modelId="{C31F94D5-6A2E-40A8-B5F7-31BCDC6D9652}">
      <dgm:prSet/>
      <dgm:spPr/>
      <dgm:t>
        <a:bodyPr/>
        <a:lstStyle/>
        <a:p>
          <a:r>
            <a:rPr lang="en-GB" dirty="0"/>
            <a:t>Attendance Policy (CME section)</a:t>
          </a:r>
          <a:endParaRPr lang="en-US" dirty="0"/>
        </a:p>
      </dgm:t>
    </dgm:pt>
    <dgm:pt modelId="{3B4ED2D1-D31F-4247-9FFD-ECFBB1525812}" type="parTrans" cxnId="{140302D8-5CFD-4834-BAD4-655C47BF1FD8}">
      <dgm:prSet/>
      <dgm:spPr/>
      <dgm:t>
        <a:bodyPr/>
        <a:lstStyle/>
        <a:p>
          <a:endParaRPr lang="en-US" sz="2400"/>
        </a:p>
      </dgm:t>
    </dgm:pt>
    <dgm:pt modelId="{A4A21A8C-6900-47C4-8A89-179797D2CD77}" type="sibTrans" cxnId="{140302D8-5CFD-4834-BAD4-655C47BF1FD8}">
      <dgm:prSet/>
      <dgm:spPr/>
      <dgm:t>
        <a:bodyPr/>
        <a:lstStyle/>
        <a:p>
          <a:endParaRPr lang="en-US"/>
        </a:p>
      </dgm:t>
    </dgm:pt>
    <dgm:pt modelId="{FD9D9438-1B89-447C-A34B-223D3734762E}">
      <dgm:prSet/>
      <dgm:spPr/>
      <dgm:t>
        <a:bodyPr/>
        <a:lstStyle/>
        <a:p>
          <a:r>
            <a:rPr lang="en-GB" dirty="0"/>
            <a:t>Role of the designated safeguarding lead</a:t>
          </a:r>
          <a:endParaRPr lang="en-US" dirty="0"/>
        </a:p>
      </dgm:t>
    </dgm:pt>
    <dgm:pt modelId="{CAC784BA-7D43-4D7B-85CE-A99790F02927}" type="parTrans" cxnId="{133EB7E0-09E2-47A8-B916-8D0D8F8885FE}">
      <dgm:prSet/>
      <dgm:spPr/>
      <dgm:t>
        <a:bodyPr/>
        <a:lstStyle/>
        <a:p>
          <a:endParaRPr lang="en-US" sz="2400"/>
        </a:p>
      </dgm:t>
    </dgm:pt>
    <dgm:pt modelId="{207D2625-9A48-4774-A7DA-F5E6D4AD182F}" type="sibTrans" cxnId="{133EB7E0-09E2-47A8-B916-8D0D8F8885FE}">
      <dgm:prSet/>
      <dgm:spPr/>
      <dgm:t>
        <a:bodyPr/>
        <a:lstStyle/>
        <a:p>
          <a:endParaRPr lang="en-US"/>
        </a:p>
      </dgm:t>
    </dgm:pt>
    <dgm:pt modelId="{00BB57F3-4746-4FA2-B877-17BED5E442DC}">
      <dgm:prSet/>
      <dgm:spPr/>
      <dgm:t>
        <a:bodyPr/>
        <a:lstStyle/>
        <a:p>
          <a:r>
            <a:rPr lang="en-GB"/>
            <a:t>Copies of policies and a copy of Part one of KCSIE 2026 should be provided to all staff at induction.</a:t>
          </a:r>
          <a:endParaRPr lang="en-US"/>
        </a:p>
      </dgm:t>
    </dgm:pt>
    <dgm:pt modelId="{BA077001-EA50-4859-B8B8-B4F3895CE833}" type="parTrans" cxnId="{3BEAF986-2979-4B2D-9594-ECA5352D63B1}">
      <dgm:prSet/>
      <dgm:spPr/>
      <dgm:t>
        <a:bodyPr/>
        <a:lstStyle/>
        <a:p>
          <a:endParaRPr lang="en-US" sz="2400"/>
        </a:p>
      </dgm:t>
    </dgm:pt>
    <dgm:pt modelId="{A5708349-07D2-425C-BD9F-AB68A038CB47}" type="sibTrans" cxnId="{3BEAF986-2979-4B2D-9594-ECA5352D63B1}">
      <dgm:prSet/>
      <dgm:spPr/>
      <dgm:t>
        <a:bodyPr/>
        <a:lstStyle/>
        <a:p>
          <a:endParaRPr lang="en-US"/>
        </a:p>
      </dgm:t>
    </dgm:pt>
    <dgm:pt modelId="{E8797113-11AF-4E98-BD02-F0693A98D40D}">
      <dgm:prSet/>
      <dgm:spPr/>
      <dgm:t>
        <a:bodyPr/>
        <a:lstStyle/>
        <a:p>
          <a:r>
            <a:rPr lang="en-GB"/>
            <a:t>Safeguarding and child protection policy  </a:t>
          </a:r>
          <a:endParaRPr lang="en-US"/>
        </a:p>
      </dgm:t>
    </dgm:pt>
    <dgm:pt modelId="{788B6186-4A6F-4BA7-A240-8975CDDAD83E}" type="parTrans" cxnId="{A94094AD-5B2A-4548-AD9B-D5D78821AC2F}">
      <dgm:prSet/>
      <dgm:spPr/>
      <dgm:t>
        <a:bodyPr/>
        <a:lstStyle/>
        <a:p>
          <a:endParaRPr lang="en-GB" sz="2400"/>
        </a:p>
      </dgm:t>
    </dgm:pt>
    <dgm:pt modelId="{2A1D81C1-D7C2-4C1E-9296-20ED1ACEFF23}" type="sibTrans" cxnId="{A94094AD-5B2A-4548-AD9B-D5D78821AC2F}">
      <dgm:prSet/>
      <dgm:spPr/>
      <dgm:t>
        <a:bodyPr/>
        <a:lstStyle/>
        <a:p>
          <a:endParaRPr lang="en-GB"/>
        </a:p>
      </dgm:t>
    </dgm:pt>
    <dgm:pt modelId="{FBA6A220-121A-44D2-926E-15B4F6353883}" type="pres">
      <dgm:prSet presAssocID="{79152AE5-CDCB-4E83-BB5D-ABC62499277D}" presName="diagram" presStyleCnt="0">
        <dgm:presLayoutVars>
          <dgm:dir/>
          <dgm:resizeHandles val="exact"/>
        </dgm:presLayoutVars>
      </dgm:prSet>
      <dgm:spPr/>
    </dgm:pt>
    <dgm:pt modelId="{1CE91413-C971-4877-A587-A730BC53632A}" type="pres">
      <dgm:prSet presAssocID="{6A952A47-0F5B-4F3A-93F6-CE74F6F9AA7B}" presName="node" presStyleLbl="node1" presStyleIdx="0" presStyleCnt="7">
        <dgm:presLayoutVars>
          <dgm:bulletEnabled val="1"/>
        </dgm:presLayoutVars>
      </dgm:prSet>
      <dgm:spPr/>
    </dgm:pt>
    <dgm:pt modelId="{70B1A2F6-FBD3-4E2A-BFA0-B00089E0B0EE}" type="pres">
      <dgm:prSet presAssocID="{92A0D11F-8616-445C-BA7D-D0B1C8E055FD}" presName="sibTrans" presStyleCnt="0"/>
      <dgm:spPr/>
    </dgm:pt>
    <dgm:pt modelId="{628F5FD6-391D-4DC7-9BA9-9713FCCDDB21}" type="pres">
      <dgm:prSet presAssocID="{E8797113-11AF-4E98-BD02-F0693A98D40D}" presName="node" presStyleLbl="node1" presStyleIdx="1" presStyleCnt="7">
        <dgm:presLayoutVars>
          <dgm:bulletEnabled val="1"/>
        </dgm:presLayoutVars>
      </dgm:prSet>
      <dgm:spPr/>
    </dgm:pt>
    <dgm:pt modelId="{A4EB838E-7746-4E13-80A2-D8FF2349BC3D}" type="pres">
      <dgm:prSet presAssocID="{2A1D81C1-D7C2-4C1E-9296-20ED1ACEFF23}" presName="sibTrans" presStyleCnt="0"/>
      <dgm:spPr/>
    </dgm:pt>
    <dgm:pt modelId="{71AFFCD8-17EB-4F39-8118-CF4B74081138}" type="pres">
      <dgm:prSet presAssocID="{0D67A2ED-6FDA-455A-A359-0E8D0D3EFCCF}" presName="node" presStyleLbl="node1" presStyleIdx="2" presStyleCnt="7">
        <dgm:presLayoutVars>
          <dgm:bulletEnabled val="1"/>
        </dgm:presLayoutVars>
      </dgm:prSet>
      <dgm:spPr/>
    </dgm:pt>
    <dgm:pt modelId="{E9BA4743-50CE-4EE3-917F-24EC562368F4}" type="pres">
      <dgm:prSet presAssocID="{5B488D24-E150-4666-9E66-ADB11069DD45}" presName="sibTrans" presStyleCnt="0"/>
      <dgm:spPr/>
    </dgm:pt>
    <dgm:pt modelId="{A67AF594-0AD8-4944-956B-C7B6CD9CA109}" type="pres">
      <dgm:prSet presAssocID="{AD4DD69C-6F21-48E8-AB4D-6D2EF939988F}" presName="node" presStyleLbl="node1" presStyleIdx="3" presStyleCnt="7">
        <dgm:presLayoutVars>
          <dgm:bulletEnabled val="1"/>
        </dgm:presLayoutVars>
      </dgm:prSet>
      <dgm:spPr/>
    </dgm:pt>
    <dgm:pt modelId="{A1468375-91DA-4865-B594-F52EA2AEB17F}" type="pres">
      <dgm:prSet presAssocID="{DE056A2D-1B96-4D82-9291-DD8D834DA687}" presName="sibTrans" presStyleCnt="0"/>
      <dgm:spPr/>
    </dgm:pt>
    <dgm:pt modelId="{073A8C0A-EE75-4B9B-AAD6-6001A1C576B3}" type="pres">
      <dgm:prSet presAssocID="{C31F94D5-6A2E-40A8-B5F7-31BCDC6D9652}" presName="node" presStyleLbl="node1" presStyleIdx="4" presStyleCnt="7">
        <dgm:presLayoutVars>
          <dgm:bulletEnabled val="1"/>
        </dgm:presLayoutVars>
      </dgm:prSet>
      <dgm:spPr/>
    </dgm:pt>
    <dgm:pt modelId="{9DA9BEE1-2CBA-4F71-88F7-6218DC2CF759}" type="pres">
      <dgm:prSet presAssocID="{A4A21A8C-6900-47C4-8A89-179797D2CD77}" presName="sibTrans" presStyleCnt="0"/>
      <dgm:spPr/>
    </dgm:pt>
    <dgm:pt modelId="{8D5E8B13-F819-40A6-A6FE-66A0CDD388D9}" type="pres">
      <dgm:prSet presAssocID="{FD9D9438-1B89-447C-A34B-223D3734762E}" presName="node" presStyleLbl="node1" presStyleIdx="5" presStyleCnt="7">
        <dgm:presLayoutVars>
          <dgm:bulletEnabled val="1"/>
        </dgm:presLayoutVars>
      </dgm:prSet>
      <dgm:spPr/>
    </dgm:pt>
    <dgm:pt modelId="{C1FAFF42-2436-4F19-B32B-42BAB0931D74}" type="pres">
      <dgm:prSet presAssocID="{207D2625-9A48-4774-A7DA-F5E6D4AD182F}" presName="sibTrans" presStyleCnt="0"/>
      <dgm:spPr/>
    </dgm:pt>
    <dgm:pt modelId="{9A25BFE5-B16B-47AC-BF8C-DB2FBF9BAAEB}" type="pres">
      <dgm:prSet presAssocID="{00BB57F3-4746-4FA2-B877-17BED5E442DC}" presName="node" presStyleLbl="node1" presStyleIdx="6" presStyleCnt="7">
        <dgm:presLayoutVars>
          <dgm:bulletEnabled val="1"/>
        </dgm:presLayoutVars>
      </dgm:prSet>
      <dgm:spPr/>
    </dgm:pt>
  </dgm:ptLst>
  <dgm:cxnLst>
    <dgm:cxn modelId="{8E53673A-0767-42DC-9E31-EDD86BA3B38E}" type="presOf" srcId="{00BB57F3-4746-4FA2-B877-17BED5E442DC}" destId="{9A25BFE5-B16B-47AC-BF8C-DB2FBF9BAAEB}" srcOrd="0" destOrd="0" presId="urn:microsoft.com/office/officeart/2005/8/layout/default"/>
    <dgm:cxn modelId="{666E4D69-C670-4E57-9070-565BFADB7C3F}" srcId="{79152AE5-CDCB-4E83-BB5D-ABC62499277D}" destId="{AD4DD69C-6F21-48E8-AB4D-6D2EF939988F}" srcOrd="3" destOrd="0" parTransId="{2BDE26A5-6A9C-445B-AE8C-3818DEC88A97}" sibTransId="{DE056A2D-1B96-4D82-9291-DD8D834DA687}"/>
    <dgm:cxn modelId="{893EA76D-1F93-4E64-BC39-D0AE810A7340}" type="presOf" srcId="{C31F94D5-6A2E-40A8-B5F7-31BCDC6D9652}" destId="{073A8C0A-EE75-4B9B-AAD6-6001A1C576B3}" srcOrd="0" destOrd="0" presId="urn:microsoft.com/office/officeart/2005/8/layout/default"/>
    <dgm:cxn modelId="{3BEAF986-2979-4B2D-9594-ECA5352D63B1}" srcId="{79152AE5-CDCB-4E83-BB5D-ABC62499277D}" destId="{00BB57F3-4746-4FA2-B877-17BED5E442DC}" srcOrd="6" destOrd="0" parTransId="{BA077001-EA50-4859-B8B8-B4F3895CE833}" sibTransId="{A5708349-07D2-425C-BD9F-AB68A038CB47}"/>
    <dgm:cxn modelId="{E6B3C487-5C9E-49BF-803B-F7535DB0C0F1}" type="presOf" srcId="{FD9D9438-1B89-447C-A34B-223D3734762E}" destId="{8D5E8B13-F819-40A6-A6FE-66A0CDD388D9}" srcOrd="0" destOrd="0" presId="urn:microsoft.com/office/officeart/2005/8/layout/default"/>
    <dgm:cxn modelId="{458F4F89-B8A8-4AF6-9988-B6E30FA361A5}" type="presOf" srcId="{AD4DD69C-6F21-48E8-AB4D-6D2EF939988F}" destId="{A67AF594-0AD8-4944-956B-C7B6CD9CA109}" srcOrd="0" destOrd="0" presId="urn:microsoft.com/office/officeart/2005/8/layout/default"/>
    <dgm:cxn modelId="{9B51B98A-637C-4FD6-8E32-4781A632504E}" type="presOf" srcId="{0D67A2ED-6FDA-455A-A359-0E8D0D3EFCCF}" destId="{71AFFCD8-17EB-4F39-8118-CF4B74081138}" srcOrd="0" destOrd="0" presId="urn:microsoft.com/office/officeart/2005/8/layout/default"/>
    <dgm:cxn modelId="{443A7CAB-B21E-4743-B80F-4A6923DEA04B}" type="presOf" srcId="{E8797113-11AF-4E98-BD02-F0693A98D40D}" destId="{628F5FD6-391D-4DC7-9BA9-9713FCCDDB21}" srcOrd="0" destOrd="0" presId="urn:microsoft.com/office/officeart/2005/8/layout/default"/>
    <dgm:cxn modelId="{A94094AD-5B2A-4548-AD9B-D5D78821AC2F}" srcId="{79152AE5-CDCB-4E83-BB5D-ABC62499277D}" destId="{E8797113-11AF-4E98-BD02-F0693A98D40D}" srcOrd="1" destOrd="0" parTransId="{788B6186-4A6F-4BA7-A240-8975CDDAD83E}" sibTransId="{2A1D81C1-D7C2-4C1E-9296-20ED1ACEFF23}"/>
    <dgm:cxn modelId="{1CBC61BC-F12E-4072-91CC-398577971108}" srcId="{79152AE5-CDCB-4E83-BB5D-ABC62499277D}" destId="{6A952A47-0F5B-4F3A-93F6-CE74F6F9AA7B}" srcOrd="0" destOrd="0" parTransId="{C72001D9-5B8A-4A87-B6DD-9496B13CBA93}" sibTransId="{92A0D11F-8616-445C-BA7D-D0B1C8E055FD}"/>
    <dgm:cxn modelId="{7155CFD1-233E-4D6B-9708-38B0774EB13C}" type="presOf" srcId="{6A952A47-0F5B-4F3A-93F6-CE74F6F9AA7B}" destId="{1CE91413-C971-4877-A587-A730BC53632A}" srcOrd="0" destOrd="0" presId="urn:microsoft.com/office/officeart/2005/8/layout/default"/>
    <dgm:cxn modelId="{624224D5-A722-4B20-9713-13D82D115B8D}" srcId="{79152AE5-CDCB-4E83-BB5D-ABC62499277D}" destId="{0D67A2ED-6FDA-455A-A359-0E8D0D3EFCCF}" srcOrd="2" destOrd="0" parTransId="{C67AB30F-8E06-45EC-B5E1-2C88B87F15BA}" sibTransId="{5B488D24-E150-4666-9E66-ADB11069DD45}"/>
    <dgm:cxn modelId="{140302D8-5CFD-4834-BAD4-655C47BF1FD8}" srcId="{79152AE5-CDCB-4E83-BB5D-ABC62499277D}" destId="{C31F94D5-6A2E-40A8-B5F7-31BCDC6D9652}" srcOrd="4" destOrd="0" parTransId="{3B4ED2D1-D31F-4247-9FFD-ECFBB1525812}" sibTransId="{A4A21A8C-6900-47C4-8A89-179797D2CD77}"/>
    <dgm:cxn modelId="{4C5231DA-5F4E-4969-9A41-F159F39A8F99}" type="presOf" srcId="{79152AE5-CDCB-4E83-BB5D-ABC62499277D}" destId="{FBA6A220-121A-44D2-926E-15B4F6353883}" srcOrd="0" destOrd="0" presId="urn:microsoft.com/office/officeart/2005/8/layout/default"/>
    <dgm:cxn modelId="{133EB7E0-09E2-47A8-B916-8D0D8F8885FE}" srcId="{79152AE5-CDCB-4E83-BB5D-ABC62499277D}" destId="{FD9D9438-1B89-447C-A34B-223D3734762E}" srcOrd="5" destOrd="0" parTransId="{CAC784BA-7D43-4D7B-85CE-A99790F02927}" sibTransId="{207D2625-9A48-4774-A7DA-F5E6D4AD182F}"/>
    <dgm:cxn modelId="{28234AD5-2D2E-4AF0-8D1A-CB75FD267F31}" type="presParOf" srcId="{FBA6A220-121A-44D2-926E-15B4F6353883}" destId="{1CE91413-C971-4877-A587-A730BC53632A}" srcOrd="0" destOrd="0" presId="urn:microsoft.com/office/officeart/2005/8/layout/default"/>
    <dgm:cxn modelId="{801FE4FC-97ED-45E5-A5A1-B22F3FA74373}" type="presParOf" srcId="{FBA6A220-121A-44D2-926E-15B4F6353883}" destId="{70B1A2F6-FBD3-4E2A-BFA0-B00089E0B0EE}" srcOrd="1" destOrd="0" presId="urn:microsoft.com/office/officeart/2005/8/layout/default"/>
    <dgm:cxn modelId="{F44E6A9F-2BA4-4D9D-8DBE-74382EC9228C}" type="presParOf" srcId="{FBA6A220-121A-44D2-926E-15B4F6353883}" destId="{628F5FD6-391D-4DC7-9BA9-9713FCCDDB21}" srcOrd="2" destOrd="0" presId="urn:microsoft.com/office/officeart/2005/8/layout/default"/>
    <dgm:cxn modelId="{5F931EC8-E758-4064-9EB6-B22D2F4D25FD}" type="presParOf" srcId="{FBA6A220-121A-44D2-926E-15B4F6353883}" destId="{A4EB838E-7746-4E13-80A2-D8FF2349BC3D}" srcOrd="3" destOrd="0" presId="urn:microsoft.com/office/officeart/2005/8/layout/default"/>
    <dgm:cxn modelId="{3BFEAEB9-72A1-4949-AA7F-49778681B032}" type="presParOf" srcId="{FBA6A220-121A-44D2-926E-15B4F6353883}" destId="{71AFFCD8-17EB-4F39-8118-CF4B74081138}" srcOrd="4" destOrd="0" presId="urn:microsoft.com/office/officeart/2005/8/layout/default"/>
    <dgm:cxn modelId="{E822406E-CEA8-4DA1-9D93-8A34373D00C3}" type="presParOf" srcId="{FBA6A220-121A-44D2-926E-15B4F6353883}" destId="{E9BA4743-50CE-4EE3-917F-24EC562368F4}" srcOrd="5" destOrd="0" presId="urn:microsoft.com/office/officeart/2005/8/layout/default"/>
    <dgm:cxn modelId="{A7A90623-0A98-401A-AB2B-5A33A3A99AFE}" type="presParOf" srcId="{FBA6A220-121A-44D2-926E-15B4F6353883}" destId="{A67AF594-0AD8-4944-956B-C7B6CD9CA109}" srcOrd="6" destOrd="0" presId="urn:microsoft.com/office/officeart/2005/8/layout/default"/>
    <dgm:cxn modelId="{77BB2D02-F165-4E6E-B8D9-5965CC3290CE}" type="presParOf" srcId="{FBA6A220-121A-44D2-926E-15B4F6353883}" destId="{A1468375-91DA-4865-B594-F52EA2AEB17F}" srcOrd="7" destOrd="0" presId="urn:microsoft.com/office/officeart/2005/8/layout/default"/>
    <dgm:cxn modelId="{7E3F3CFA-46A1-4AF4-B33C-58D5C8279845}" type="presParOf" srcId="{FBA6A220-121A-44D2-926E-15B4F6353883}" destId="{073A8C0A-EE75-4B9B-AAD6-6001A1C576B3}" srcOrd="8" destOrd="0" presId="urn:microsoft.com/office/officeart/2005/8/layout/default"/>
    <dgm:cxn modelId="{EDF9F2D7-C4ED-4578-A4DB-5BBE3126FA31}" type="presParOf" srcId="{FBA6A220-121A-44D2-926E-15B4F6353883}" destId="{9DA9BEE1-2CBA-4F71-88F7-6218DC2CF759}" srcOrd="9" destOrd="0" presId="urn:microsoft.com/office/officeart/2005/8/layout/default"/>
    <dgm:cxn modelId="{042A5BF2-5E72-4C59-B191-1FD927B5BD9D}" type="presParOf" srcId="{FBA6A220-121A-44D2-926E-15B4F6353883}" destId="{8D5E8B13-F819-40A6-A6FE-66A0CDD388D9}" srcOrd="10" destOrd="0" presId="urn:microsoft.com/office/officeart/2005/8/layout/default"/>
    <dgm:cxn modelId="{9E3051A9-0A57-40F2-AEAB-DC0331C70D32}" type="presParOf" srcId="{FBA6A220-121A-44D2-926E-15B4F6353883}" destId="{C1FAFF42-2436-4F19-B32B-42BAB0931D74}" srcOrd="11" destOrd="0" presId="urn:microsoft.com/office/officeart/2005/8/layout/default"/>
    <dgm:cxn modelId="{941A7612-3A89-424A-97B7-34CC19B4442B}" type="presParOf" srcId="{FBA6A220-121A-44D2-926E-15B4F6353883}" destId="{9A25BFE5-B16B-47AC-BF8C-DB2FBF9BAAEB}" srcOrd="1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A399658-2F58-45A1-9E75-E3BA17104B5F}" type="doc">
      <dgm:prSet loTypeId="urn:microsoft.com/office/officeart/2005/8/layout/default" loCatId="list" qsTypeId="urn:microsoft.com/office/officeart/2005/8/quickstyle/simple1" qsCatId="simple" csTypeId="urn:microsoft.com/office/officeart/2005/8/colors/accent2_2" csCatId="accent2" phldr="1"/>
      <dgm:spPr/>
      <dgm:t>
        <a:bodyPr/>
        <a:lstStyle/>
        <a:p>
          <a:endParaRPr lang="en-US"/>
        </a:p>
      </dgm:t>
    </dgm:pt>
    <dgm:pt modelId="{F42DF9E0-8F6F-4678-B26A-82FBD6C69F03}">
      <dgm:prSet custT="1"/>
      <dgm:spPr/>
      <dgm:t>
        <a:bodyPr/>
        <a:lstStyle/>
        <a:p>
          <a:r>
            <a:rPr lang="en-GB" sz="2600" dirty="0">
              <a:latin typeface="Aptos"/>
            </a:rPr>
            <a:t>Our designated safeguarding lead is: Julie Cassiano</a:t>
          </a:r>
          <a:endParaRPr lang="en-US" sz="2600" dirty="0">
            <a:latin typeface="Aptos"/>
          </a:endParaRPr>
        </a:p>
      </dgm:t>
    </dgm:pt>
    <dgm:pt modelId="{9A0C0864-A330-4627-98AA-B04C3DAEBF11}" type="parTrans" cxnId="{0120EE5C-1A5A-436E-8D03-F61E6A7DCA31}">
      <dgm:prSet/>
      <dgm:spPr/>
      <dgm:t>
        <a:bodyPr/>
        <a:lstStyle/>
        <a:p>
          <a:endParaRPr lang="en-US"/>
        </a:p>
      </dgm:t>
    </dgm:pt>
    <dgm:pt modelId="{D7F0182E-8A91-4ED9-8F8C-47017D47ECB2}" type="sibTrans" cxnId="{0120EE5C-1A5A-436E-8D03-F61E6A7DCA31}">
      <dgm:prSet/>
      <dgm:spPr/>
      <dgm:t>
        <a:bodyPr/>
        <a:lstStyle/>
        <a:p>
          <a:endParaRPr lang="en-US"/>
        </a:p>
      </dgm:t>
    </dgm:pt>
    <dgm:pt modelId="{E36C75EF-9A57-48FB-890B-641AC04F4D95}">
      <dgm:prSet/>
      <dgm:spPr/>
      <dgm:t>
        <a:bodyPr/>
        <a:lstStyle/>
        <a:p>
          <a:r>
            <a:rPr lang="en-GB" sz="2600" dirty="0">
              <a:latin typeface="Aptos"/>
            </a:rPr>
            <a:t>Our deputy designated safeguarding lead is: Jess Palmer, Hannah Bailey, Star McGuire, &amp; Hannah Edwards </a:t>
          </a:r>
          <a:endParaRPr lang="en-US" sz="2600" dirty="0">
            <a:latin typeface="Aptos"/>
          </a:endParaRPr>
        </a:p>
      </dgm:t>
    </dgm:pt>
    <dgm:pt modelId="{CD0E870B-5075-41A9-96CE-6FBE786EEB00}" type="parTrans" cxnId="{3D8F4C2C-51F4-411B-85E4-95BA0DEB3CDD}">
      <dgm:prSet/>
      <dgm:spPr/>
      <dgm:t>
        <a:bodyPr/>
        <a:lstStyle/>
        <a:p>
          <a:endParaRPr lang="en-US"/>
        </a:p>
      </dgm:t>
    </dgm:pt>
    <dgm:pt modelId="{2E4650C0-ADB2-41D7-A019-ACF82E67B539}" type="sibTrans" cxnId="{3D8F4C2C-51F4-411B-85E4-95BA0DEB3CDD}">
      <dgm:prSet/>
      <dgm:spPr/>
      <dgm:t>
        <a:bodyPr/>
        <a:lstStyle/>
        <a:p>
          <a:endParaRPr lang="en-US"/>
        </a:p>
      </dgm:t>
    </dgm:pt>
    <dgm:pt modelId="{3904EB67-3517-426C-941F-64271FDB4882}">
      <dgm:prSet/>
      <dgm:spPr/>
      <dgm:t>
        <a:bodyPr/>
        <a:lstStyle/>
        <a:p>
          <a:r>
            <a:rPr lang="en-GB" sz="2600" dirty="0">
              <a:latin typeface="Aptos"/>
            </a:rPr>
            <a:t>Our designated teacher for Looked After and previously Looked After children is: Hannah Bailey</a:t>
          </a:r>
          <a:endParaRPr lang="en-US" sz="2600" dirty="0">
            <a:latin typeface="Aptos"/>
          </a:endParaRPr>
        </a:p>
      </dgm:t>
    </dgm:pt>
    <dgm:pt modelId="{04CC8DE7-D158-4E62-AFD8-8C5F76EA8D2A}" type="parTrans" cxnId="{9790BA51-E00B-40D1-B95E-3E286523112F}">
      <dgm:prSet/>
      <dgm:spPr/>
      <dgm:t>
        <a:bodyPr/>
        <a:lstStyle/>
        <a:p>
          <a:endParaRPr lang="en-US"/>
        </a:p>
      </dgm:t>
    </dgm:pt>
    <dgm:pt modelId="{F69BBC4D-DA9D-4871-875F-BE2A3E9023C5}" type="sibTrans" cxnId="{9790BA51-E00B-40D1-B95E-3E286523112F}">
      <dgm:prSet/>
      <dgm:spPr/>
      <dgm:t>
        <a:bodyPr/>
        <a:lstStyle/>
        <a:p>
          <a:endParaRPr lang="en-US"/>
        </a:p>
      </dgm:t>
    </dgm:pt>
    <dgm:pt modelId="{0622CD6A-292C-4895-9C60-66C7D02FCC75}">
      <dgm:prSet/>
      <dgm:spPr/>
      <dgm:t>
        <a:bodyPr/>
        <a:lstStyle/>
        <a:p>
          <a:r>
            <a:rPr lang="en-GB" sz="2600" dirty="0">
              <a:latin typeface="Aptos"/>
            </a:rPr>
            <a:t>Our senior mental head lead is: Jess Palmer </a:t>
          </a:r>
          <a:endParaRPr lang="en-US" sz="2600" dirty="0">
            <a:latin typeface="Aptos"/>
          </a:endParaRPr>
        </a:p>
      </dgm:t>
    </dgm:pt>
    <dgm:pt modelId="{83854D54-5F3F-45A4-9CF1-A4F52A463643}" type="parTrans" cxnId="{50EE6F31-8C38-4DD0-B4BB-388B7A073AA5}">
      <dgm:prSet/>
      <dgm:spPr/>
      <dgm:t>
        <a:bodyPr/>
        <a:lstStyle/>
        <a:p>
          <a:endParaRPr lang="en-US"/>
        </a:p>
      </dgm:t>
    </dgm:pt>
    <dgm:pt modelId="{72FA1A5D-B25E-480F-BF99-F5FCF1974786}" type="sibTrans" cxnId="{50EE6F31-8C38-4DD0-B4BB-388B7A073AA5}">
      <dgm:prSet/>
      <dgm:spPr/>
      <dgm:t>
        <a:bodyPr/>
        <a:lstStyle/>
        <a:p>
          <a:endParaRPr lang="en-US"/>
        </a:p>
      </dgm:t>
    </dgm:pt>
    <dgm:pt modelId="{C06DE5C1-338C-466D-B80B-52B856AB2A28}">
      <dgm:prSet/>
      <dgm:spPr/>
      <dgm:t>
        <a:bodyPr/>
        <a:lstStyle/>
        <a:p>
          <a:r>
            <a:rPr lang="en-GB" sz="2600" dirty="0">
              <a:latin typeface="Aptos"/>
            </a:rPr>
            <a:t>Our senior attendance lead is: Julie Cassiano</a:t>
          </a:r>
          <a:endParaRPr lang="en-US" sz="2600" dirty="0">
            <a:latin typeface="Aptos"/>
          </a:endParaRPr>
        </a:p>
      </dgm:t>
    </dgm:pt>
    <dgm:pt modelId="{D9920477-5106-42D4-BACF-199B9F2007CB}" type="parTrans" cxnId="{6FBADC10-EDD8-4070-AE6E-BB03F19C64E3}">
      <dgm:prSet/>
      <dgm:spPr/>
      <dgm:t>
        <a:bodyPr/>
        <a:lstStyle/>
        <a:p>
          <a:endParaRPr lang="en-US"/>
        </a:p>
      </dgm:t>
    </dgm:pt>
    <dgm:pt modelId="{B40F4099-9B81-4B92-93D0-B6DBA857C699}" type="sibTrans" cxnId="{6FBADC10-EDD8-4070-AE6E-BB03F19C64E3}">
      <dgm:prSet/>
      <dgm:spPr/>
      <dgm:t>
        <a:bodyPr/>
        <a:lstStyle/>
        <a:p>
          <a:endParaRPr lang="en-US"/>
        </a:p>
      </dgm:t>
    </dgm:pt>
    <dgm:pt modelId="{A119606B-F8FD-46BF-B3C5-7A1AE43048AA}" type="pres">
      <dgm:prSet presAssocID="{CA399658-2F58-45A1-9E75-E3BA17104B5F}" presName="diagram" presStyleCnt="0">
        <dgm:presLayoutVars>
          <dgm:dir/>
          <dgm:resizeHandles val="exact"/>
        </dgm:presLayoutVars>
      </dgm:prSet>
      <dgm:spPr/>
    </dgm:pt>
    <dgm:pt modelId="{D710586E-A974-4953-8FF1-3055BDA19F7D}" type="pres">
      <dgm:prSet presAssocID="{F42DF9E0-8F6F-4678-B26A-82FBD6C69F03}" presName="node" presStyleLbl="node1" presStyleIdx="0" presStyleCnt="5">
        <dgm:presLayoutVars>
          <dgm:bulletEnabled val="1"/>
        </dgm:presLayoutVars>
      </dgm:prSet>
      <dgm:spPr/>
    </dgm:pt>
    <dgm:pt modelId="{237A30CA-DF48-47D5-B4F2-2B7D178BF023}" type="pres">
      <dgm:prSet presAssocID="{D7F0182E-8A91-4ED9-8F8C-47017D47ECB2}" presName="sibTrans" presStyleCnt="0"/>
      <dgm:spPr/>
    </dgm:pt>
    <dgm:pt modelId="{66F11B13-E33C-4E18-A787-58FAD2C046ED}" type="pres">
      <dgm:prSet presAssocID="{E36C75EF-9A57-48FB-890B-641AC04F4D95}" presName="node" presStyleLbl="node1" presStyleIdx="1" presStyleCnt="5">
        <dgm:presLayoutVars>
          <dgm:bulletEnabled val="1"/>
        </dgm:presLayoutVars>
      </dgm:prSet>
      <dgm:spPr/>
    </dgm:pt>
    <dgm:pt modelId="{B914AEF5-0D5A-4973-B4EB-E41D065A8229}" type="pres">
      <dgm:prSet presAssocID="{2E4650C0-ADB2-41D7-A019-ACF82E67B539}" presName="sibTrans" presStyleCnt="0"/>
      <dgm:spPr/>
    </dgm:pt>
    <dgm:pt modelId="{12792E29-2639-4138-9D3D-A1F36109FC0A}" type="pres">
      <dgm:prSet presAssocID="{3904EB67-3517-426C-941F-64271FDB4882}" presName="node" presStyleLbl="node1" presStyleIdx="2" presStyleCnt="5">
        <dgm:presLayoutVars>
          <dgm:bulletEnabled val="1"/>
        </dgm:presLayoutVars>
      </dgm:prSet>
      <dgm:spPr/>
    </dgm:pt>
    <dgm:pt modelId="{DF9274CE-ADC9-4706-8E12-AE0074FD68C2}" type="pres">
      <dgm:prSet presAssocID="{F69BBC4D-DA9D-4871-875F-BE2A3E9023C5}" presName="sibTrans" presStyleCnt="0"/>
      <dgm:spPr/>
    </dgm:pt>
    <dgm:pt modelId="{C9D0C50A-7CB8-41E5-AD5E-BAD2F76B1947}" type="pres">
      <dgm:prSet presAssocID="{0622CD6A-292C-4895-9C60-66C7D02FCC75}" presName="node" presStyleLbl="node1" presStyleIdx="3" presStyleCnt="5">
        <dgm:presLayoutVars>
          <dgm:bulletEnabled val="1"/>
        </dgm:presLayoutVars>
      </dgm:prSet>
      <dgm:spPr/>
    </dgm:pt>
    <dgm:pt modelId="{5FBE2CFE-A048-438E-9B20-83FEA1A35455}" type="pres">
      <dgm:prSet presAssocID="{72FA1A5D-B25E-480F-BF99-F5FCF1974786}" presName="sibTrans" presStyleCnt="0"/>
      <dgm:spPr/>
    </dgm:pt>
    <dgm:pt modelId="{4C47E3FF-3F54-4CF2-B06C-FB80C92A2877}" type="pres">
      <dgm:prSet presAssocID="{C06DE5C1-338C-466D-B80B-52B856AB2A28}" presName="node" presStyleLbl="node1" presStyleIdx="4" presStyleCnt="5">
        <dgm:presLayoutVars>
          <dgm:bulletEnabled val="1"/>
        </dgm:presLayoutVars>
      </dgm:prSet>
      <dgm:spPr/>
    </dgm:pt>
  </dgm:ptLst>
  <dgm:cxnLst>
    <dgm:cxn modelId="{714B7500-59E9-47A2-95DE-5746B5D8CD84}" type="presOf" srcId="{0622CD6A-292C-4895-9C60-66C7D02FCC75}" destId="{C9D0C50A-7CB8-41E5-AD5E-BAD2F76B1947}" srcOrd="0" destOrd="0" presId="urn:microsoft.com/office/officeart/2005/8/layout/default"/>
    <dgm:cxn modelId="{DAFC4C04-5EA1-4DF7-A25F-90DB3B6040AC}" type="presOf" srcId="{3904EB67-3517-426C-941F-64271FDB4882}" destId="{12792E29-2639-4138-9D3D-A1F36109FC0A}" srcOrd="0" destOrd="0" presId="urn:microsoft.com/office/officeart/2005/8/layout/default"/>
    <dgm:cxn modelId="{6FBADC10-EDD8-4070-AE6E-BB03F19C64E3}" srcId="{CA399658-2F58-45A1-9E75-E3BA17104B5F}" destId="{C06DE5C1-338C-466D-B80B-52B856AB2A28}" srcOrd="4" destOrd="0" parTransId="{D9920477-5106-42D4-BACF-199B9F2007CB}" sibTransId="{B40F4099-9B81-4B92-93D0-B6DBA857C699}"/>
    <dgm:cxn modelId="{A2924811-76DC-4147-912F-369A30AAE047}" type="presOf" srcId="{CA399658-2F58-45A1-9E75-E3BA17104B5F}" destId="{A119606B-F8FD-46BF-B3C5-7A1AE43048AA}" srcOrd="0" destOrd="0" presId="urn:microsoft.com/office/officeart/2005/8/layout/default"/>
    <dgm:cxn modelId="{062C0723-EB05-4377-AB16-69638D51D4E4}" type="presOf" srcId="{F42DF9E0-8F6F-4678-B26A-82FBD6C69F03}" destId="{D710586E-A974-4953-8FF1-3055BDA19F7D}" srcOrd="0" destOrd="0" presId="urn:microsoft.com/office/officeart/2005/8/layout/default"/>
    <dgm:cxn modelId="{3D8F4C2C-51F4-411B-85E4-95BA0DEB3CDD}" srcId="{CA399658-2F58-45A1-9E75-E3BA17104B5F}" destId="{E36C75EF-9A57-48FB-890B-641AC04F4D95}" srcOrd="1" destOrd="0" parTransId="{CD0E870B-5075-41A9-96CE-6FBE786EEB00}" sibTransId="{2E4650C0-ADB2-41D7-A019-ACF82E67B539}"/>
    <dgm:cxn modelId="{50EE6F31-8C38-4DD0-B4BB-388B7A073AA5}" srcId="{CA399658-2F58-45A1-9E75-E3BA17104B5F}" destId="{0622CD6A-292C-4895-9C60-66C7D02FCC75}" srcOrd="3" destOrd="0" parTransId="{83854D54-5F3F-45A4-9CF1-A4F52A463643}" sibTransId="{72FA1A5D-B25E-480F-BF99-F5FCF1974786}"/>
    <dgm:cxn modelId="{0120EE5C-1A5A-436E-8D03-F61E6A7DCA31}" srcId="{CA399658-2F58-45A1-9E75-E3BA17104B5F}" destId="{F42DF9E0-8F6F-4678-B26A-82FBD6C69F03}" srcOrd="0" destOrd="0" parTransId="{9A0C0864-A330-4627-98AA-B04C3DAEBF11}" sibTransId="{D7F0182E-8A91-4ED9-8F8C-47017D47ECB2}"/>
    <dgm:cxn modelId="{E232FE4C-DE1B-4E72-8B89-1309A75CF340}" type="presOf" srcId="{E36C75EF-9A57-48FB-890B-641AC04F4D95}" destId="{66F11B13-E33C-4E18-A787-58FAD2C046ED}" srcOrd="0" destOrd="0" presId="urn:microsoft.com/office/officeart/2005/8/layout/default"/>
    <dgm:cxn modelId="{9790BA51-E00B-40D1-B95E-3E286523112F}" srcId="{CA399658-2F58-45A1-9E75-E3BA17104B5F}" destId="{3904EB67-3517-426C-941F-64271FDB4882}" srcOrd="2" destOrd="0" parTransId="{04CC8DE7-D158-4E62-AFD8-8C5F76EA8D2A}" sibTransId="{F69BBC4D-DA9D-4871-875F-BE2A3E9023C5}"/>
    <dgm:cxn modelId="{2F8C2575-09AD-499D-A8D6-E2C5C5D00CCD}" type="presOf" srcId="{C06DE5C1-338C-466D-B80B-52B856AB2A28}" destId="{4C47E3FF-3F54-4CF2-B06C-FB80C92A2877}" srcOrd="0" destOrd="0" presId="urn:microsoft.com/office/officeart/2005/8/layout/default"/>
    <dgm:cxn modelId="{577ACCF4-6699-4260-94BE-0BEF16589CDB}" type="presParOf" srcId="{A119606B-F8FD-46BF-B3C5-7A1AE43048AA}" destId="{D710586E-A974-4953-8FF1-3055BDA19F7D}" srcOrd="0" destOrd="0" presId="urn:microsoft.com/office/officeart/2005/8/layout/default"/>
    <dgm:cxn modelId="{E9AC2218-D972-4534-87D3-0B887692AA9D}" type="presParOf" srcId="{A119606B-F8FD-46BF-B3C5-7A1AE43048AA}" destId="{237A30CA-DF48-47D5-B4F2-2B7D178BF023}" srcOrd="1" destOrd="0" presId="urn:microsoft.com/office/officeart/2005/8/layout/default"/>
    <dgm:cxn modelId="{6E68C16C-ABEE-4077-8421-76E78EF8EC5B}" type="presParOf" srcId="{A119606B-F8FD-46BF-B3C5-7A1AE43048AA}" destId="{66F11B13-E33C-4E18-A787-58FAD2C046ED}" srcOrd="2" destOrd="0" presId="urn:microsoft.com/office/officeart/2005/8/layout/default"/>
    <dgm:cxn modelId="{0859732B-EC94-4B22-AA1F-EBCEB844CC14}" type="presParOf" srcId="{A119606B-F8FD-46BF-B3C5-7A1AE43048AA}" destId="{B914AEF5-0D5A-4973-B4EB-E41D065A8229}" srcOrd="3" destOrd="0" presId="urn:microsoft.com/office/officeart/2005/8/layout/default"/>
    <dgm:cxn modelId="{8757B0EE-162F-4F18-B0D4-3B70A5274C0E}" type="presParOf" srcId="{A119606B-F8FD-46BF-B3C5-7A1AE43048AA}" destId="{12792E29-2639-4138-9D3D-A1F36109FC0A}" srcOrd="4" destOrd="0" presId="urn:microsoft.com/office/officeart/2005/8/layout/default"/>
    <dgm:cxn modelId="{21CF347F-BB94-455D-9DD1-B508012BD06E}" type="presParOf" srcId="{A119606B-F8FD-46BF-B3C5-7A1AE43048AA}" destId="{DF9274CE-ADC9-4706-8E12-AE0074FD68C2}" srcOrd="5" destOrd="0" presId="urn:microsoft.com/office/officeart/2005/8/layout/default"/>
    <dgm:cxn modelId="{74481EA2-8958-4CFB-B5C0-5417F1FAB454}" type="presParOf" srcId="{A119606B-F8FD-46BF-B3C5-7A1AE43048AA}" destId="{C9D0C50A-7CB8-41E5-AD5E-BAD2F76B1947}" srcOrd="6" destOrd="0" presId="urn:microsoft.com/office/officeart/2005/8/layout/default"/>
    <dgm:cxn modelId="{CD25EF4A-3D49-4461-8081-FB344D5EB31D}" type="presParOf" srcId="{A119606B-F8FD-46BF-B3C5-7A1AE43048AA}" destId="{5FBE2CFE-A048-438E-9B20-83FEA1A35455}" srcOrd="7" destOrd="0" presId="urn:microsoft.com/office/officeart/2005/8/layout/default"/>
    <dgm:cxn modelId="{C8146BE5-2453-459F-B2A8-F88633B8343B}" type="presParOf" srcId="{A119606B-F8FD-46BF-B3C5-7A1AE43048AA}" destId="{4C47E3FF-3F54-4CF2-B06C-FB80C92A2877}"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6B5E1A0-9AAD-4529-8A5E-9DEBD3D4E1E9}" type="doc">
      <dgm:prSet loTypeId="urn:microsoft.com/office/officeart/2005/8/layout/chevron2" loCatId="process" qsTypeId="urn:microsoft.com/office/officeart/2005/8/quickstyle/simple1" qsCatId="simple" csTypeId="urn:microsoft.com/office/officeart/2005/8/colors/accent2_2" csCatId="accent2" phldr="1"/>
      <dgm:spPr/>
      <dgm:t>
        <a:bodyPr/>
        <a:lstStyle/>
        <a:p>
          <a:endParaRPr lang="en-GB"/>
        </a:p>
      </dgm:t>
    </dgm:pt>
    <dgm:pt modelId="{080FAB12-E63B-4247-B462-C22E9AA2A6FB}">
      <dgm:prSet phldrT="[Text]" phldr="0" custT="1"/>
      <dgm:spPr/>
      <dgm:t>
        <a:bodyPr/>
        <a:lstStyle/>
        <a:p>
          <a:r>
            <a:rPr lang="en-GB" sz="2400">
              <a:solidFill>
                <a:srgbClr val="000000"/>
              </a:solidFill>
              <a:latin typeface="Aptos Display"/>
              <a:ea typeface="Tahoma"/>
              <a:cs typeface="Tahoma"/>
            </a:rPr>
            <a:t>Over several weeks, staff notice that he regularly arrives at school wearing clothes that are dirty and unsuitable for the weather. He often appears tired in lessons and tells his teacher that he stayed up late because there was no adult available to help him get ready for bed.</a:t>
          </a:r>
        </a:p>
      </dgm:t>
    </dgm:pt>
    <dgm:pt modelId="{4BAAA4B3-E778-4C3F-BE55-93BF9387FC42}" type="parTrans" cxnId="{34019164-6DE9-43A7-BC75-754EA31B7A55}">
      <dgm:prSet/>
      <dgm:spPr/>
      <dgm:t>
        <a:bodyPr/>
        <a:lstStyle/>
        <a:p>
          <a:endParaRPr lang="en-GB"/>
        </a:p>
      </dgm:t>
    </dgm:pt>
    <dgm:pt modelId="{ED217B77-2605-4C6E-9722-F2512387FAEF}" type="sibTrans" cxnId="{34019164-6DE9-43A7-BC75-754EA31B7A55}">
      <dgm:prSet/>
      <dgm:spPr/>
      <dgm:t>
        <a:bodyPr/>
        <a:lstStyle/>
        <a:p>
          <a:endParaRPr lang="en-GB"/>
        </a:p>
      </dgm:t>
    </dgm:pt>
    <dgm:pt modelId="{3E2126DE-BB07-4360-A381-9B9F1C7CB5D9}">
      <dgm:prSet phldrT="[Text]" phldr="0" custT="1"/>
      <dgm:spPr/>
      <dgm:t>
        <a:bodyPr/>
        <a:lstStyle/>
        <a:p>
          <a:pPr rtl="0"/>
          <a:r>
            <a:rPr lang="en-GB" sz="2400">
              <a:solidFill>
                <a:schemeClr val="tx1"/>
              </a:solidFill>
              <a:latin typeface="Aptos Display"/>
              <a:ea typeface="Tahoma"/>
              <a:cs typeface="Tahoma"/>
            </a:rPr>
            <a:t> </a:t>
          </a:r>
          <a:r>
            <a:rPr lang="en-GB" sz="2400">
              <a:solidFill>
                <a:srgbClr val="000000"/>
              </a:solidFill>
              <a:latin typeface="Aptos Display"/>
              <a:ea typeface="Tahoma"/>
              <a:cs typeface="Tahoma"/>
            </a:rPr>
            <a:t>At lunchtime</a:t>
          </a:r>
        </a:p>
      </dgm:t>
    </dgm:pt>
    <dgm:pt modelId="{CD4A8D61-5058-4BC4-A432-1DB4250A3C79}" type="parTrans" cxnId="{C91FFED6-2F98-4B5A-BD59-87097C0EBA10}">
      <dgm:prSet/>
      <dgm:spPr/>
      <dgm:t>
        <a:bodyPr/>
        <a:lstStyle/>
        <a:p>
          <a:endParaRPr lang="en-GB"/>
        </a:p>
      </dgm:t>
    </dgm:pt>
    <dgm:pt modelId="{22954C6E-02C7-4A91-BCCD-02B0FFFF084B}" type="sibTrans" cxnId="{C91FFED6-2F98-4B5A-BD59-87097C0EBA10}">
      <dgm:prSet/>
      <dgm:spPr/>
      <dgm:t>
        <a:bodyPr/>
        <a:lstStyle/>
        <a:p>
          <a:endParaRPr lang="en-GB"/>
        </a:p>
      </dgm:t>
    </dgm:pt>
    <dgm:pt modelId="{3C7016CE-91B8-41D0-A60A-FCAA8E17853E}">
      <dgm:prSet phldrT="[Text]" custT="1"/>
      <dgm:spPr/>
      <dgm:t>
        <a:bodyPr/>
        <a:lstStyle/>
        <a:p>
          <a:r>
            <a:rPr lang="en-GB" sz="2400">
              <a:latin typeface="Aptos Display"/>
              <a:ea typeface="Tahoma"/>
              <a:cs typeface="Tahoma"/>
            </a:rPr>
            <a:t>Although Jack is generally friendly and engaged in school, staff are becoming increasingly concerned that his basic needs may not be being consistently met.</a:t>
          </a:r>
        </a:p>
      </dgm:t>
    </dgm:pt>
    <dgm:pt modelId="{7248BB55-DF01-473A-A229-96C88A150D1B}" type="parTrans" cxnId="{C2E0219C-DF4D-4E3C-96AA-06924B4EAC8B}">
      <dgm:prSet/>
      <dgm:spPr/>
      <dgm:t>
        <a:bodyPr/>
        <a:lstStyle/>
        <a:p>
          <a:endParaRPr lang="en-GB"/>
        </a:p>
      </dgm:t>
    </dgm:pt>
    <dgm:pt modelId="{C665AA66-8ACA-4A42-B1B6-88BAEDA30D7A}" type="sibTrans" cxnId="{C2E0219C-DF4D-4E3C-96AA-06924B4EAC8B}">
      <dgm:prSet/>
      <dgm:spPr/>
      <dgm:t>
        <a:bodyPr/>
        <a:lstStyle/>
        <a:p>
          <a:endParaRPr lang="en-GB"/>
        </a:p>
      </dgm:t>
    </dgm:pt>
    <dgm:pt modelId="{E01DBABA-B613-426F-97F8-D13C8E9CCC3F}">
      <dgm:prSet phldrT="[Text]" phldr="0" custT="1"/>
      <dgm:spPr/>
      <dgm:t>
        <a:bodyPr/>
        <a:lstStyle/>
        <a:p>
          <a:pPr rtl="0"/>
          <a:r>
            <a:rPr lang="en-GB" sz="2400">
              <a:solidFill>
                <a:schemeClr val="tx1"/>
              </a:solidFill>
              <a:latin typeface="Aptos Display"/>
              <a:ea typeface="Tahoma"/>
              <a:cs typeface="Tahoma"/>
            </a:rPr>
            <a:t>Jack is 7 years old</a:t>
          </a:r>
        </a:p>
      </dgm:t>
    </dgm:pt>
    <dgm:pt modelId="{50D25D1D-A806-4F05-9515-F2A5271629E3}" type="parTrans" cxnId="{49380389-5418-42C3-8F14-542E7F36D03D}">
      <dgm:prSet/>
      <dgm:spPr/>
      <dgm:t>
        <a:bodyPr/>
        <a:lstStyle/>
        <a:p>
          <a:endParaRPr lang="en-GB"/>
        </a:p>
      </dgm:t>
    </dgm:pt>
    <dgm:pt modelId="{FFE27C42-5468-4C37-81A7-D9A3F12E4240}" type="sibTrans" cxnId="{49380389-5418-42C3-8F14-542E7F36D03D}">
      <dgm:prSet/>
      <dgm:spPr/>
      <dgm:t>
        <a:bodyPr/>
        <a:lstStyle/>
        <a:p>
          <a:endParaRPr lang="en-GB"/>
        </a:p>
      </dgm:t>
    </dgm:pt>
    <dgm:pt modelId="{C4C9B71B-E2D2-4E3D-8EF0-E1952E972DCB}">
      <dgm:prSet phldrT="[Text]" phldr="0" custT="1"/>
      <dgm:spPr/>
      <dgm:t>
        <a:bodyPr/>
        <a:lstStyle/>
        <a:p>
          <a:pPr rtl="0"/>
          <a:r>
            <a:rPr lang="en-GB" sz="2400">
              <a:solidFill>
                <a:schemeClr val="tx1"/>
              </a:solidFill>
              <a:latin typeface="Aptos Display"/>
              <a:ea typeface="Tahoma"/>
              <a:cs typeface="Tahoma"/>
            </a:rPr>
            <a:t> </a:t>
          </a:r>
          <a:r>
            <a:rPr lang="en-GB" sz="2400">
              <a:solidFill>
                <a:srgbClr val="000000"/>
              </a:solidFill>
              <a:latin typeface="Aptos Display"/>
              <a:ea typeface="Tahoma"/>
              <a:cs typeface="Tahoma"/>
            </a:rPr>
            <a:t>Jack frequently asks classmates for food and says there is often very little food at home. On several occasions, he has complained of being hungry and has eagerly taken any extra snacks offered by staff.</a:t>
          </a:r>
        </a:p>
      </dgm:t>
    </dgm:pt>
    <dgm:pt modelId="{52296DEA-C1C8-4DCD-8A97-C2C01B4260D2}" type="parTrans" cxnId="{CE455D8B-5CBE-4A49-9324-7A58C957373C}">
      <dgm:prSet/>
      <dgm:spPr/>
      <dgm:t>
        <a:bodyPr/>
        <a:lstStyle/>
        <a:p>
          <a:endParaRPr lang="en-GB"/>
        </a:p>
      </dgm:t>
    </dgm:pt>
    <dgm:pt modelId="{E2C448C8-E25F-4FE2-8632-96F52FF6F877}" type="sibTrans" cxnId="{CE455D8B-5CBE-4A49-9324-7A58C957373C}">
      <dgm:prSet/>
      <dgm:spPr/>
      <dgm:t>
        <a:bodyPr/>
        <a:lstStyle/>
        <a:p>
          <a:endParaRPr lang="en-GB"/>
        </a:p>
      </dgm:t>
    </dgm:pt>
    <dgm:pt modelId="{8B9E061B-B15A-4642-BDA1-E0A7F6E5A13F}">
      <dgm:prSet phldrT="[Text]" phldr="0" custT="1"/>
      <dgm:spPr/>
      <dgm:t>
        <a:bodyPr/>
        <a:lstStyle/>
        <a:p>
          <a:pPr rtl="0"/>
          <a:r>
            <a:rPr lang="en-GB" sz="2400">
              <a:solidFill>
                <a:schemeClr val="tx1"/>
              </a:solidFill>
              <a:latin typeface="Aptos Display"/>
              <a:ea typeface="Tahoma"/>
              <a:cs typeface="Tahoma"/>
            </a:rPr>
            <a:t> Jack</a:t>
          </a:r>
        </a:p>
      </dgm:t>
    </dgm:pt>
    <dgm:pt modelId="{D30E70E2-FD37-4FF7-81E8-6F010164EC4C}" type="parTrans" cxnId="{A54376A7-A8C4-4D1E-BB83-B117B102B6A5}">
      <dgm:prSet/>
      <dgm:spPr/>
      <dgm:t>
        <a:bodyPr/>
        <a:lstStyle/>
        <a:p>
          <a:endParaRPr lang="en-GB"/>
        </a:p>
      </dgm:t>
    </dgm:pt>
    <dgm:pt modelId="{62D56E98-8E9F-4F4E-8CB8-344B61880C68}" type="sibTrans" cxnId="{A54376A7-A8C4-4D1E-BB83-B117B102B6A5}">
      <dgm:prSet/>
      <dgm:spPr/>
      <dgm:t>
        <a:bodyPr/>
        <a:lstStyle/>
        <a:p>
          <a:endParaRPr lang="en-GB"/>
        </a:p>
      </dgm:t>
    </dgm:pt>
    <dgm:pt modelId="{CCC1F7A9-6981-417C-8E84-481229FF21D3}" type="pres">
      <dgm:prSet presAssocID="{86B5E1A0-9AAD-4529-8A5E-9DEBD3D4E1E9}" presName="linearFlow" presStyleCnt="0">
        <dgm:presLayoutVars>
          <dgm:dir/>
          <dgm:animLvl val="lvl"/>
          <dgm:resizeHandles val="exact"/>
        </dgm:presLayoutVars>
      </dgm:prSet>
      <dgm:spPr/>
    </dgm:pt>
    <dgm:pt modelId="{0C650938-1AC4-44B6-8CFE-12742B30231D}" type="pres">
      <dgm:prSet presAssocID="{E01DBABA-B613-426F-97F8-D13C8E9CCC3F}" presName="composite" presStyleCnt="0"/>
      <dgm:spPr/>
    </dgm:pt>
    <dgm:pt modelId="{0A4EAD04-8E6F-485B-9AA3-55A6966A9C99}" type="pres">
      <dgm:prSet presAssocID="{E01DBABA-B613-426F-97F8-D13C8E9CCC3F}" presName="parentText" presStyleLbl="alignNode1" presStyleIdx="0" presStyleCnt="3">
        <dgm:presLayoutVars>
          <dgm:chMax val="1"/>
          <dgm:bulletEnabled val="1"/>
        </dgm:presLayoutVars>
      </dgm:prSet>
      <dgm:spPr/>
    </dgm:pt>
    <dgm:pt modelId="{4B16A037-6831-4F98-B956-41E9AE8AFFC9}" type="pres">
      <dgm:prSet presAssocID="{E01DBABA-B613-426F-97F8-D13C8E9CCC3F}" presName="descendantText" presStyleLbl="alignAcc1" presStyleIdx="0" presStyleCnt="3">
        <dgm:presLayoutVars>
          <dgm:bulletEnabled val="1"/>
        </dgm:presLayoutVars>
      </dgm:prSet>
      <dgm:spPr/>
    </dgm:pt>
    <dgm:pt modelId="{224B37BD-F4BB-499E-A3E6-381C75C6DDC3}" type="pres">
      <dgm:prSet presAssocID="{FFE27C42-5468-4C37-81A7-D9A3F12E4240}" presName="sp" presStyleCnt="0"/>
      <dgm:spPr/>
    </dgm:pt>
    <dgm:pt modelId="{3C3AC031-A20D-420A-B95D-A12FC8D1E9B3}" type="pres">
      <dgm:prSet presAssocID="{3E2126DE-BB07-4360-A381-9B9F1C7CB5D9}" presName="composite" presStyleCnt="0"/>
      <dgm:spPr/>
    </dgm:pt>
    <dgm:pt modelId="{E2F9680D-FA19-47DF-9D2A-6FF8B4D5B608}" type="pres">
      <dgm:prSet presAssocID="{3E2126DE-BB07-4360-A381-9B9F1C7CB5D9}" presName="parentText" presStyleLbl="alignNode1" presStyleIdx="1" presStyleCnt="3">
        <dgm:presLayoutVars>
          <dgm:chMax val="1"/>
          <dgm:bulletEnabled val="1"/>
        </dgm:presLayoutVars>
      </dgm:prSet>
      <dgm:spPr/>
    </dgm:pt>
    <dgm:pt modelId="{847CA953-7E29-4CD5-8C4F-9F141BDD4361}" type="pres">
      <dgm:prSet presAssocID="{3E2126DE-BB07-4360-A381-9B9F1C7CB5D9}" presName="descendantText" presStyleLbl="alignAcc1" presStyleIdx="1" presStyleCnt="3">
        <dgm:presLayoutVars>
          <dgm:bulletEnabled val="1"/>
        </dgm:presLayoutVars>
      </dgm:prSet>
      <dgm:spPr/>
    </dgm:pt>
    <dgm:pt modelId="{B164B563-E71C-4033-B5FE-7B097E934681}" type="pres">
      <dgm:prSet presAssocID="{22954C6E-02C7-4A91-BCCD-02B0FFFF084B}" presName="sp" presStyleCnt="0"/>
      <dgm:spPr/>
    </dgm:pt>
    <dgm:pt modelId="{E6B937B4-81AD-431E-A238-7217FAA3750D}" type="pres">
      <dgm:prSet presAssocID="{8B9E061B-B15A-4642-BDA1-E0A7F6E5A13F}" presName="composite" presStyleCnt="0"/>
      <dgm:spPr/>
    </dgm:pt>
    <dgm:pt modelId="{618E92C9-4C06-4E6A-80DE-A1C8A1098A4F}" type="pres">
      <dgm:prSet presAssocID="{8B9E061B-B15A-4642-BDA1-E0A7F6E5A13F}" presName="parentText" presStyleLbl="alignNode1" presStyleIdx="2" presStyleCnt="3">
        <dgm:presLayoutVars>
          <dgm:chMax val="1"/>
          <dgm:bulletEnabled val="1"/>
        </dgm:presLayoutVars>
      </dgm:prSet>
      <dgm:spPr/>
    </dgm:pt>
    <dgm:pt modelId="{E585723D-DC19-4F0F-8191-4D1D16404461}" type="pres">
      <dgm:prSet presAssocID="{8B9E061B-B15A-4642-BDA1-E0A7F6E5A13F}" presName="descendantText" presStyleLbl="alignAcc1" presStyleIdx="2" presStyleCnt="3">
        <dgm:presLayoutVars>
          <dgm:bulletEnabled val="1"/>
        </dgm:presLayoutVars>
      </dgm:prSet>
      <dgm:spPr/>
    </dgm:pt>
  </dgm:ptLst>
  <dgm:cxnLst>
    <dgm:cxn modelId="{9C7A3116-6F7D-4663-8980-2B8330D8C818}" type="presOf" srcId="{E01DBABA-B613-426F-97F8-D13C8E9CCC3F}" destId="{0A4EAD04-8E6F-485B-9AA3-55A6966A9C99}" srcOrd="0" destOrd="0" presId="urn:microsoft.com/office/officeart/2005/8/layout/chevron2"/>
    <dgm:cxn modelId="{1B4C6D5E-F02E-48EE-8183-192632785976}" type="presOf" srcId="{86B5E1A0-9AAD-4529-8A5E-9DEBD3D4E1E9}" destId="{CCC1F7A9-6981-417C-8E84-481229FF21D3}" srcOrd="0" destOrd="0" presId="urn:microsoft.com/office/officeart/2005/8/layout/chevron2"/>
    <dgm:cxn modelId="{34019164-6DE9-43A7-BC75-754EA31B7A55}" srcId="{E01DBABA-B613-426F-97F8-D13C8E9CCC3F}" destId="{080FAB12-E63B-4247-B462-C22E9AA2A6FB}" srcOrd="0" destOrd="0" parTransId="{4BAAA4B3-E778-4C3F-BE55-93BF9387FC42}" sibTransId="{ED217B77-2605-4C6E-9722-F2512387FAEF}"/>
    <dgm:cxn modelId="{E501BE49-0F17-44AC-9902-D1DC90C96644}" type="presOf" srcId="{C4C9B71B-E2D2-4E3D-8EF0-E1952E972DCB}" destId="{847CA953-7E29-4CD5-8C4F-9F141BDD4361}" srcOrd="0" destOrd="0" presId="urn:microsoft.com/office/officeart/2005/8/layout/chevron2"/>
    <dgm:cxn modelId="{49380389-5418-42C3-8F14-542E7F36D03D}" srcId="{86B5E1A0-9AAD-4529-8A5E-9DEBD3D4E1E9}" destId="{E01DBABA-B613-426F-97F8-D13C8E9CCC3F}" srcOrd="0" destOrd="0" parTransId="{50D25D1D-A806-4F05-9515-F2A5271629E3}" sibTransId="{FFE27C42-5468-4C37-81A7-D9A3F12E4240}"/>
    <dgm:cxn modelId="{CE455D8B-5CBE-4A49-9324-7A58C957373C}" srcId="{3E2126DE-BB07-4360-A381-9B9F1C7CB5D9}" destId="{C4C9B71B-E2D2-4E3D-8EF0-E1952E972DCB}" srcOrd="0" destOrd="0" parTransId="{52296DEA-C1C8-4DCD-8A97-C2C01B4260D2}" sibTransId="{E2C448C8-E25F-4FE2-8632-96F52FF6F877}"/>
    <dgm:cxn modelId="{83D5ED8D-5A03-4E92-9C12-E68FD93D99BE}" type="presOf" srcId="{8B9E061B-B15A-4642-BDA1-E0A7F6E5A13F}" destId="{618E92C9-4C06-4E6A-80DE-A1C8A1098A4F}" srcOrd="0" destOrd="0" presId="urn:microsoft.com/office/officeart/2005/8/layout/chevron2"/>
    <dgm:cxn modelId="{C2E0219C-DF4D-4E3C-96AA-06924B4EAC8B}" srcId="{8B9E061B-B15A-4642-BDA1-E0A7F6E5A13F}" destId="{3C7016CE-91B8-41D0-A60A-FCAA8E17853E}" srcOrd="0" destOrd="0" parTransId="{7248BB55-DF01-473A-A229-96C88A150D1B}" sibTransId="{C665AA66-8ACA-4A42-B1B6-88BAEDA30D7A}"/>
    <dgm:cxn modelId="{A54376A7-A8C4-4D1E-BB83-B117B102B6A5}" srcId="{86B5E1A0-9AAD-4529-8A5E-9DEBD3D4E1E9}" destId="{8B9E061B-B15A-4642-BDA1-E0A7F6E5A13F}" srcOrd="2" destOrd="0" parTransId="{D30E70E2-FD37-4FF7-81E8-6F010164EC4C}" sibTransId="{62D56E98-8E9F-4F4E-8CB8-344B61880C68}"/>
    <dgm:cxn modelId="{E013B2C7-4891-4F98-9714-061FB347D90B}" type="presOf" srcId="{3C7016CE-91B8-41D0-A60A-FCAA8E17853E}" destId="{E585723D-DC19-4F0F-8191-4D1D16404461}" srcOrd="0" destOrd="0" presId="urn:microsoft.com/office/officeart/2005/8/layout/chevron2"/>
    <dgm:cxn modelId="{40D24BC9-C220-4A37-AB56-E11A299B1319}" type="presOf" srcId="{080FAB12-E63B-4247-B462-C22E9AA2A6FB}" destId="{4B16A037-6831-4F98-B956-41E9AE8AFFC9}" srcOrd="0" destOrd="0" presId="urn:microsoft.com/office/officeart/2005/8/layout/chevron2"/>
    <dgm:cxn modelId="{382A3ED3-60F0-404D-979E-AAAC8766FA5A}" type="presOf" srcId="{3E2126DE-BB07-4360-A381-9B9F1C7CB5D9}" destId="{E2F9680D-FA19-47DF-9D2A-6FF8B4D5B608}" srcOrd="0" destOrd="0" presId="urn:microsoft.com/office/officeart/2005/8/layout/chevron2"/>
    <dgm:cxn modelId="{C91FFED6-2F98-4B5A-BD59-87097C0EBA10}" srcId="{86B5E1A0-9AAD-4529-8A5E-9DEBD3D4E1E9}" destId="{3E2126DE-BB07-4360-A381-9B9F1C7CB5D9}" srcOrd="1" destOrd="0" parTransId="{CD4A8D61-5058-4BC4-A432-1DB4250A3C79}" sibTransId="{22954C6E-02C7-4A91-BCCD-02B0FFFF084B}"/>
    <dgm:cxn modelId="{4CABD2D3-6489-4F23-BDD8-67DB23A7040E}" type="presParOf" srcId="{CCC1F7A9-6981-417C-8E84-481229FF21D3}" destId="{0C650938-1AC4-44B6-8CFE-12742B30231D}" srcOrd="0" destOrd="0" presId="urn:microsoft.com/office/officeart/2005/8/layout/chevron2"/>
    <dgm:cxn modelId="{47B22001-6047-4019-A40D-3B119D2AFC28}" type="presParOf" srcId="{0C650938-1AC4-44B6-8CFE-12742B30231D}" destId="{0A4EAD04-8E6F-485B-9AA3-55A6966A9C99}" srcOrd="0" destOrd="0" presId="urn:microsoft.com/office/officeart/2005/8/layout/chevron2"/>
    <dgm:cxn modelId="{EA6579A9-B192-42F8-926D-5B59C9800753}" type="presParOf" srcId="{0C650938-1AC4-44B6-8CFE-12742B30231D}" destId="{4B16A037-6831-4F98-B956-41E9AE8AFFC9}" srcOrd="1" destOrd="0" presId="urn:microsoft.com/office/officeart/2005/8/layout/chevron2"/>
    <dgm:cxn modelId="{C8C158BA-F969-4A6D-AE8F-E53816901374}" type="presParOf" srcId="{CCC1F7A9-6981-417C-8E84-481229FF21D3}" destId="{224B37BD-F4BB-499E-A3E6-381C75C6DDC3}" srcOrd="1" destOrd="0" presId="urn:microsoft.com/office/officeart/2005/8/layout/chevron2"/>
    <dgm:cxn modelId="{52BF47A8-161D-411A-8B91-DA4693054712}" type="presParOf" srcId="{CCC1F7A9-6981-417C-8E84-481229FF21D3}" destId="{3C3AC031-A20D-420A-B95D-A12FC8D1E9B3}" srcOrd="2" destOrd="0" presId="urn:microsoft.com/office/officeart/2005/8/layout/chevron2"/>
    <dgm:cxn modelId="{69F4FB11-7798-4456-B0E4-6AFF9EE12A35}" type="presParOf" srcId="{3C3AC031-A20D-420A-B95D-A12FC8D1E9B3}" destId="{E2F9680D-FA19-47DF-9D2A-6FF8B4D5B608}" srcOrd="0" destOrd="0" presId="urn:microsoft.com/office/officeart/2005/8/layout/chevron2"/>
    <dgm:cxn modelId="{7C7EA21F-14E2-428E-91D3-C025979304E3}" type="presParOf" srcId="{3C3AC031-A20D-420A-B95D-A12FC8D1E9B3}" destId="{847CA953-7E29-4CD5-8C4F-9F141BDD4361}" srcOrd="1" destOrd="0" presId="urn:microsoft.com/office/officeart/2005/8/layout/chevron2"/>
    <dgm:cxn modelId="{5B80F939-4A2C-4A1B-A58E-2D74B6506EF7}" type="presParOf" srcId="{CCC1F7A9-6981-417C-8E84-481229FF21D3}" destId="{B164B563-E71C-4033-B5FE-7B097E934681}" srcOrd="3" destOrd="0" presId="urn:microsoft.com/office/officeart/2005/8/layout/chevron2"/>
    <dgm:cxn modelId="{8FE41321-6C2A-4845-BE3A-8255CDFF18BB}" type="presParOf" srcId="{CCC1F7A9-6981-417C-8E84-481229FF21D3}" destId="{E6B937B4-81AD-431E-A238-7217FAA3750D}" srcOrd="4" destOrd="0" presId="urn:microsoft.com/office/officeart/2005/8/layout/chevron2"/>
    <dgm:cxn modelId="{D1CDD366-B033-4E7C-8FD2-60F07D656667}" type="presParOf" srcId="{E6B937B4-81AD-431E-A238-7217FAA3750D}" destId="{618E92C9-4C06-4E6A-80DE-A1C8A1098A4F}" srcOrd="0" destOrd="0" presId="urn:microsoft.com/office/officeart/2005/8/layout/chevron2"/>
    <dgm:cxn modelId="{C39798B1-2735-4EC2-9ACB-321DA4A8D905}" type="presParOf" srcId="{E6B937B4-81AD-431E-A238-7217FAA3750D}" destId="{E585723D-DC19-4F0F-8191-4D1D16404461}"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6B5E1A0-9AAD-4529-8A5E-9DEBD3D4E1E9}" type="doc">
      <dgm:prSet loTypeId="urn:microsoft.com/office/officeart/2005/8/layout/chevron2" loCatId="process" qsTypeId="urn:microsoft.com/office/officeart/2005/8/quickstyle/simple1" qsCatId="simple" csTypeId="urn:microsoft.com/office/officeart/2005/8/colors/accent2_2" csCatId="accent2" phldr="1"/>
      <dgm:spPr/>
      <dgm:t>
        <a:bodyPr/>
        <a:lstStyle/>
        <a:p>
          <a:endParaRPr lang="en-GB"/>
        </a:p>
      </dgm:t>
    </dgm:pt>
    <dgm:pt modelId="{080FAB12-E63B-4247-B462-C22E9AA2A6FB}">
      <dgm:prSet phldrT="[Text]" phldr="0" custT="1"/>
      <dgm:spPr/>
      <dgm:t>
        <a:bodyPr/>
        <a:lstStyle/>
        <a:p>
          <a:pPr rtl="0"/>
          <a:r>
            <a:rPr lang="en-GB" sz="2400">
              <a:solidFill>
                <a:schemeClr val="tx1"/>
              </a:solidFill>
              <a:latin typeface="Aptos Display"/>
              <a:ea typeface="Tahoma"/>
              <a:cs typeface="Tahoma"/>
            </a:rPr>
            <a:t>Over the course of a term, staff notice that Olivia has become increasingly withdrawn and reluctant to participate in lessons. Previously a confident and engaged student, she now rarely contributes in class and often appears anxious when receiving feedback on her work.</a:t>
          </a:r>
        </a:p>
      </dgm:t>
    </dgm:pt>
    <dgm:pt modelId="{4BAAA4B3-E778-4C3F-BE55-93BF9387FC42}" type="parTrans" cxnId="{34019164-6DE9-43A7-BC75-754EA31B7A55}">
      <dgm:prSet/>
      <dgm:spPr/>
      <dgm:t>
        <a:bodyPr/>
        <a:lstStyle/>
        <a:p>
          <a:endParaRPr lang="en-GB"/>
        </a:p>
      </dgm:t>
    </dgm:pt>
    <dgm:pt modelId="{ED217B77-2605-4C6E-9722-F2512387FAEF}" type="sibTrans" cxnId="{34019164-6DE9-43A7-BC75-754EA31B7A55}">
      <dgm:prSet/>
      <dgm:spPr/>
      <dgm:t>
        <a:bodyPr/>
        <a:lstStyle/>
        <a:p>
          <a:endParaRPr lang="en-GB"/>
        </a:p>
      </dgm:t>
    </dgm:pt>
    <dgm:pt modelId="{3E2126DE-BB07-4360-A381-9B9F1C7CB5D9}">
      <dgm:prSet phldrT="[Text]" phldr="0" custT="1"/>
      <dgm:spPr/>
      <dgm:t>
        <a:bodyPr/>
        <a:lstStyle/>
        <a:p>
          <a:pPr rtl="0"/>
          <a:r>
            <a:rPr lang="en-GB" sz="2400">
              <a:solidFill>
                <a:schemeClr val="tx1"/>
              </a:solidFill>
              <a:latin typeface="Aptos Display"/>
              <a:ea typeface="Tahoma"/>
              <a:cs typeface="Tahoma"/>
            </a:rPr>
            <a:t> A member of staff</a:t>
          </a:r>
        </a:p>
      </dgm:t>
    </dgm:pt>
    <dgm:pt modelId="{CD4A8D61-5058-4BC4-A432-1DB4250A3C79}" type="parTrans" cxnId="{C91FFED6-2F98-4B5A-BD59-87097C0EBA10}">
      <dgm:prSet/>
      <dgm:spPr/>
      <dgm:t>
        <a:bodyPr/>
        <a:lstStyle/>
        <a:p>
          <a:endParaRPr lang="en-GB"/>
        </a:p>
      </dgm:t>
    </dgm:pt>
    <dgm:pt modelId="{22954C6E-02C7-4A91-BCCD-02B0FFFF084B}" type="sibTrans" cxnId="{C91FFED6-2F98-4B5A-BD59-87097C0EBA10}">
      <dgm:prSet/>
      <dgm:spPr/>
      <dgm:t>
        <a:bodyPr/>
        <a:lstStyle/>
        <a:p>
          <a:endParaRPr lang="en-GB"/>
        </a:p>
      </dgm:t>
    </dgm:pt>
    <dgm:pt modelId="{3C7016CE-91B8-41D0-A60A-FCAA8E17853E}">
      <dgm:prSet phldrT="[Text]" custT="1"/>
      <dgm:spPr/>
      <dgm:t>
        <a:bodyPr/>
        <a:lstStyle/>
        <a:p>
          <a:pPr rtl="0"/>
          <a:r>
            <a:rPr lang="en-GB" sz="2400">
              <a:solidFill>
                <a:schemeClr val="tx1"/>
              </a:solidFill>
              <a:latin typeface="Aptos Display"/>
              <a:ea typeface="Tahoma"/>
              <a:cs typeface="Tahoma"/>
            </a:rPr>
            <a:t> She also mentions that she is regularly compared to her siblings at home and is often told she is a "failure" when she makes mistakes. She insists that everything is fine and asks staff not to tell anyone, but her behaviour and comments continue to raise concerns.</a:t>
          </a:r>
        </a:p>
      </dgm:t>
    </dgm:pt>
    <dgm:pt modelId="{7248BB55-DF01-473A-A229-96C88A150D1B}" type="parTrans" cxnId="{C2E0219C-DF4D-4E3C-96AA-06924B4EAC8B}">
      <dgm:prSet/>
      <dgm:spPr/>
      <dgm:t>
        <a:bodyPr/>
        <a:lstStyle/>
        <a:p>
          <a:endParaRPr lang="en-GB"/>
        </a:p>
      </dgm:t>
    </dgm:pt>
    <dgm:pt modelId="{C665AA66-8ACA-4A42-B1B6-88BAEDA30D7A}" type="sibTrans" cxnId="{C2E0219C-DF4D-4E3C-96AA-06924B4EAC8B}">
      <dgm:prSet/>
      <dgm:spPr/>
      <dgm:t>
        <a:bodyPr/>
        <a:lstStyle/>
        <a:p>
          <a:endParaRPr lang="en-GB"/>
        </a:p>
      </dgm:t>
    </dgm:pt>
    <dgm:pt modelId="{E01DBABA-B613-426F-97F8-D13C8E9CCC3F}">
      <dgm:prSet phldrT="[Text]" phldr="0" custT="1"/>
      <dgm:spPr/>
      <dgm:t>
        <a:bodyPr/>
        <a:lstStyle/>
        <a:p>
          <a:pPr rtl="0"/>
          <a:r>
            <a:rPr lang="en-GB" sz="2400">
              <a:solidFill>
                <a:schemeClr val="tx1"/>
              </a:solidFill>
              <a:latin typeface="Aptos Display"/>
              <a:ea typeface="Tahoma"/>
              <a:cs typeface="Tahoma"/>
            </a:rPr>
            <a:t>Olivia is in Year 9</a:t>
          </a:r>
        </a:p>
      </dgm:t>
    </dgm:pt>
    <dgm:pt modelId="{50D25D1D-A806-4F05-9515-F2A5271629E3}" type="parTrans" cxnId="{49380389-5418-42C3-8F14-542E7F36D03D}">
      <dgm:prSet/>
      <dgm:spPr/>
      <dgm:t>
        <a:bodyPr/>
        <a:lstStyle/>
        <a:p>
          <a:endParaRPr lang="en-GB"/>
        </a:p>
      </dgm:t>
    </dgm:pt>
    <dgm:pt modelId="{FFE27C42-5468-4C37-81A7-D9A3F12E4240}" type="sibTrans" cxnId="{49380389-5418-42C3-8F14-542E7F36D03D}">
      <dgm:prSet/>
      <dgm:spPr/>
      <dgm:t>
        <a:bodyPr/>
        <a:lstStyle/>
        <a:p>
          <a:endParaRPr lang="en-GB"/>
        </a:p>
      </dgm:t>
    </dgm:pt>
    <dgm:pt modelId="{C4C9B71B-E2D2-4E3D-8EF0-E1952E972DCB}">
      <dgm:prSet phldrT="[Text]" phldr="0" custT="1"/>
      <dgm:spPr/>
      <dgm:t>
        <a:bodyPr/>
        <a:lstStyle/>
        <a:p>
          <a:pPr rtl="0"/>
          <a:r>
            <a:rPr lang="en-GB" sz="2400">
              <a:solidFill>
                <a:schemeClr val="tx1"/>
              </a:solidFill>
              <a:latin typeface="Aptos Display"/>
              <a:ea typeface="Tahoma"/>
              <a:cs typeface="Tahoma"/>
            </a:rPr>
            <a:t> Noticed Olivia has become visibly upset after receiving messages on her phone walking towards school. When a pastoral member of staff checks in with her, Olivia says that she feels like she is "never good enough" and worries constantly about disappointing people. </a:t>
          </a:r>
        </a:p>
      </dgm:t>
    </dgm:pt>
    <dgm:pt modelId="{52296DEA-C1C8-4DCD-8A97-C2C01B4260D2}" type="parTrans" cxnId="{CE455D8B-5CBE-4A49-9324-7A58C957373C}">
      <dgm:prSet/>
      <dgm:spPr/>
      <dgm:t>
        <a:bodyPr/>
        <a:lstStyle/>
        <a:p>
          <a:endParaRPr lang="en-GB"/>
        </a:p>
      </dgm:t>
    </dgm:pt>
    <dgm:pt modelId="{E2C448C8-E25F-4FE2-8632-96F52FF6F877}" type="sibTrans" cxnId="{CE455D8B-5CBE-4A49-9324-7A58C957373C}">
      <dgm:prSet/>
      <dgm:spPr/>
      <dgm:t>
        <a:bodyPr/>
        <a:lstStyle/>
        <a:p>
          <a:endParaRPr lang="en-GB"/>
        </a:p>
      </dgm:t>
    </dgm:pt>
    <dgm:pt modelId="{CA82CA7B-46FB-4A78-91AC-348908485E3B}">
      <dgm:prSet phldrT="[Text]" phldr="0"/>
      <dgm:spPr/>
      <dgm:t>
        <a:bodyPr/>
        <a:lstStyle/>
        <a:p>
          <a:r>
            <a:rPr lang="en-GB" sz="2400">
              <a:solidFill>
                <a:schemeClr val="tx1"/>
              </a:solidFill>
              <a:latin typeface="Aptos Display"/>
              <a:ea typeface="Tahoma"/>
              <a:cs typeface="Tahoma"/>
            </a:rPr>
            <a:t> Olivia</a:t>
          </a:r>
        </a:p>
      </dgm:t>
    </dgm:pt>
    <dgm:pt modelId="{E90465AF-8B92-4B51-96E0-08943EB731A3}" type="parTrans" cxnId="{2EAD20F2-FC5A-4A46-9C47-D8591095D298}">
      <dgm:prSet/>
      <dgm:spPr/>
      <dgm:t>
        <a:bodyPr/>
        <a:lstStyle/>
        <a:p>
          <a:endParaRPr lang="en-GB"/>
        </a:p>
      </dgm:t>
    </dgm:pt>
    <dgm:pt modelId="{8D2B838F-07E0-453A-9597-CD06BC2E78FC}" type="sibTrans" cxnId="{2EAD20F2-FC5A-4A46-9C47-D8591095D298}">
      <dgm:prSet/>
      <dgm:spPr/>
      <dgm:t>
        <a:bodyPr/>
        <a:lstStyle/>
        <a:p>
          <a:endParaRPr lang="en-GB"/>
        </a:p>
      </dgm:t>
    </dgm:pt>
    <dgm:pt modelId="{CCC1F7A9-6981-417C-8E84-481229FF21D3}" type="pres">
      <dgm:prSet presAssocID="{86B5E1A0-9AAD-4529-8A5E-9DEBD3D4E1E9}" presName="linearFlow" presStyleCnt="0">
        <dgm:presLayoutVars>
          <dgm:dir/>
          <dgm:animLvl val="lvl"/>
          <dgm:resizeHandles val="exact"/>
        </dgm:presLayoutVars>
      </dgm:prSet>
      <dgm:spPr/>
    </dgm:pt>
    <dgm:pt modelId="{0C650938-1AC4-44B6-8CFE-12742B30231D}" type="pres">
      <dgm:prSet presAssocID="{E01DBABA-B613-426F-97F8-D13C8E9CCC3F}" presName="composite" presStyleCnt="0"/>
      <dgm:spPr/>
    </dgm:pt>
    <dgm:pt modelId="{0A4EAD04-8E6F-485B-9AA3-55A6966A9C99}" type="pres">
      <dgm:prSet presAssocID="{E01DBABA-B613-426F-97F8-D13C8E9CCC3F}" presName="parentText" presStyleLbl="alignNode1" presStyleIdx="0" presStyleCnt="3">
        <dgm:presLayoutVars>
          <dgm:chMax val="1"/>
          <dgm:bulletEnabled val="1"/>
        </dgm:presLayoutVars>
      </dgm:prSet>
      <dgm:spPr/>
    </dgm:pt>
    <dgm:pt modelId="{4B16A037-6831-4F98-B956-41E9AE8AFFC9}" type="pres">
      <dgm:prSet presAssocID="{E01DBABA-B613-426F-97F8-D13C8E9CCC3F}" presName="descendantText" presStyleLbl="alignAcc1" presStyleIdx="0" presStyleCnt="3" custLinFactNeighborX="625" custLinFactNeighborY="-32353">
        <dgm:presLayoutVars>
          <dgm:bulletEnabled val="1"/>
        </dgm:presLayoutVars>
      </dgm:prSet>
      <dgm:spPr/>
    </dgm:pt>
    <dgm:pt modelId="{224B37BD-F4BB-499E-A3E6-381C75C6DDC3}" type="pres">
      <dgm:prSet presAssocID="{FFE27C42-5468-4C37-81A7-D9A3F12E4240}" presName="sp" presStyleCnt="0"/>
      <dgm:spPr/>
    </dgm:pt>
    <dgm:pt modelId="{3C3AC031-A20D-420A-B95D-A12FC8D1E9B3}" type="pres">
      <dgm:prSet presAssocID="{3E2126DE-BB07-4360-A381-9B9F1C7CB5D9}" presName="composite" presStyleCnt="0"/>
      <dgm:spPr/>
    </dgm:pt>
    <dgm:pt modelId="{E2F9680D-FA19-47DF-9D2A-6FF8B4D5B608}" type="pres">
      <dgm:prSet presAssocID="{3E2126DE-BB07-4360-A381-9B9F1C7CB5D9}" presName="parentText" presStyleLbl="alignNode1" presStyleIdx="1" presStyleCnt="3">
        <dgm:presLayoutVars>
          <dgm:chMax val="1"/>
          <dgm:bulletEnabled val="1"/>
        </dgm:presLayoutVars>
      </dgm:prSet>
      <dgm:spPr/>
    </dgm:pt>
    <dgm:pt modelId="{847CA953-7E29-4CD5-8C4F-9F141BDD4361}" type="pres">
      <dgm:prSet presAssocID="{3E2126DE-BB07-4360-A381-9B9F1C7CB5D9}" presName="descendantText" presStyleLbl="alignAcc1" presStyleIdx="1" presStyleCnt="3">
        <dgm:presLayoutVars>
          <dgm:bulletEnabled val="1"/>
        </dgm:presLayoutVars>
      </dgm:prSet>
      <dgm:spPr/>
    </dgm:pt>
    <dgm:pt modelId="{9B794DCC-67E9-48C4-8F8E-A68DDF4DD9D8}" type="pres">
      <dgm:prSet presAssocID="{22954C6E-02C7-4A91-BCCD-02B0FFFF084B}" presName="sp" presStyleCnt="0"/>
      <dgm:spPr/>
    </dgm:pt>
    <dgm:pt modelId="{278E04A9-BA2C-48C8-B6B1-B675A84E0E80}" type="pres">
      <dgm:prSet presAssocID="{CA82CA7B-46FB-4A78-91AC-348908485E3B}" presName="composite" presStyleCnt="0"/>
      <dgm:spPr/>
    </dgm:pt>
    <dgm:pt modelId="{4889F219-A115-4B82-B6FB-09923C223EA2}" type="pres">
      <dgm:prSet presAssocID="{CA82CA7B-46FB-4A78-91AC-348908485E3B}" presName="parentText" presStyleLbl="alignNode1" presStyleIdx="2" presStyleCnt="3">
        <dgm:presLayoutVars>
          <dgm:chMax val="1"/>
          <dgm:bulletEnabled val="1"/>
        </dgm:presLayoutVars>
      </dgm:prSet>
      <dgm:spPr/>
    </dgm:pt>
    <dgm:pt modelId="{9155FB9D-CD02-4712-9DBF-E1BD778320B1}" type="pres">
      <dgm:prSet presAssocID="{CA82CA7B-46FB-4A78-91AC-348908485E3B}" presName="descendantText" presStyleLbl="alignAcc1" presStyleIdx="2" presStyleCnt="3">
        <dgm:presLayoutVars>
          <dgm:bulletEnabled val="1"/>
        </dgm:presLayoutVars>
      </dgm:prSet>
      <dgm:spPr/>
    </dgm:pt>
  </dgm:ptLst>
  <dgm:cxnLst>
    <dgm:cxn modelId="{46EF6427-185A-4F4A-BC7E-9945B9A5854A}" type="presOf" srcId="{3C7016CE-91B8-41D0-A60A-FCAA8E17853E}" destId="{9155FB9D-CD02-4712-9DBF-E1BD778320B1}" srcOrd="0" destOrd="0" presId="urn:microsoft.com/office/officeart/2005/8/layout/chevron2"/>
    <dgm:cxn modelId="{877B8234-36DB-4434-B5DB-0F93CE2EC746}" type="presOf" srcId="{E01DBABA-B613-426F-97F8-D13C8E9CCC3F}" destId="{0A4EAD04-8E6F-485B-9AA3-55A6966A9C99}" srcOrd="0" destOrd="0" presId="urn:microsoft.com/office/officeart/2005/8/layout/chevron2"/>
    <dgm:cxn modelId="{1B4C6D5E-F02E-48EE-8183-192632785976}" type="presOf" srcId="{86B5E1A0-9AAD-4529-8A5E-9DEBD3D4E1E9}" destId="{CCC1F7A9-6981-417C-8E84-481229FF21D3}" srcOrd="0" destOrd="0" presId="urn:microsoft.com/office/officeart/2005/8/layout/chevron2"/>
    <dgm:cxn modelId="{D078525E-8D81-4F5C-B066-D263C5141D79}" type="presOf" srcId="{C4C9B71B-E2D2-4E3D-8EF0-E1952E972DCB}" destId="{847CA953-7E29-4CD5-8C4F-9F141BDD4361}" srcOrd="0" destOrd="0" presId="urn:microsoft.com/office/officeart/2005/8/layout/chevron2"/>
    <dgm:cxn modelId="{34019164-6DE9-43A7-BC75-754EA31B7A55}" srcId="{E01DBABA-B613-426F-97F8-D13C8E9CCC3F}" destId="{080FAB12-E63B-4247-B462-C22E9AA2A6FB}" srcOrd="0" destOrd="0" parTransId="{4BAAA4B3-E778-4C3F-BE55-93BF9387FC42}" sibTransId="{ED217B77-2605-4C6E-9722-F2512387FAEF}"/>
    <dgm:cxn modelId="{8C72FB6C-745E-482C-8EC0-A4EA725A7139}" type="presOf" srcId="{CA82CA7B-46FB-4A78-91AC-348908485E3B}" destId="{4889F219-A115-4B82-B6FB-09923C223EA2}" srcOrd="0" destOrd="0" presId="urn:microsoft.com/office/officeart/2005/8/layout/chevron2"/>
    <dgm:cxn modelId="{49380389-5418-42C3-8F14-542E7F36D03D}" srcId="{86B5E1A0-9AAD-4529-8A5E-9DEBD3D4E1E9}" destId="{E01DBABA-B613-426F-97F8-D13C8E9CCC3F}" srcOrd="0" destOrd="0" parTransId="{50D25D1D-A806-4F05-9515-F2A5271629E3}" sibTransId="{FFE27C42-5468-4C37-81A7-D9A3F12E4240}"/>
    <dgm:cxn modelId="{CE455D8B-5CBE-4A49-9324-7A58C957373C}" srcId="{3E2126DE-BB07-4360-A381-9B9F1C7CB5D9}" destId="{C4C9B71B-E2D2-4E3D-8EF0-E1952E972DCB}" srcOrd="0" destOrd="0" parTransId="{52296DEA-C1C8-4DCD-8A97-C2C01B4260D2}" sibTransId="{E2C448C8-E25F-4FE2-8632-96F52FF6F877}"/>
    <dgm:cxn modelId="{C2E0219C-DF4D-4E3C-96AA-06924B4EAC8B}" srcId="{CA82CA7B-46FB-4A78-91AC-348908485E3B}" destId="{3C7016CE-91B8-41D0-A60A-FCAA8E17853E}" srcOrd="0" destOrd="0" parTransId="{7248BB55-DF01-473A-A229-96C88A150D1B}" sibTransId="{C665AA66-8ACA-4A42-B1B6-88BAEDA30D7A}"/>
    <dgm:cxn modelId="{32B990B6-C791-476D-9350-D46F1856D0A8}" type="presOf" srcId="{3E2126DE-BB07-4360-A381-9B9F1C7CB5D9}" destId="{E2F9680D-FA19-47DF-9D2A-6FF8B4D5B608}" srcOrd="0" destOrd="0" presId="urn:microsoft.com/office/officeart/2005/8/layout/chevron2"/>
    <dgm:cxn modelId="{1A4F1FB9-6114-4988-9BE6-53979A37E42F}" type="presOf" srcId="{080FAB12-E63B-4247-B462-C22E9AA2A6FB}" destId="{4B16A037-6831-4F98-B956-41E9AE8AFFC9}" srcOrd="0" destOrd="0" presId="urn:microsoft.com/office/officeart/2005/8/layout/chevron2"/>
    <dgm:cxn modelId="{C91FFED6-2F98-4B5A-BD59-87097C0EBA10}" srcId="{86B5E1A0-9AAD-4529-8A5E-9DEBD3D4E1E9}" destId="{3E2126DE-BB07-4360-A381-9B9F1C7CB5D9}" srcOrd="1" destOrd="0" parTransId="{CD4A8D61-5058-4BC4-A432-1DB4250A3C79}" sibTransId="{22954C6E-02C7-4A91-BCCD-02B0FFFF084B}"/>
    <dgm:cxn modelId="{2EAD20F2-FC5A-4A46-9C47-D8591095D298}" srcId="{86B5E1A0-9AAD-4529-8A5E-9DEBD3D4E1E9}" destId="{CA82CA7B-46FB-4A78-91AC-348908485E3B}" srcOrd="2" destOrd="0" parTransId="{E90465AF-8B92-4B51-96E0-08943EB731A3}" sibTransId="{8D2B838F-07E0-453A-9597-CD06BC2E78FC}"/>
    <dgm:cxn modelId="{2659A967-6C40-4978-88DC-636F5F93DFAC}" type="presParOf" srcId="{CCC1F7A9-6981-417C-8E84-481229FF21D3}" destId="{0C650938-1AC4-44B6-8CFE-12742B30231D}" srcOrd="0" destOrd="0" presId="urn:microsoft.com/office/officeart/2005/8/layout/chevron2"/>
    <dgm:cxn modelId="{55C49E03-68BF-4768-94C2-F0E753A30E12}" type="presParOf" srcId="{0C650938-1AC4-44B6-8CFE-12742B30231D}" destId="{0A4EAD04-8E6F-485B-9AA3-55A6966A9C99}" srcOrd="0" destOrd="0" presId="urn:microsoft.com/office/officeart/2005/8/layout/chevron2"/>
    <dgm:cxn modelId="{3ACB0440-7595-4EED-AA5F-FBCC191EC196}" type="presParOf" srcId="{0C650938-1AC4-44B6-8CFE-12742B30231D}" destId="{4B16A037-6831-4F98-B956-41E9AE8AFFC9}" srcOrd="1" destOrd="0" presId="urn:microsoft.com/office/officeart/2005/8/layout/chevron2"/>
    <dgm:cxn modelId="{7AE5EB86-8C3A-4E17-A190-DAB263611C9E}" type="presParOf" srcId="{CCC1F7A9-6981-417C-8E84-481229FF21D3}" destId="{224B37BD-F4BB-499E-A3E6-381C75C6DDC3}" srcOrd="1" destOrd="0" presId="urn:microsoft.com/office/officeart/2005/8/layout/chevron2"/>
    <dgm:cxn modelId="{F6BC873B-1EAF-44F7-B8C6-6E65ABB7AAD2}" type="presParOf" srcId="{CCC1F7A9-6981-417C-8E84-481229FF21D3}" destId="{3C3AC031-A20D-420A-B95D-A12FC8D1E9B3}" srcOrd="2" destOrd="0" presId="urn:microsoft.com/office/officeart/2005/8/layout/chevron2"/>
    <dgm:cxn modelId="{F44BB150-5CC0-4959-8BE0-E1BC72729F24}" type="presParOf" srcId="{3C3AC031-A20D-420A-B95D-A12FC8D1E9B3}" destId="{E2F9680D-FA19-47DF-9D2A-6FF8B4D5B608}" srcOrd="0" destOrd="0" presId="urn:microsoft.com/office/officeart/2005/8/layout/chevron2"/>
    <dgm:cxn modelId="{9D3CF45E-DFC4-477F-A397-88A9F732AAE3}" type="presParOf" srcId="{3C3AC031-A20D-420A-B95D-A12FC8D1E9B3}" destId="{847CA953-7E29-4CD5-8C4F-9F141BDD4361}" srcOrd="1" destOrd="0" presId="urn:microsoft.com/office/officeart/2005/8/layout/chevron2"/>
    <dgm:cxn modelId="{CA600648-DF2C-410A-9049-030AFAEE90DE}" type="presParOf" srcId="{CCC1F7A9-6981-417C-8E84-481229FF21D3}" destId="{9B794DCC-67E9-48C4-8F8E-A68DDF4DD9D8}" srcOrd="3" destOrd="0" presId="urn:microsoft.com/office/officeart/2005/8/layout/chevron2"/>
    <dgm:cxn modelId="{69BBB8EB-3515-46E1-9AE1-E9826AA28499}" type="presParOf" srcId="{CCC1F7A9-6981-417C-8E84-481229FF21D3}" destId="{278E04A9-BA2C-48C8-B6B1-B675A84E0E80}" srcOrd="4" destOrd="0" presId="urn:microsoft.com/office/officeart/2005/8/layout/chevron2"/>
    <dgm:cxn modelId="{ED95C5EE-3116-4D15-A901-83FA6ECDDA37}" type="presParOf" srcId="{278E04A9-BA2C-48C8-B6B1-B675A84E0E80}" destId="{4889F219-A115-4B82-B6FB-09923C223EA2}" srcOrd="0" destOrd="0" presId="urn:microsoft.com/office/officeart/2005/8/layout/chevron2"/>
    <dgm:cxn modelId="{069EAFA9-4DAC-401C-8BCE-DB78DCBB3FEE}" type="presParOf" srcId="{278E04A9-BA2C-48C8-B6B1-B675A84E0E80}" destId="{9155FB9D-CD02-4712-9DBF-E1BD778320B1}"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52A6960-4AC3-42B1-982E-F374E0ADF975}"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GB"/>
        </a:p>
      </dgm:t>
    </dgm:pt>
    <dgm:pt modelId="{380FB069-733B-41FC-A8F0-140EAB2B96C1}">
      <dgm:prSet phldrT="[Text]" custT="1"/>
      <dgm:spPr>
        <a:solidFill>
          <a:srgbClr val="48225C"/>
        </a:solidFill>
      </dgm:spPr>
      <dgm:t>
        <a:bodyPr/>
        <a:lstStyle/>
        <a:p>
          <a:r>
            <a:rPr lang="en-GB" sz="2300" b="1">
              <a:latin typeface="Tahoma"/>
              <a:ea typeface="Tahoma"/>
              <a:cs typeface="Tahoma"/>
            </a:rPr>
            <a:t>F</a:t>
          </a:r>
          <a:r>
            <a:rPr lang="en-GB" sz="2300" b="1">
              <a:latin typeface="Aptos Display"/>
              <a:ea typeface="Tahoma"/>
              <a:cs typeface="Tahoma"/>
            </a:rPr>
            <a:t>actual</a:t>
          </a:r>
        </a:p>
      </dgm:t>
    </dgm:pt>
    <dgm:pt modelId="{86D82C84-4B7D-49F6-B695-84810BC41644}" type="parTrans" cxnId="{89AF0E3C-D37A-4273-BCAB-0298D9641ED1}">
      <dgm:prSet/>
      <dgm:spPr/>
      <dgm:t>
        <a:bodyPr/>
        <a:lstStyle/>
        <a:p>
          <a:endParaRPr lang="en-GB">
            <a:latin typeface="Tondo" panose="020F0503020202020204" pitchFamily="34" charset="0"/>
          </a:endParaRPr>
        </a:p>
      </dgm:t>
    </dgm:pt>
    <dgm:pt modelId="{8254636B-904C-4FF0-A21A-95A52A0BCA32}" type="sibTrans" cxnId="{89AF0E3C-D37A-4273-BCAB-0298D9641ED1}">
      <dgm:prSet/>
      <dgm:spPr/>
      <dgm:t>
        <a:bodyPr/>
        <a:lstStyle/>
        <a:p>
          <a:endParaRPr lang="en-GB">
            <a:latin typeface="Tondo" panose="020F0503020202020204" pitchFamily="34" charset="0"/>
          </a:endParaRPr>
        </a:p>
      </dgm:t>
    </dgm:pt>
    <dgm:pt modelId="{924579D1-DA66-494C-B076-B9F600467659}">
      <dgm:prSet phldrT="[Text]" custT="1"/>
      <dgm:spPr>
        <a:solidFill>
          <a:schemeClr val="accent1">
            <a:lumMod val="40000"/>
            <a:lumOff val="60000"/>
            <a:alpha val="89804"/>
          </a:schemeClr>
        </a:solidFill>
      </dgm:spPr>
      <dgm:t>
        <a:bodyPr/>
        <a:lstStyle/>
        <a:p>
          <a:pPr marL="72000" indent="0">
            <a:buFont typeface="Arial" panose="020B0604020202020204" pitchFamily="34" charset="0"/>
            <a:buNone/>
          </a:pPr>
          <a:r>
            <a:rPr lang="en-GB" sz="2400">
              <a:latin typeface="Aptos Display"/>
              <a:ea typeface="Tahoma"/>
              <a:cs typeface="Tahoma"/>
            </a:rPr>
            <a:t>Ensure all information is based on fact, and where opinions are needed, they are clearly identified as such.</a:t>
          </a:r>
        </a:p>
      </dgm:t>
    </dgm:pt>
    <dgm:pt modelId="{487F6DA3-8E34-4097-9D4C-97157916AD3F}" type="parTrans" cxnId="{FC24670F-9F1E-4F3F-B658-B8875F1C1DE5}">
      <dgm:prSet/>
      <dgm:spPr/>
      <dgm:t>
        <a:bodyPr/>
        <a:lstStyle/>
        <a:p>
          <a:endParaRPr lang="en-GB">
            <a:latin typeface="Tondo" panose="020F0503020202020204" pitchFamily="34" charset="0"/>
          </a:endParaRPr>
        </a:p>
      </dgm:t>
    </dgm:pt>
    <dgm:pt modelId="{8D2431DC-B6F3-49EB-B40E-97775A7D68CD}" type="sibTrans" cxnId="{FC24670F-9F1E-4F3F-B658-B8875F1C1DE5}">
      <dgm:prSet/>
      <dgm:spPr/>
      <dgm:t>
        <a:bodyPr/>
        <a:lstStyle/>
        <a:p>
          <a:endParaRPr lang="en-GB">
            <a:latin typeface="Tondo" panose="020F0503020202020204" pitchFamily="34" charset="0"/>
          </a:endParaRPr>
        </a:p>
      </dgm:t>
    </dgm:pt>
    <dgm:pt modelId="{2295B7E2-39D8-4884-A8CC-9769C4B6FCC0}">
      <dgm:prSet phldrT="[Text]" custT="1"/>
      <dgm:spPr>
        <a:solidFill>
          <a:srgbClr val="48225C"/>
        </a:solidFill>
      </dgm:spPr>
      <dgm:t>
        <a:bodyPr/>
        <a:lstStyle/>
        <a:p>
          <a:r>
            <a:rPr lang="en-GB" sz="2300" b="1">
              <a:latin typeface="Aptos Display"/>
              <a:ea typeface="Tahoma"/>
              <a:cs typeface="Tahoma"/>
            </a:rPr>
            <a:t>Analysis</a:t>
          </a:r>
        </a:p>
      </dgm:t>
    </dgm:pt>
    <dgm:pt modelId="{4D67A10F-8677-4760-8F8A-C7B582927810}" type="parTrans" cxnId="{79921EF4-C097-4290-B09B-D7B31892A43E}">
      <dgm:prSet/>
      <dgm:spPr/>
      <dgm:t>
        <a:bodyPr/>
        <a:lstStyle/>
        <a:p>
          <a:endParaRPr lang="en-GB">
            <a:latin typeface="Tondo" panose="020F0503020202020204" pitchFamily="34" charset="0"/>
          </a:endParaRPr>
        </a:p>
      </dgm:t>
    </dgm:pt>
    <dgm:pt modelId="{1EE7C9AD-76E3-43D7-AC92-92B71A486F36}" type="sibTrans" cxnId="{79921EF4-C097-4290-B09B-D7B31892A43E}">
      <dgm:prSet/>
      <dgm:spPr/>
      <dgm:t>
        <a:bodyPr/>
        <a:lstStyle/>
        <a:p>
          <a:endParaRPr lang="en-GB">
            <a:latin typeface="Tondo" panose="020F0503020202020204" pitchFamily="34" charset="0"/>
          </a:endParaRPr>
        </a:p>
      </dgm:t>
    </dgm:pt>
    <dgm:pt modelId="{1C892D44-EB22-44F7-9CDF-7658012797AB}">
      <dgm:prSet phldrT="[Text]" custT="1"/>
      <dgm:spPr>
        <a:solidFill>
          <a:schemeClr val="accent1">
            <a:lumMod val="40000"/>
            <a:lumOff val="60000"/>
            <a:alpha val="89804"/>
          </a:schemeClr>
        </a:solidFill>
      </dgm:spPr>
      <dgm:t>
        <a:bodyPr/>
        <a:lstStyle/>
        <a:p>
          <a:pPr marL="72000" indent="0">
            <a:buNone/>
          </a:pPr>
          <a:r>
            <a:rPr lang="en-GB" sz="2400">
              <a:latin typeface="Aptos Display"/>
              <a:ea typeface="Tahoma"/>
              <a:cs typeface="Tahoma"/>
            </a:rPr>
            <a:t>Why is this a concern? </a:t>
          </a:r>
        </a:p>
      </dgm:t>
    </dgm:pt>
    <dgm:pt modelId="{A724674F-2B37-404F-B0D1-3075AC20DA1C}" type="parTrans" cxnId="{A20CFA65-A31D-4C8D-84DF-B5A3A62A2412}">
      <dgm:prSet/>
      <dgm:spPr/>
      <dgm:t>
        <a:bodyPr/>
        <a:lstStyle/>
        <a:p>
          <a:endParaRPr lang="en-GB">
            <a:latin typeface="Tondo" panose="020F0503020202020204" pitchFamily="34" charset="0"/>
          </a:endParaRPr>
        </a:p>
      </dgm:t>
    </dgm:pt>
    <dgm:pt modelId="{4B5E1787-8583-4F60-B7DC-F2BB5E5094FB}" type="sibTrans" cxnId="{A20CFA65-A31D-4C8D-84DF-B5A3A62A2412}">
      <dgm:prSet/>
      <dgm:spPr/>
      <dgm:t>
        <a:bodyPr/>
        <a:lstStyle/>
        <a:p>
          <a:endParaRPr lang="en-GB">
            <a:latin typeface="Tondo" panose="020F0503020202020204" pitchFamily="34" charset="0"/>
          </a:endParaRPr>
        </a:p>
      </dgm:t>
    </dgm:pt>
    <dgm:pt modelId="{5E0212D9-D10E-4A3C-8932-829D48ED6FD0}">
      <dgm:prSet phldrT="[Text]" custT="1"/>
      <dgm:spPr>
        <a:solidFill>
          <a:srgbClr val="48225C"/>
        </a:solidFill>
      </dgm:spPr>
      <dgm:t>
        <a:bodyPr/>
        <a:lstStyle/>
        <a:p>
          <a:r>
            <a:rPr lang="en-GB" sz="2300" b="1">
              <a:latin typeface="Aptos Display"/>
              <a:ea typeface="Tahoma"/>
              <a:cs typeface="Tahoma"/>
            </a:rPr>
            <a:t>Child’s voice</a:t>
          </a:r>
        </a:p>
      </dgm:t>
    </dgm:pt>
    <dgm:pt modelId="{D57F15E4-12C4-4782-A448-5A7665003A9A}" type="parTrans" cxnId="{9FA05E04-060D-4535-846B-46706BDC13FE}">
      <dgm:prSet/>
      <dgm:spPr/>
      <dgm:t>
        <a:bodyPr/>
        <a:lstStyle/>
        <a:p>
          <a:endParaRPr lang="en-GB">
            <a:latin typeface="Tondo" panose="020F0503020202020204" pitchFamily="34" charset="0"/>
          </a:endParaRPr>
        </a:p>
      </dgm:t>
    </dgm:pt>
    <dgm:pt modelId="{31851613-FFCD-480D-871F-71F71C6D5C9E}" type="sibTrans" cxnId="{9FA05E04-060D-4535-846B-46706BDC13FE}">
      <dgm:prSet/>
      <dgm:spPr/>
      <dgm:t>
        <a:bodyPr/>
        <a:lstStyle/>
        <a:p>
          <a:endParaRPr lang="en-GB">
            <a:latin typeface="Tondo" panose="020F0503020202020204" pitchFamily="34" charset="0"/>
          </a:endParaRPr>
        </a:p>
      </dgm:t>
    </dgm:pt>
    <dgm:pt modelId="{57991D6B-B4C2-4290-BF02-DA8EFC64E126}">
      <dgm:prSet phldrT="[Text]" custT="1"/>
      <dgm:spPr>
        <a:solidFill>
          <a:schemeClr val="accent1">
            <a:lumMod val="40000"/>
            <a:lumOff val="60000"/>
            <a:alpha val="89804"/>
          </a:schemeClr>
        </a:solidFill>
      </dgm:spPr>
      <dgm:t>
        <a:bodyPr/>
        <a:lstStyle/>
        <a:p>
          <a:pPr marL="72000" indent="0">
            <a:buNone/>
          </a:pPr>
          <a:r>
            <a:rPr lang="en-GB" sz="2400">
              <a:latin typeface="Aptos Display"/>
              <a:ea typeface="Tahoma"/>
              <a:cs typeface="Tahoma"/>
            </a:rPr>
            <a:t>Making sure there is a clear summary of the concerns including the words of the child wherever possible.</a:t>
          </a:r>
        </a:p>
      </dgm:t>
    </dgm:pt>
    <dgm:pt modelId="{D1181572-4C50-4036-8673-BEB73330F0C1}" type="parTrans" cxnId="{68870B0B-DA7A-4BD6-A04B-2B082068FBB6}">
      <dgm:prSet/>
      <dgm:spPr/>
      <dgm:t>
        <a:bodyPr/>
        <a:lstStyle/>
        <a:p>
          <a:endParaRPr lang="en-GB">
            <a:latin typeface="Tondo" panose="020F0503020202020204" pitchFamily="34" charset="0"/>
          </a:endParaRPr>
        </a:p>
      </dgm:t>
    </dgm:pt>
    <dgm:pt modelId="{9F1C2CB4-8753-481A-89E8-A9C569D6C753}" type="sibTrans" cxnId="{68870B0B-DA7A-4BD6-A04B-2B082068FBB6}">
      <dgm:prSet/>
      <dgm:spPr/>
      <dgm:t>
        <a:bodyPr/>
        <a:lstStyle/>
        <a:p>
          <a:endParaRPr lang="en-GB">
            <a:latin typeface="Tondo" panose="020F0503020202020204" pitchFamily="34" charset="0"/>
          </a:endParaRPr>
        </a:p>
      </dgm:t>
    </dgm:pt>
    <dgm:pt modelId="{AD1ABCAF-7A6D-4FCA-8CFB-7FF5B603BA2E}">
      <dgm:prSet phldrT="[Text]" custT="1"/>
      <dgm:spPr>
        <a:solidFill>
          <a:srgbClr val="48225C"/>
        </a:solidFill>
      </dgm:spPr>
      <dgm:t>
        <a:bodyPr/>
        <a:lstStyle/>
        <a:p>
          <a:r>
            <a:rPr lang="en-GB" sz="2300" b="1">
              <a:latin typeface="Aptos Display"/>
              <a:ea typeface="Tahoma"/>
              <a:cs typeface="Tahoma"/>
            </a:rPr>
            <a:t>Timely</a:t>
          </a:r>
        </a:p>
      </dgm:t>
    </dgm:pt>
    <dgm:pt modelId="{4AEA1089-8062-45B6-B1C2-A09B511CFBE7}" type="parTrans" cxnId="{BE0C875C-9826-4798-985A-1496B7A21DAF}">
      <dgm:prSet/>
      <dgm:spPr/>
      <dgm:t>
        <a:bodyPr/>
        <a:lstStyle/>
        <a:p>
          <a:endParaRPr lang="en-GB">
            <a:latin typeface="Tondo" panose="020F0503020202020204" pitchFamily="34" charset="0"/>
          </a:endParaRPr>
        </a:p>
      </dgm:t>
    </dgm:pt>
    <dgm:pt modelId="{CF09BBB9-3997-464B-8ABF-EC4C4F33F379}" type="sibTrans" cxnId="{BE0C875C-9826-4798-985A-1496B7A21DAF}">
      <dgm:prSet/>
      <dgm:spPr/>
      <dgm:t>
        <a:bodyPr/>
        <a:lstStyle/>
        <a:p>
          <a:endParaRPr lang="en-GB">
            <a:latin typeface="Tondo" panose="020F0503020202020204" pitchFamily="34" charset="0"/>
          </a:endParaRPr>
        </a:p>
      </dgm:t>
    </dgm:pt>
    <dgm:pt modelId="{67C74200-52C9-4006-910C-11DC3FEAD876}">
      <dgm:prSet phldrT="[Text]" custT="1"/>
      <dgm:spPr>
        <a:solidFill>
          <a:srgbClr val="48225C"/>
        </a:solidFill>
      </dgm:spPr>
      <dgm:t>
        <a:bodyPr/>
        <a:lstStyle/>
        <a:p>
          <a:r>
            <a:rPr lang="en-GB" sz="2300" b="1">
              <a:latin typeface="Aptos Display"/>
              <a:ea typeface="Tahoma"/>
              <a:cs typeface="Tahoma"/>
            </a:rPr>
            <a:t>Share</a:t>
          </a:r>
        </a:p>
      </dgm:t>
    </dgm:pt>
    <dgm:pt modelId="{43486F16-B79F-496A-8D01-302F2A91A208}" type="parTrans" cxnId="{ABFABEBE-A3B5-4546-9D35-C97C69A1611F}">
      <dgm:prSet/>
      <dgm:spPr/>
      <dgm:t>
        <a:bodyPr/>
        <a:lstStyle/>
        <a:p>
          <a:endParaRPr lang="en-GB">
            <a:latin typeface="Tondo" panose="020F0503020202020204" pitchFamily="34" charset="0"/>
          </a:endParaRPr>
        </a:p>
      </dgm:t>
    </dgm:pt>
    <dgm:pt modelId="{902880F1-6F8E-4C0C-841F-91686AFD59E0}" type="sibTrans" cxnId="{ABFABEBE-A3B5-4546-9D35-C97C69A1611F}">
      <dgm:prSet/>
      <dgm:spPr/>
      <dgm:t>
        <a:bodyPr/>
        <a:lstStyle/>
        <a:p>
          <a:endParaRPr lang="en-GB">
            <a:latin typeface="Tondo" panose="020F0503020202020204" pitchFamily="34" charset="0"/>
          </a:endParaRPr>
        </a:p>
      </dgm:t>
    </dgm:pt>
    <dgm:pt modelId="{4B6DA46F-A75A-4B9B-9744-7A7602E38668}">
      <dgm:prSet phldrT="[Text]" custT="1"/>
      <dgm:spPr>
        <a:solidFill>
          <a:schemeClr val="accent1">
            <a:lumMod val="40000"/>
            <a:lumOff val="60000"/>
            <a:alpha val="89804"/>
          </a:schemeClr>
        </a:solidFill>
      </dgm:spPr>
      <dgm:t>
        <a:bodyPr/>
        <a:lstStyle/>
        <a:p>
          <a:pPr marL="72000" indent="0">
            <a:buNone/>
          </a:pPr>
          <a:r>
            <a:rPr lang="en-GB" sz="2400">
              <a:latin typeface="Aptos Display"/>
              <a:ea typeface="Tahoma"/>
              <a:cs typeface="Tahoma"/>
            </a:rPr>
            <a:t>Ensure records are made in a timely manner on the same day.</a:t>
          </a:r>
        </a:p>
      </dgm:t>
    </dgm:pt>
    <dgm:pt modelId="{22739334-BC4B-4E7A-86ED-0F2B3B26658B}" type="parTrans" cxnId="{92CEFF6D-6D34-43C6-96C3-005FEC15E6E2}">
      <dgm:prSet/>
      <dgm:spPr/>
      <dgm:t>
        <a:bodyPr/>
        <a:lstStyle/>
        <a:p>
          <a:endParaRPr lang="en-GB">
            <a:latin typeface="Tondo" panose="020F0503020202020204" pitchFamily="34" charset="0"/>
          </a:endParaRPr>
        </a:p>
      </dgm:t>
    </dgm:pt>
    <dgm:pt modelId="{519523FF-E736-47F6-9EA2-D7E2FB397CAA}" type="sibTrans" cxnId="{92CEFF6D-6D34-43C6-96C3-005FEC15E6E2}">
      <dgm:prSet/>
      <dgm:spPr/>
      <dgm:t>
        <a:bodyPr/>
        <a:lstStyle/>
        <a:p>
          <a:endParaRPr lang="en-GB">
            <a:latin typeface="Tondo" panose="020F0503020202020204" pitchFamily="34" charset="0"/>
          </a:endParaRPr>
        </a:p>
      </dgm:t>
    </dgm:pt>
    <dgm:pt modelId="{2D4DDB7C-8081-498E-8408-CC094A2CB9E6}">
      <dgm:prSet phldrT="[Text]" custT="1"/>
      <dgm:spPr>
        <a:solidFill>
          <a:schemeClr val="accent1">
            <a:lumMod val="40000"/>
            <a:lumOff val="60000"/>
            <a:alpha val="89804"/>
          </a:schemeClr>
        </a:solidFill>
      </dgm:spPr>
      <dgm:t>
        <a:bodyPr/>
        <a:lstStyle/>
        <a:p>
          <a:pPr marL="72000" indent="0">
            <a:buNone/>
          </a:pPr>
          <a:r>
            <a:rPr lang="en-GB" sz="2400">
              <a:latin typeface="Aptos Display"/>
              <a:ea typeface="Tahoma"/>
              <a:cs typeface="Tahoma"/>
            </a:rPr>
            <a:t>What is the reasoning for this?</a:t>
          </a:r>
        </a:p>
      </dgm:t>
    </dgm:pt>
    <dgm:pt modelId="{78566365-6511-4560-A7C9-4240D1C77DFB}" type="parTrans" cxnId="{349817FC-7988-40D9-BE2B-9F8A99FC3DA1}">
      <dgm:prSet/>
      <dgm:spPr/>
      <dgm:t>
        <a:bodyPr/>
        <a:lstStyle/>
        <a:p>
          <a:endParaRPr lang="en-GB">
            <a:latin typeface="Tondo" panose="020F0503020202020204" pitchFamily="34" charset="0"/>
          </a:endParaRPr>
        </a:p>
      </dgm:t>
    </dgm:pt>
    <dgm:pt modelId="{F7FF729A-1E70-415A-A372-984397DEE79F}" type="sibTrans" cxnId="{349817FC-7988-40D9-BE2B-9F8A99FC3DA1}">
      <dgm:prSet/>
      <dgm:spPr/>
      <dgm:t>
        <a:bodyPr/>
        <a:lstStyle/>
        <a:p>
          <a:endParaRPr lang="en-GB">
            <a:latin typeface="Tondo" panose="020F0503020202020204" pitchFamily="34" charset="0"/>
          </a:endParaRPr>
        </a:p>
      </dgm:t>
    </dgm:pt>
    <dgm:pt modelId="{58D4B070-F27E-434D-89E0-0CE2E7516AB2}">
      <dgm:prSet phldrT="[Text]" custT="1"/>
      <dgm:spPr>
        <a:solidFill>
          <a:schemeClr val="accent1">
            <a:lumMod val="40000"/>
            <a:lumOff val="60000"/>
            <a:alpha val="89804"/>
          </a:schemeClr>
        </a:solidFill>
      </dgm:spPr>
      <dgm:t>
        <a:bodyPr/>
        <a:lstStyle/>
        <a:p>
          <a:pPr marL="72000" indent="0">
            <a:buNone/>
          </a:pPr>
          <a:r>
            <a:rPr lang="en-GB" sz="2400">
              <a:latin typeface="Aptos Display"/>
              <a:ea typeface="Tahoma"/>
              <a:cs typeface="Tahoma"/>
            </a:rPr>
            <a:t>Make sure all concerns are shared with the DSL following your setting’s procedures.</a:t>
          </a:r>
        </a:p>
      </dgm:t>
    </dgm:pt>
    <dgm:pt modelId="{7954F416-387D-4AB3-8F81-740B57CD04D6}" type="parTrans" cxnId="{559385D1-239B-49F7-8A44-516BDA6E10E0}">
      <dgm:prSet/>
      <dgm:spPr/>
      <dgm:t>
        <a:bodyPr/>
        <a:lstStyle/>
        <a:p>
          <a:endParaRPr lang="en-GB">
            <a:latin typeface="Tondo" panose="020F0503020202020204" pitchFamily="34" charset="0"/>
          </a:endParaRPr>
        </a:p>
      </dgm:t>
    </dgm:pt>
    <dgm:pt modelId="{E26AC4B0-29C3-4342-9CB4-5E79EA26F3BD}" type="sibTrans" cxnId="{559385D1-239B-49F7-8A44-516BDA6E10E0}">
      <dgm:prSet/>
      <dgm:spPr/>
      <dgm:t>
        <a:bodyPr/>
        <a:lstStyle/>
        <a:p>
          <a:endParaRPr lang="en-GB">
            <a:latin typeface="Tondo" panose="020F0503020202020204" pitchFamily="34" charset="0"/>
          </a:endParaRPr>
        </a:p>
      </dgm:t>
    </dgm:pt>
    <dgm:pt modelId="{0FBCBB00-6EEC-4FAC-97A3-0BB6649BEC17}">
      <dgm:prSet phldrT="[Text]" custT="1"/>
      <dgm:spPr>
        <a:solidFill>
          <a:schemeClr val="accent1">
            <a:lumMod val="40000"/>
            <a:lumOff val="60000"/>
            <a:alpha val="89804"/>
          </a:schemeClr>
        </a:solidFill>
      </dgm:spPr>
      <dgm:t>
        <a:bodyPr/>
        <a:lstStyle/>
        <a:p>
          <a:pPr marL="72000" indent="0">
            <a:buNone/>
          </a:pPr>
          <a:endParaRPr lang="en-GB" sz="2400">
            <a:latin typeface="Aptos Display"/>
            <a:ea typeface="Tahoma"/>
            <a:cs typeface="Tahoma"/>
          </a:endParaRPr>
        </a:p>
      </dgm:t>
    </dgm:pt>
    <dgm:pt modelId="{E8E4798F-CFE8-44E7-BA7C-C63B124E30A6}" type="parTrans" cxnId="{FB412C9B-33CA-4AFA-AD3C-8D887CEFFC4E}">
      <dgm:prSet/>
      <dgm:spPr/>
      <dgm:t>
        <a:bodyPr/>
        <a:lstStyle/>
        <a:p>
          <a:endParaRPr lang="en-GB"/>
        </a:p>
      </dgm:t>
    </dgm:pt>
    <dgm:pt modelId="{6DB00677-D48D-4282-AA90-C65964085F60}" type="sibTrans" cxnId="{FB412C9B-33CA-4AFA-AD3C-8D887CEFFC4E}">
      <dgm:prSet/>
      <dgm:spPr/>
      <dgm:t>
        <a:bodyPr/>
        <a:lstStyle/>
        <a:p>
          <a:endParaRPr lang="en-GB"/>
        </a:p>
      </dgm:t>
    </dgm:pt>
    <dgm:pt modelId="{4B6D2540-6FA1-4C7B-90A2-13D027A1A26A}" type="pres">
      <dgm:prSet presAssocID="{652A6960-4AC3-42B1-982E-F374E0ADF975}" presName="Name0" presStyleCnt="0">
        <dgm:presLayoutVars>
          <dgm:dir/>
          <dgm:animLvl val="lvl"/>
          <dgm:resizeHandles val="exact"/>
        </dgm:presLayoutVars>
      </dgm:prSet>
      <dgm:spPr/>
    </dgm:pt>
    <dgm:pt modelId="{4405F681-7349-4AA4-B754-ACA8A57201EB}" type="pres">
      <dgm:prSet presAssocID="{380FB069-733B-41FC-A8F0-140EAB2B96C1}" presName="composite" presStyleCnt="0"/>
      <dgm:spPr/>
    </dgm:pt>
    <dgm:pt modelId="{46C31E20-49B1-4CED-951C-24124BF934D6}" type="pres">
      <dgm:prSet presAssocID="{380FB069-733B-41FC-A8F0-140EAB2B96C1}" presName="parTx" presStyleLbl="alignNode1" presStyleIdx="0" presStyleCnt="5" custScaleX="111381" custScaleY="81512" custLinFactNeighborY="16296">
        <dgm:presLayoutVars>
          <dgm:chMax val="0"/>
          <dgm:chPref val="0"/>
          <dgm:bulletEnabled val="1"/>
        </dgm:presLayoutVars>
      </dgm:prSet>
      <dgm:spPr/>
    </dgm:pt>
    <dgm:pt modelId="{D55E23C6-6EBE-4E5C-A4C7-858D1C6DDE7B}" type="pres">
      <dgm:prSet presAssocID="{380FB069-733B-41FC-A8F0-140EAB2B96C1}" presName="desTx" presStyleLbl="alignAccFollowNode1" presStyleIdx="0" presStyleCnt="5" custScaleX="111386" custLinFactNeighborY="4469">
        <dgm:presLayoutVars>
          <dgm:bulletEnabled val="1"/>
        </dgm:presLayoutVars>
      </dgm:prSet>
      <dgm:spPr/>
    </dgm:pt>
    <dgm:pt modelId="{69533956-0616-42C6-B371-7AA64E0982CE}" type="pres">
      <dgm:prSet presAssocID="{8254636B-904C-4FF0-A21A-95A52A0BCA32}" presName="space" presStyleCnt="0"/>
      <dgm:spPr/>
    </dgm:pt>
    <dgm:pt modelId="{277F3381-30D5-434C-B0D0-F2BC3F2D39DF}" type="pres">
      <dgm:prSet presAssocID="{2295B7E2-39D8-4884-A8CC-9769C4B6FCC0}" presName="composite" presStyleCnt="0"/>
      <dgm:spPr/>
    </dgm:pt>
    <dgm:pt modelId="{202E0FBD-EF96-4E39-9F87-C56970E8D604}" type="pres">
      <dgm:prSet presAssocID="{2295B7E2-39D8-4884-A8CC-9769C4B6FCC0}" presName="parTx" presStyleLbl="alignNode1" presStyleIdx="1" presStyleCnt="5" custScaleX="111381" custScaleY="81512" custLinFactNeighborY="16296">
        <dgm:presLayoutVars>
          <dgm:chMax val="0"/>
          <dgm:chPref val="0"/>
          <dgm:bulletEnabled val="1"/>
        </dgm:presLayoutVars>
      </dgm:prSet>
      <dgm:spPr/>
    </dgm:pt>
    <dgm:pt modelId="{DE940D46-23AF-43D2-9AF8-9DF3B5406800}" type="pres">
      <dgm:prSet presAssocID="{2295B7E2-39D8-4884-A8CC-9769C4B6FCC0}" presName="desTx" presStyleLbl="alignAccFollowNode1" presStyleIdx="1" presStyleCnt="5" custScaleX="111386" custLinFactNeighborY="4469">
        <dgm:presLayoutVars>
          <dgm:bulletEnabled val="1"/>
        </dgm:presLayoutVars>
      </dgm:prSet>
      <dgm:spPr/>
    </dgm:pt>
    <dgm:pt modelId="{55858849-334D-4FFA-97A4-3B1529E1808F}" type="pres">
      <dgm:prSet presAssocID="{1EE7C9AD-76E3-43D7-AC92-92B71A486F36}" presName="space" presStyleCnt="0"/>
      <dgm:spPr/>
    </dgm:pt>
    <dgm:pt modelId="{6975DDC3-9670-40A1-A9E9-27A148EA6DB4}" type="pres">
      <dgm:prSet presAssocID="{5E0212D9-D10E-4A3C-8932-829D48ED6FD0}" presName="composite" presStyleCnt="0"/>
      <dgm:spPr/>
    </dgm:pt>
    <dgm:pt modelId="{41F6CB89-CF16-43EF-A5F4-52FB93F81A81}" type="pres">
      <dgm:prSet presAssocID="{5E0212D9-D10E-4A3C-8932-829D48ED6FD0}" presName="parTx" presStyleLbl="alignNode1" presStyleIdx="2" presStyleCnt="5" custScaleX="111381" custScaleY="81512" custLinFactNeighborY="16296">
        <dgm:presLayoutVars>
          <dgm:chMax val="0"/>
          <dgm:chPref val="0"/>
          <dgm:bulletEnabled val="1"/>
        </dgm:presLayoutVars>
      </dgm:prSet>
      <dgm:spPr/>
    </dgm:pt>
    <dgm:pt modelId="{D9312875-AB82-4DC6-A5BC-BADCABFFE9B4}" type="pres">
      <dgm:prSet presAssocID="{5E0212D9-D10E-4A3C-8932-829D48ED6FD0}" presName="desTx" presStyleLbl="alignAccFollowNode1" presStyleIdx="2" presStyleCnt="5" custScaleX="111386" custLinFactNeighborY="4469">
        <dgm:presLayoutVars>
          <dgm:bulletEnabled val="1"/>
        </dgm:presLayoutVars>
      </dgm:prSet>
      <dgm:spPr/>
    </dgm:pt>
    <dgm:pt modelId="{D31F7519-8F9B-4B38-8E73-2E7642E37607}" type="pres">
      <dgm:prSet presAssocID="{31851613-FFCD-480D-871F-71F71C6D5C9E}" presName="space" presStyleCnt="0"/>
      <dgm:spPr/>
    </dgm:pt>
    <dgm:pt modelId="{6E352FD0-A90C-4446-9B27-B5AE00E4EBC7}" type="pres">
      <dgm:prSet presAssocID="{AD1ABCAF-7A6D-4FCA-8CFB-7FF5B603BA2E}" presName="composite" presStyleCnt="0"/>
      <dgm:spPr/>
    </dgm:pt>
    <dgm:pt modelId="{D2EB80BF-4241-45EB-9757-2C26FECC3487}" type="pres">
      <dgm:prSet presAssocID="{AD1ABCAF-7A6D-4FCA-8CFB-7FF5B603BA2E}" presName="parTx" presStyleLbl="alignNode1" presStyleIdx="3" presStyleCnt="5" custScaleX="111381" custScaleY="81512" custLinFactNeighborY="16296">
        <dgm:presLayoutVars>
          <dgm:chMax val="0"/>
          <dgm:chPref val="0"/>
          <dgm:bulletEnabled val="1"/>
        </dgm:presLayoutVars>
      </dgm:prSet>
      <dgm:spPr/>
    </dgm:pt>
    <dgm:pt modelId="{98441E6B-5C48-4CF6-999F-EEE9CDD574CE}" type="pres">
      <dgm:prSet presAssocID="{AD1ABCAF-7A6D-4FCA-8CFB-7FF5B603BA2E}" presName="desTx" presStyleLbl="alignAccFollowNode1" presStyleIdx="3" presStyleCnt="5" custScaleX="111386" custLinFactNeighborY="4469">
        <dgm:presLayoutVars>
          <dgm:bulletEnabled val="1"/>
        </dgm:presLayoutVars>
      </dgm:prSet>
      <dgm:spPr/>
    </dgm:pt>
    <dgm:pt modelId="{79C1D740-6696-4FFF-A549-28CE08FD81C1}" type="pres">
      <dgm:prSet presAssocID="{CF09BBB9-3997-464B-8ABF-EC4C4F33F379}" presName="space" presStyleCnt="0"/>
      <dgm:spPr/>
    </dgm:pt>
    <dgm:pt modelId="{4F283537-1D49-4122-9F95-B205D8F26CE8}" type="pres">
      <dgm:prSet presAssocID="{67C74200-52C9-4006-910C-11DC3FEAD876}" presName="composite" presStyleCnt="0"/>
      <dgm:spPr/>
    </dgm:pt>
    <dgm:pt modelId="{18D22EDA-EC98-420D-9AE8-0EBC64393B1F}" type="pres">
      <dgm:prSet presAssocID="{67C74200-52C9-4006-910C-11DC3FEAD876}" presName="parTx" presStyleLbl="alignNode1" presStyleIdx="4" presStyleCnt="5" custScaleX="111381" custScaleY="81512" custLinFactNeighborY="16296">
        <dgm:presLayoutVars>
          <dgm:chMax val="0"/>
          <dgm:chPref val="0"/>
          <dgm:bulletEnabled val="1"/>
        </dgm:presLayoutVars>
      </dgm:prSet>
      <dgm:spPr/>
    </dgm:pt>
    <dgm:pt modelId="{CA5302BB-8B29-4D64-B044-D2FB9A64F03C}" type="pres">
      <dgm:prSet presAssocID="{67C74200-52C9-4006-910C-11DC3FEAD876}" presName="desTx" presStyleLbl="alignAccFollowNode1" presStyleIdx="4" presStyleCnt="5" custScaleX="111386" custLinFactNeighborY="4469">
        <dgm:presLayoutVars>
          <dgm:bulletEnabled val="1"/>
        </dgm:presLayoutVars>
      </dgm:prSet>
      <dgm:spPr/>
    </dgm:pt>
  </dgm:ptLst>
  <dgm:cxnLst>
    <dgm:cxn modelId="{F2E8A603-3871-492C-AD00-F4A8FDD05966}" type="presOf" srcId="{57991D6B-B4C2-4290-BF02-DA8EFC64E126}" destId="{D9312875-AB82-4DC6-A5BC-BADCABFFE9B4}" srcOrd="0" destOrd="0" presId="urn:microsoft.com/office/officeart/2005/8/layout/hList1"/>
    <dgm:cxn modelId="{9FA05E04-060D-4535-846B-46706BDC13FE}" srcId="{652A6960-4AC3-42B1-982E-F374E0ADF975}" destId="{5E0212D9-D10E-4A3C-8932-829D48ED6FD0}" srcOrd="2" destOrd="0" parTransId="{D57F15E4-12C4-4782-A448-5A7665003A9A}" sibTransId="{31851613-FFCD-480D-871F-71F71C6D5C9E}"/>
    <dgm:cxn modelId="{68870B0B-DA7A-4BD6-A04B-2B082068FBB6}" srcId="{5E0212D9-D10E-4A3C-8932-829D48ED6FD0}" destId="{57991D6B-B4C2-4290-BF02-DA8EFC64E126}" srcOrd="0" destOrd="0" parTransId="{D1181572-4C50-4036-8673-BEB73330F0C1}" sibTransId="{9F1C2CB4-8753-481A-89E8-A9C569D6C753}"/>
    <dgm:cxn modelId="{FC24670F-9F1E-4F3F-B658-B8875F1C1DE5}" srcId="{380FB069-733B-41FC-A8F0-140EAB2B96C1}" destId="{924579D1-DA66-494C-B076-B9F600467659}" srcOrd="0" destOrd="0" parTransId="{487F6DA3-8E34-4097-9D4C-97157916AD3F}" sibTransId="{8D2431DC-B6F3-49EB-B40E-97775A7D68CD}"/>
    <dgm:cxn modelId="{6DA13E2F-B1D0-4136-B3E7-9F11A17C0586}" type="presOf" srcId="{652A6960-4AC3-42B1-982E-F374E0ADF975}" destId="{4B6D2540-6FA1-4C7B-90A2-13D027A1A26A}" srcOrd="0" destOrd="0" presId="urn:microsoft.com/office/officeart/2005/8/layout/hList1"/>
    <dgm:cxn modelId="{89AF0E3C-D37A-4273-BCAB-0298D9641ED1}" srcId="{652A6960-4AC3-42B1-982E-F374E0ADF975}" destId="{380FB069-733B-41FC-A8F0-140EAB2B96C1}" srcOrd="0" destOrd="0" parTransId="{86D82C84-4B7D-49F6-B695-84810BC41644}" sibTransId="{8254636B-904C-4FF0-A21A-95A52A0BCA32}"/>
    <dgm:cxn modelId="{BE0C875C-9826-4798-985A-1496B7A21DAF}" srcId="{652A6960-4AC3-42B1-982E-F374E0ADF975}" destId="{AD1ABCAF-7A6D-4FCA-8CFB-7FF5B603BA2E}" srcOrd="3" destOrd="0" parTransId="{4AEA1089-8062-45B6-B1C2-A09B511CFBE7}" sibTransId="{CF09BBB9-3997-464B-8ABF-EC4C4F33F379}"/>
    <dgm:cxn modelId="{A20CFA65-A31D-4C8D-84DF-B5A3A62A2412}" srcId="{2295B7E2-39D8-4884-A8CC-9769C4B6FCC0}" destId="{1C892D44-EB22-44F7-9CDF-7658012797AB}" srcOrd="0" destOrd="0" parTransId="{A724674F-2B37-404F-B0D1-3075AC20DA1C}" sibTransId="{4B5E1787-8583-4F60-B7DC-F2BB5E5094FB}"/>
    <dgm:cxn modelId="{BA4E2A69-357D-48D9-B44E-008E67474830}" type="presOf" srcId="{924579D1-DA66-494C-B076-B9F600467659}" destId="{D55E23C6-6EBE-4E5C-A4C7-858D1C6DDE7B}" srcOrd="0" destOrd="0" presId="urn:microsoft.com/office/officeart/2005/8/layout/hList1"/>
    <dgm:cxn modelId="{1B85F34B-0692-4AA6-9881-03983313EE2D}" type="presOf" srcId="{58D4B070-F27E-434D-89E0-0CE2E7516AB2}" destId="{CA5302BB-8B29-4D64-B044-D2FB9A64F03C}" srcOrd="0" destOrd="0" presId="urn:microsoft.com/office/officeart/2005/8/layout/hList1"/>
    <dgm:cxn modelId="{92CEFF6D-6D34-43C6-96C3-005FEC15E6E2}" srcId="{AD1ABCAF-7A6D-4FCA-8CFB-7FF5B603BA2E}" destId="{4B6DA46F-A75A-4B9B-9744-7A7602E38668}" srcOrd="0" destOrd="0" parTransId="{22739334-BC4B-4E7A-86ED-0F2B3B26658B}" sibTransId="{519523FF-E736-47F6-9EA2-D7E2FB397CAA}"/>
    <dgm:cxn modelId="{7A023B81-99D6-4097-9E6A-0C1CA3721C26}" type="presOf" srcId="{2D4DDB7C-8081-498E-8408-CC094A2CB9E6}" destId="{DE940D46-23AF-43D2-9AF8-9DF3B5406800}" srcOrd="0" destOrd="2" presId="urn:microsoft.com/office/officeart/2005/8/layout/hList1"/>
    <dgm:cxn modelId="{FB412C9B-33CA-4AFA-AD3C-8D887CEFFC4E}" srcId="{2295B7E2-39D8-4884-A8CC-9769C4B6FCC0}" destId="{0FBCBB00-6EEC-4FAC-97A3-0BB6649BEC17}" srcOrd="1" destOrd="0" parTransId="{E8E4798F-CFE8-44E7-BA7C-C63B124E30A6}" sibTransId="{6DB00677-D48D-4282-AA90-C65964085F60}"/>
    <dgm:cxn modelId="{0374B69B-634A-4669-8095-621B625B4DB6}" type="presOf" srcId="{4B6DA46F-A75A-4B9B-9744-7A7602E38668}" destId="{98441E6B-5C48-4CF6-999F-EEE9CDD574CE}" srcOrd="0" destOrd="0" presId="urn:microsoft.com/office/officeart/2005/8/layout/hList1"/>
    <dgm:cxn modelId="{191BA89D-EBCC-417F-B892-18337ACE48C5}" type="presOf" srcId="{2295B7E2-39D8-4884-A8CC-9769C4B6FCC0}" destId="{202E0FBD-EF96-4E39-9F87-C56970E8D604}" srcOrd="0" destOrd="0" presId="urn:microsoft.com/office/officeart/2005/8/layout/hList1"/>
    <dgm:cxn modelId="{5AB733AA-9693-455A-BB01-E4875F6F1F2B}" type="presOf" srcId="{5E0212D9-D10E-4A3C-8932-829D48ED6FD0}" destId="{41F6CB89-CF16-43EF-A5F4-52FB93F81A81}" srcOrd="0" destOrd="0" presId="urn:microsoft.com/office/officeart/2005/8/layout/hList1"/>
    <dgm:cxn modelId="{9CFC81B7-8A52-4197-A118-98683B9ADE4B}" type="presOf" srcId="{67C74200-52C9-4006-910C-11DC3FEAD876}" destId="{18D22EDA-EC98-420D-9AE8-0EBC64393B1F}" srcOrd="0" destOrd="0" presId="urn:microsoft.com/office/officeart/2005/8/layout/hList1"/>
    <dgm:cxn modelId="{ABFABEBE-A3B5-4546-9D35-C97C69A1611F}" srcId="{652A6960-4AC3-42B1-982E-F374E0ADF975}" destId="{67C74200-52C9-4006-910C-11DC3FEAD876}" srcOrd="4" destOrd="0" parTransId="{43486F16-B79F-496A-8D01-302F2A91A208}" sibTransId="{902880F1-6F8E-4C0C-841F-91686AFD59E0}"/>
    <dgm:cxn modelId="{559385D1-239B-49F7-8A44-516BDA6E10E0}" srcId="{67C74200-52C9-4006-910C-11DC3FEAD876}" destId="{58D4B070-F27E-434D-89E0-0CE2E7516AB2}" srcOrd="0" destOrd="0" parTransId="{7954F416-387D-4AB3-8F81-740B57CD04D6}" sibTransId="{E26AC4B0-29C3-4342-9CB4-5E79EA26F3BD}"/>
    <dgm:cxn modelId="{4C657FD4-7A78-41ED-99A9-3E2B236D53FF}" type="presOf" srcId="{380FB069-733B-41FC-A8F0-140EAB2B96C1}" destId="{46C31E20-49B1-4CED-951C-24124BF934D6}" srcOrd="0" destOrd="0" presId="urn:microsoft.com/office/officeart/2005/8/layout/hList1"/>
    <dgm:cxn modelId="{96908ED7-DBE4-40B4-B205-9A3635ED6802}" type="presOf" srcId="{AD1ABCAF-7A6D-4FCA-8CFB-7FF5B603BA2E}" destId="{D2EB80BF-4241-45EB-9757-2C26FECC3487}" srcOrd="0" destOrd="0" presId="urn:microsoft.com/office/officeart/2005/8/layout/hList1"/>
    <dgm:cxn modelId="{1B6268E1-B6B1-4983-A068-2449B86F170F}" type="presOf" srcId="{1C892D44-EB22-44F7-9CDF-7658012797AB}" destId="{DE940D46-23AF-43D2-9AF8-9DF3B5406800}" srcOrd="0" destOrd="0" presId="urn:microsoft.com/office/officeart/2005/8/layout/hList1"/>
    <dgm:cxn modelId="{79921EF4-C097-4290-B09B-D7B31892A43E}" srcId="{652A6960-4AC3-42B1-982E-F374E0ADF975}" destId="{2295B7E2-39D8-4884-A8CC-9769C4B6FCC0}" srcOrd="1" destOrd="0" parTransId="{4D67A10F-8677-4760-8F8A-C7B582927810}" sibTransId="{1EE7C9AD-76E3-43D7-AC92-92B71A486F36}"/>
    <dgm:cxn modelId="{349817FC-7988-40D9-BE2B-9F8A99FC3DA1}" srcId="{2295B7E2-39D8-4884-A8CC-9769C4B6FCC0}" destId="{2D4DDB7C-8081-498E-8408-CC094A2CB9E6}" srcOrd="2" destOrd="0" parTransId="{78566365-6511-4560-A7C9-4240D1C77DFB}" sibTransId="{F7FF729A-1E70-415A-A372-984397DEE79F}"/>
    <dgm:cxn modelId="{9DA56AFE-E1B7-431C-8040-A0767B272300}" type="presOf" srcId="{0FBCBB00-6EEC-4FAC-97A3-0BB6649BEC17}" destId="{DE940D46-23AF-43D2-9AF8-9DF3B5406800}" srcOrd="0" destOrd="1" presId="urn:microsoft.com/office/officeart/2005/8/layout/hList1"/>
    <dgm:cxn modelId="{F4A3F51B-90B6-4B57-AD76-8CC68FE8DEB2}" type="presParOf" srcId="{4B6D2540-6FA1-4C7B-90A2-13D027A1A26A}" destId="{4405F681-7349-4AA4-B754-ACA8A57201EB}" srcOrd="0" destOrd="0" presId="urn:microsoft.com/office/officeart/2005/8/layout/hList1"/>
    <dgm:cxn modelId="{4E3A711F-134D-4D59-AD3E-9BDFC0CF45FF}" type="presParOf" srcId="{4405F681-7349-4AA4-B754-ACA8A57201EB}" destId="{46C31E20-49B1-4CED-951C-24124BF934D6}" srcOrd="0" destOrd="0" presId="urn:microsoft.com/office/officeart/2005/8/layout/hList1"/>
    <dgm:cxn modelId="{1C3CB864-B88C-4F4A-94DA-A85AE0042CFC}" type="presParOf" srcId="{4405F681-7349-4AA4-B754-ACA8A57201EB}" destId="{D55E23C6-6EBE-4E5C-A4C7-858D1C6DDE7B}" srcOrd="1" destOrd="0" presId="urn:microsoft.com/office/officeart/2005/8/layout/hList1"/>
    <dgm:cxn modelId="{DCC7FEEF-657A-4DAD-B1AC-CB13CE69E454}" type="presParOf" srcId="{4B6D2540-6FA1-4C7B-90A2-13D027A1A26A}" destId="{69533956-0616-42C6-B371-7AA64E0982CE}" srcOrd="1" destOrd="0" presId="urn:microsoft.com/office/officeart/2005/8/layout/hList1"/>
    <dgm:cxn modelId="{52EE6066-9D6B-4AF6-BACA-B7E02C73599C}" type="presParOf" srcId="{4B6D2540-6FA1-4C7B-90A2-13D027A1A26A}" destId="{277F3381-30D5-434C-B0D0-F2BC3F2D39DF}" srcOrd="2" destOrd="0" presId="urn:microsoft.com/office/officeart/2005/8/layout/hList1"/>
    <dgm:cxn modelId="{711ACC34-5286-4E3B-AC41-35A303B21A7F}" type="presParOf" srcId="{277F3381-30D5-434C-B0D0-F2BC3F2D39DF}" destId="{202E0FBD-EF96-4E39-9F87-C56970E8D604}" srcOrd="0" destOrd="0" presId="urn:microsoft.com/office/officeart/2005/8/layout/hList1"/>
    <dgm:cxn modelId="{FAE5BD47-87F1-4123-93F0-9B62FBAD9263}" type="presParOf" srcId="{277F3381-30D5-434C-B0D0-F2BC3F2D39DF}" destId="{DE940D46-23AF-43D2-9AF8-9DF3B5406800}" srcOrd="1" destOrd="0" presId="urn:microsoft.com/office/officeart/2005/8/layout/hList1"/>
    <dgm:cxn modelId="{3BE9AB18-0F21-4564-A7D4-EE05CA0C5A2E}" type="presParOf" srcId="{4B6D2540-6FA1-4C7B-90A2-13D027A1A26A}" destId="{55858849-334D-4FFA-97A4-3B1529E1808F}" srcOrd="3" destOrd="0" presId="urn:microsoft.com/office/officeart/2005/8/layout/hList1"/>
    <dgm:cxn modelId="{DC75A27F-63E0-480C-940B-832889A1F3D0}" type="presParOf" srcId="{4B6D2540-6FA1-4C7B-90A2-13D027A1A26A}" destId="{6975DDC3-9670-40A1-A9E9-27A148EA6DB4}" srcOrd="4" destOrd="0" presId="urn:microsoft.com/office/officeart/2005/8/layout/hList1"/>
    <dgm:cxn modelId="{3EA2CCBE-7358-4A5A-88C1-D181765DD406}" type="presParOf" srcId="{6975DDC3-9670-40A1-A9E9-27A148EA6DB4}" destId="{41F6CB89-CF16-43EF-A5F4-52FB93F81A81}" srcOrd="0" destOrd="0" presId="urn:microsoft.com/office/officeart/2005/8/layout/hList1"/>
    <dgm:cxn modelId="{140DD36F-CE18-4B4D-AD6E-B07C3A8233C6}" type="presParOf" srcId="{6975DDC3-9670-40A1-A9E9-27A148EA6DB4}" destId="{D9312875-AB82-4DC6-A5BC-BADCABFFE9B4}" srcOrd="1" destOrd="0" presId="urn:microsoft.com/office/officeart/2005/8/layout/hList1"/>
    <dgm:cxn modelId="{29C46490-15DC-4F6C-A6AC-FA8FD3E4C4D4}" type="presParOf" srcId="{4B6D2540-6FA1-4C7B-90A2-13D027A1A26A}" destId="{D31F7519-8F9B-4B38-8E73-2E7642E37607}" srcOrd="5" destOrd="0" presId="urn:microsoft.com/office/officeart/2005/8/layout/hList1"/>
    <dgm:cxn modelId="{9C7FB511-061F-4438-88CE-AEEBF06CEB47}" type="presParOf" srcId="{4B6D2540-6FA1-4C7B-90A2-13D027A1A26A}" destId="{6E352FD0-A90C-4446-9B27-B5AE00E4EBC7}" srcOrd="6" destOrd="0" presId="urn:microsoft.com/office/officeart/2005/8/layout/hList1"/>
    <dgm:cxn modelId="{830025A3-4E33-4B12-B05A-F1C70DD8E3D2}" type="presParOf" srcId="{6E352FD0-A90C-4446-9B27-B5AE00E4EBC7}" destId="{D2EB80BF-4241-45EB-9757-2C26FECC3487}" srcOrd="0" destOrd="0" presId="urn:microsoft.com/office/officeart/2005/8/layout/hList1"/>
    <dgm:cxn modelId="{218BAE9C-AA4E-4BA1-8702-A4F5F2E1FF5B}" type="presParOf" srcId="{6E352FD0-A90C-4446-9B27-B5AE00E4EBC7}" destId="{98441E6B-5C48-4CF6-999F-EEE9CDD574CE}" srcOrd="1" destOrd="0" presId="urn:microsoft.com/office/officeart/2005/8/layout/hList1"/>
    <dgm:cxn modelId="{44E3EAD5-F230-4ECF-9172-2A273E381B1C}" type="presParOf" srcId="{4B6D2540-6FA1-4C7B-90A2-13D027A1A26A}" destId="{79C1D740-6696-4FFF-A549-28CE08FD81C1}" srcOrd="7" destOrd="0" presId="urn:microsoft.com/office/officeart/2005/8/layout/hList1"/>
    <dgm:cxn modelId="{1574F1C8-5FA0-4813-84F2-261B17686221}" type="presParOf" srcId="{4B6D2540-6FA1-4C7B-90A2-13D027A1A26A}" destId="{4F283537-1D49-4122-9F95-B205D8F26CE8}" srcOrd="8" destOrd="0" presId="urn:microsoft.com/office/officeart/2005/8/layout/hList1"/>
    <dgm:cxn modelId="{1D78F939-ECBC-4C8D-8489-86A09BEF60C3}" type="presParOf" srcId="{4F283537-1D49-4122-9F95-B205D8F26CE8}" destId="{18D22EDA-EC98-420D-9AE8-0EBC64393B1F}" srcOrd="0" destOrd="0" presId="urn:microsoft.com/office/officeart/2005/8/layout/hList1"/>
    <dgm:cxn modelId="{C5725299-628B-44CB-90A1-46C46763CD5C}" type="presParOf" srcId="{4F283537-1D49-4122-9F95-B205D8F26CE8}" destId="{CA5302BB-8B29-4D64-B044-D2FB9A64F03C}"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6B5E1A0-9AAD-4529-8A5E-9DEBD3D4E1E9}" type="doc">
      <dgm:prSet loTypeId="urn:microsoft.com/office/officeart/2005/8/layout/chevron2" loCatId="process" qsTypeId="urn:microsoft.com/office/officeart/2005/8/quickstyle/simple1" qsCatId="simple" csTypeId="urn:microsoft.com/office/officeart/2005/8/colors/accent2_2" csCatId="accent2" phldr="1"/>
      <dgm:spPr/>
      <dgm:t>
        <a:bodyPr/>
        <a:lstStyle/>
        <a:p>
          <a:endParaRPr lang="en-GB"/>
        </a:p>
      </dgm:t>
    </dgm:pt>
    <dgm:pt modelId="{080FAB12-E63B-4247-B462-C22E9AA2A6FB}">
      <dgm:prSet phldrT="[Text]" phldr="0" custT="1"/>
      <dgm:spPr/>
      <dgm:t>
        <a:bodyPr/>
        <a:lstStyle/>
        <a:p>
          <a:pPr rtl="0"/>
          <a:r>
            <a:rPr lang="en-GB" sz="2000">
              <a:solidFill>
                <a:schemeClr val="tx1"/>
              </a:solidFill>
              <a:latin typeface="Aptos Display"/>
              <a:ea typeface="Tahoma"/>
              <a:cs typeface="Tahoma"/>
            </a:rPr>
            <a:t>He has created poster in after school club for his history homework that includes language that appears to justify violence against certain groups. While reviewing the work, the class teacher feels uneasy about some of the content and notices that Leon has included links to online sources promoting divisive and intolerant views.</a:t>
          </a:r>
        </a:p>
      </dgm:t>
    </dgm:pt>
    <dgm:pt modelId="{4BAAA4B3-E778-4C3F-BE55-93BF9387FC42}" type="parTrans" cxnId="{34019164-6DE9-43A7-BC75-754EA31B7A55}">
      <dgm:prSet/>
      <dgm:spPr/>
      <dgm:t>
        <a:bodyPr/>
        <a:lstStyle/>
        <a:p>
          <a:endParaRPr lang="en-GB"/>
        </a:p>
      </dgm:t>
    </dgm:pt>
    <dgm:pt modelId="{ED217B77-2605-4C6E-9722-F2512387FAEF}" type="sibTrans" cxnId="{34019164-6DE9-43A7-BC75-754EA31B7A55}">
      <dgm:prSet/>
      <dgm:spPr/>
      <dgm:t>
        <a:bodyPr/>
        <a:lstStyle/>
        <a:p>
          <a:endParaRPr lang="en-GB"/>
        </a:p>
      </dgm:t>
    </dgm:pt>
    <dgm:pt modelId="{3E2126DE-BB07-4360-A381-9B9F1C7CB5D9}">
      <dgm:prSet phldrT="[Text]" phldr="0" custT="1"/>
      <dgm:spPr/>
      <dgm:t>
        <a:bodyPr/>
        <a:lstStyle/>
        <a:p>
          <a:pPr rtl="0"/>
          <a:r>
            <a:rPr lang="en-GB" sz="2000">
              <a:solidFill>
                <a:schemeClr val="tx1"/>
              </a:solidFill>
              <a:latin typeface="Aptos Display" panose="02110004020202020204"/>
            </a:rPr>
            <a:t> </a:t>
          </a:r>
          <a:r>
            <a:rPr lang="en-GB" sz="2000">
              <a:solidFill>
                <a:schemeClr val="tx1"/>
              </a:solidFill>
              <a:latin typeface="Aptos Display"/>
              <a:ea typeface="Tahoma"/>
              <a:cs typeface="Tahoma"/>
            </a:rPr>
            <a:t>The teacher</a:t>
          </a:r>
        </a:p>
      </dgm:t>
    </dgm:pt>
    <dgm:pt modelId="{CD4A8D61-5058-4BC4-A432-1DB4250A3C79}" type="parTrans" cxnId="{C91FFED6-2F98-4B5A-BD59-87097C0EBA10}">
      <dgm:prSet/>
      <dgm:spPr/>
      <dgm:t>
        <a:bodyPr/>
        <a:lstStyle/>
        <a:p>
          <a:endParaRPr lang="en-GB"/>
        </a:p>
      </dgm:t>
    </dgm:pt>
    <dgm:pt modelId="{22954C6E-02C7-4A91-BCCD-02B0FFFF084B}" type="sibTrans" cxnId="{C91FFED6-2F98-4B5A-BD59-87097C0EBA10}">
      <dgm:prSet/>
      <dgm:spPr/>
      <dgm:t>
        <a:bodyPr/>
        <a:lstStyle/>
        <a:p>
          <a:endParaRPr lang="en-GB"/>
        </a:p>
      </dgm:t>
    </dgm:pt>
    <dgm:pt modelId="{3C7016CE-91B8-41D0-A60A-FCAA8E17853E}">
      <dgm:prSet phldrT="[Text]" custT="1"/>
      <dgm:spPr/>
      <dgm:t>
        <a:bodyPr/>
        <a:lstStyle/>
        <a:p>
          <a:pPr rtl="0"/>
          <a:r>
            <a:rPr lang="en-GB" sz="2000">
              <a:solidFill>
                <a:schemeClr val="tx1"/>
              </a:solidFill>
              <a:latin typeface="Aptos Display"/>
              <a:ea typeface="Tahoma"/>
              <a:cs typeface="Tahoma"/>
            </a:rPr>
            <a:t>Although the monitoring system does flag the work, the DSL is off sick so does not find the notification until they return the week after. </a:t>
          </a:r>
        </a:p>
      </dgm:t>
    </dgm:pt>
    <dgm:pt modelId="{7248BB55-DF01-473A-A229-96C88A150D1B}" type="parTrans" cxnId="{C2E0219C-DF4D-4E3C-96AA-06924B4EAC8B}">
      <dgm:prSet/>
      <dgm:spPr/>
      <dgm:t>
        <a:bodyPr/>
        <a:lstStyle/>
        <a:p>
          <a:endParaRPr lang="en-GB"/>
        </a:p>
      </dgm:t>
    </dgm:pt>
    <dgm:pt modelId="{C665AA66-8ACA-4A42-B1B6-88BAEDA30D7A}" type="sibTrans" cxnId="{C2E0219C-DF4D-4E3C-96AA-06924B4EAC8B}">
      <dgm:prSet/>
      <dgm:spPr/>
      <dgm:t>
        <a:bodyPr/>
        <a:lstStyle/>
        <a:p>
          <a:endParaRPr lang="en-GB"/>
        </a:p>
      </dgm:t>
    </dgm:pt>
    <dgm:pt modelId="{E01DBABA-B613-426F-97F8-D13C8E9CCC3F}">
      <dgm:prSet phldrT="[Text]" phldr="0"/>
      <dgm:spPr/>
      <dgm:t>
        <a:bodyPr/>
        <a:lstStyle/>
        <a:p>
          <a:pPr rtl="0"/>
          <a:r>
            <a:rPr lang="en-GB" sz="2000">
              <a:solidFill>
                <a:schemeClr val="tx1"/>
              </a:solidFill>
              <a:latin typeface="Aptos Display"/>
              <a:ea typeface="Tahoma"/>
              <a:cs typeface="Tahoma"/>
            </a:rPr>
            <a:t>Leon is in Year 6</a:t>
          </a:r>
        </a:p>
      </dgm:t>
    </dgm:pt>
    <dgm:pt modelId="{50D25D1D-A806-4F05-9515-F2A5271629E3}" type="parTrans" cxnId="{49380389-5418-42C3-8F14-542E7F36D03D}">
      <dgm:prSet/>
      <dgm:spPr/>
      <dgm:t>
        <a:bodyPr/>
        <a:lstStyle/>
        <a:p>
          <a:endParaRPr lang="en-GB"/>
        </a:p>
      </dgm:t>
    </dgm:pt>
    <dgm:pt modelId="{FFE27C42-5468-4C37-81A7-D9A3F12E4240}" type="sibTrans" cxnId="{49380389-5418-42C3-8F14-542E7F36D03D}">
      <dgm:prSet/>
      <dgm:spPr/>
      <dgm:t>
        <a:bodyPr/>
        <a:lstStyle/>
        <a:p>
          <a:endParaRPr lang="en-GB"/>
        </a:p>
      </dgm:t>
    </dgm:pt>
    <dgm:pt modelId="{C4C9B71B-E2D2-4E3D-8EF0-E1952E972DCB}">
      <dgm:prSet phldrT="[Text]" phldr="0" custT="1"/>
      <dgm:spPr/>
      <dgm:t>
        <a:bodyPr/>
        <a:lstStyle/>
        <a:p>
          <a:pPr rtl="0"/>
          <a:r>
            <a:rPr lang="en-GB" sz="2000">
              <a:solidFill>
                <a:schemeClr val="tx1"/>
              </a:solidFill>
              <a:latin typeface="Aptos Display"/>
              <a:ea typeface="Calibri"/>
              <a:cs typeface="Calibri"/>
            </a:rPr>
            <a:t> </a:t>
          </a:r>
          <a:r>
            <a:rPr lang="en-GB" sz="2000">
              <a:solidFill>
                <a:schemeClr val="tx1"/>
              </a:solidFill>
              <a:latin typeface="Aptos Display"/>
              <a:ea typeface="Tahoma"/>
              <a:cs typeface="Tahoma"/>
            </a:rPr>
            <a:t>Assumes that the school's monitoring software will identify any concerns and automatically notify the Designated Safeguarding Lead (DSL). Believing that the system has already escalated the concern, the teacher does not record their observations or report them through the school's safeguarding procedures.</a:t>
          </a:r>
        </a:p>
      </dgm:t>
    </dgm:pt>
    <dgm:pt modelId="{52296DEA-C1C8-4DCD-8A97-C2C01B4260D2}" type="parTrans" cxnId="{CE455D8B-5CBE-4A49-9324-7A58C957373C}">
      <dgm:prSet/>
      <dgm:spPr/>
      <dgm:t>
        <a:bodyPr/>
        <a:lstStyle/>
        <a:p>
          <a:endParaRPr lang="en-GB"/>
        </a:p>
      </dgm:t>
    </dgm:pt>
    <dgm:pt modelId="{E2C448C8-E25F-4FE2-8632-96F52FF6F877}" type="sibTrans" cxnId="{CE455D8B-5CBE-4A49-9324-7A58C957373C}">
      <dgm:prSet/>
      <dgm:spPr/>
      <dgm:t>
        <a:bodyPr/>
        <a:lstStyle/>
        <a:p>
          <a:endParaRPr lang="en-GB"/>
        </a:p>
      </dgm:t>
    </dgm:pt>
    <dgm:pt modelId="{8B9E061B-B15A-4642-BDA1-E0A7F6E5A13F}">
      <dgm:prSet phldrT="[Text]" phldr="0"/>
      <dgm:spPr/>
      <dgm:t>
        <a:bodyPr/>
        <a:lstStyle/>
        <a:p>
          <a:pPr rtl="0"/>
          <a:r>
            <a:rPr lang="en-GB">
              <a:solidFill>
                <a:schemeClr val="tx1"/>
              </a:solidFill>
              <a:latin typeface="Aptos Display"/>
              <a:ea typeface="Tahoma"/>
              <a:cs typeface="Tahoma"/>
            </a:rPr>
            <a:t>The DSL</a:t>
          </a:r>
        </a:p>
      </dgm:t>
    </dgm:pt>
    <dgm:pt modelId="{D30E70E2-FD37-4FF7-81E8-6F010164EC4C}" type="parTrans" cxnId="{A54376A7-A8C4-4D1E-BB83-B117B102B6A5}">
      <dgm:prSet/>
      <dgm:spPr/>
      <dgm:t>
        <a:bodyPr/>
        <a:lstStyle/>
        <a:p>
          <a:endParaRPr lang="en-GB"/>
        </a:p>
      </dgm:t>
    </dgm:pt>
    <dgm:pt modelId="{62D56E98-8E9F-4F4E-8CB8-344B61880C68}" type="sibTrans" cxnId="{A54376A7-A8C4-4D1E-BB83-B117B102B6A5}">
      <dgm:prSet/>
      <dgm:spPr/>
      <dgm:t>
        <a:bodyPr/>
        <a:lstStyle/>
        <a:p>
          <a:endParaRPr lang="en-GB"/>
        </a:p>
      </dgm:t>
    </dgm:pt>
    <dgm:pt modelId="{CCC1F7A9-6981-417C-8E84-481229FF21D3}" type="pres">
      <dgm:prSet presAssocID="{86B5E1A0-9AAD-4529-8A5E-9DEBD3D4E1E9}" presName="linearFlow" presStyleCnt="0">
        <dgm:presLayoutVars>
          <dgm:dir/>
          <dgm:animLvl val="lvl"/>
          <dgm:resizeHandles val="exact"/>
        </dgm:presLayoutVars>
      </dgm:prSet>
      <dgm:spPr/>
    </dgm:pt>
    <dgm:pt modelId="{0C650938-1AC4-44B6-8CFE-12742B30231D}" type="pres">
      <dgm:prSet presAssocID="{E01DBABA-B613-426F-97F8-D13C8E9CCC3F}" presName="composite" presStyleCnt="0"/>
      <dgm:spPr/>
    </dgm:pt>
    <dgm:pt modelId="{0A4EAD04-8E6F-485B-9AA3-55A6966A9C99}" type="pres">
      <dgm:prSet presAssocID="{E01DBABA-B613-426F-97F8-D13C8E9CCC3F}" presName="parentText" presStyleLbl="alignNode1" presStyleIdx="0" presStyleCnt="3">
        <dgm:presLayoutVars>
          <dgm:chMax val="1"/>
          <dgm:bulletEnabled val="1"/>
        </dgm:presLayoutVars>
      </dgm:prSet>
      <dgm:spPr/>
    </dgm:pt>
    <dgm:pt modelId="{4B16A037-6831-4F98-B956-41E9AE8AFFC9}" type="pres">
      <dgm:prSet presAssocID="{E01DBABA-B613-426F-97F8-D13C8E9CCC3F}" presName="descendantText" presStyleLbl="alignAcc1" presStyleIdx="0" presStyleCnt="3">
        <dgm:presLayoutVars>
          <dgm:bulletEnabled val="1"/>
        </dgm:presLayoutVars>
      </dgm:prSet>
      <dgm:spPr/>
    </dgm:pt>
    <dgm:pt modelId="{224B37BD-F4BB-499E-A3E6-381C75C6DDC3}" type="pres">
      <dgm:prSet presAssocID="{FFE27C42-5468-4C37-81A7-D9A3F12E4240}" presName="sp" presStyleCnt="0"/>
      <dgm:spPr/>
    </dgm:pt>
    <dgm:pt modelId="{3C3AC031-A20D-420A-B95D-A12FC8D1E9B3}" type="pres">
      <dgm:prSet presAssocID="{3E2126DE-BB07-4360-A381-9B9F1C7CB5D9}" presName="composite" presStyleCnt="0"/>
      <dgm:spPr/>
    </dgm:pt>
    <dgm:pt modelId="{E2F9680D-FA19-47DF-9D2A-6FF8B4D5B608}" type="pres">
      <dgm:prSet presAssocID="{3E2126DE-BB07-4360-A381-9B9F1C7CB5D9}" presName="parentText" presStyleLbl="alignNode1" presStyleIdx="1" presStyleCnt="3">
        <dgm:presLayoutVars>
          <dgm:chMax val="1"/>
          <dgm:bulletEnabled val="1"/>
        </dgm:presLayoutVars>
      </dgm:prSet>
      <dgm:spPr/>
    </dgm:pt>
    <dgm:pt modelId="{847CA953-7E29-4CD5-8C4F-9F141BDD4361}" type="pres">
      <dgm:prSet presAssocID="{3E2126DE-BB07-4360-A381-9B9F1C7CB5D9}" presName="descendantText" presStyleLbl="alignAcc1" presStyleIdx="1" presStyleCnt="3">
        <dgm:presLayoutVars>
          <dgm:bulletEnabled val="1"/>
        </dgm:presLayoutVars>
      </dgm:prSet>
      <dgm:spPr/>
    </dgm:pt>
    <dgm:pt modelId="{B164B563-E71C-4033-B5FE-7B097E934681}" type="pres">
      <dgm:prSet presAssocID="{22954C6E-02C7-4A91-BCCD-02B0FFFF084B}" presName="sp" presStyleCnt="0"/>
      <dgm:spPr/>
    </dgm:pt>
    <dgm:pt modelId="{E6B937B4-81AD-431E-A238-7217FAA3750D}" type="pres">
      <dgm:prSet presAssocID="{8B9E061B-B15A-4642-BDA1-E0A7F6E5A13F}" presName="composite" presStyleCnt="0"/>
      <dgm:spPr/>
    </dgm:pt>
    <dgm:pt modelId="{618E92C9-4C06-4E6A-80DE-A1C8A1098A4F}" type="pres">
      <dgm:prSet presAssocID="{8B9E061B-B15A-4642-BDA1-E0A7F6E5A13F}" presName="parentText" presStyleLbl="alignNode1" presStyleIdx="2" presStyleCnt="3">
        <dgm:presLayoutVars>
          <dgm:chMax val="1"/>
          <dgm:bulletEnabled val="1"/>
        </dgm:presLayoutVars>
      </dgm:prSet>
      <dgm:spPr/>
    </dgm:pt>
    <dgm:pt modelId="{E585723D-DC19-4F0F-8191-4D1D16404461}" type="pres">
      <dgm:prSet presAssocID="{8B9E061B-B15A-4642-BDA1-E0A7F6E5A13F}" presName="descendantText" presStyleLbl="alignAcc1" presStyleIdx="2" presStyleCnt="3">
        <dgm:presLayoutVars>
          <dgm:bulletEnabled val="1"/>
        </dgm:presLayoutVars>
      </dgm:prSet>
      <dgm:spPr/>
    </dgm:pt>
  </dgm:ptLst>
  <dgm:cxnLst>
    <dgm:cxn modelId="{07BA9337-BBB0-4283-A711-E5F1E2B3F1ED}" type="presOf" srcId="{C4C9B71B-E2D2-4E3D-8EF0-E1952E972DCB}" destId="{847CA953-7E29-4CD5-8C4F-9F141BDD4361}" srcOrd="0" destOrd="0" presId="urn:microsoft.com/office/officeart/2005/8/layout/chevron2"/>
    <dgm:cxn modelId="{1B4C6D5E-F02E-48EE-8183-192632785976}" type="presOf" srcId="{86B5E1A0-9AAD-4529-8A5E-9DEBD3D4E1E9}" destId="{CCC1F7A9-6981-417C-8E84-481229FF21D3}" srcOrd="0" destOrd="0" presId="urn:microsoft.com/office/officeart/2005/8/layout/chevron2"/>
    <dgm:cxn modelId="{918DDD63-C229-41F9-A1E5-DAA3BC7DB7AD}" type="presOf" srcId="{3C7016CE-91B8-41D0-A60A-FCAA8E17853E}" destId="{E585723D-DC19-4F0F-8191-4D1D16404461}" srcOrd="0" destOrd="0" presId="urn:microsoft.com/office/officeart/2005/8/layout/chevron2"/>
    <dgm:cxn modelId="{34019164-6DE9-43A7-BC75-754EA31B7A55}" srcId="{E01DBABA-B613-426F-97F8-D13C8E9CCC3F}" destId="{080FAB12-E63B-4247-B462-C22E9AA2A6FB}" srcOrd="0" destOrd="0" parTransId="{4BAAA4B3-E778-4C3F-BE55-93BF9387FC42}" sibTransId="{ED217B77-2605-4C6E-9722-F2512387FAEF}"/>
    <dgm:cxn modelId="{49380389-5418-42C3-8F14-542E7F36D03D}" srcId="{86B5E1A0-9AAD-4529-8A5E-9DEBD3D4E1E9}" destId="{E01DBABA-B613-426F-97F8-D13C8E9CCC3F}" srcOrd="0" destOrd="0" parTransId="{50D25D1D-A806-4F05-9515-F2A5271629E3}" sibTransId="{FFE27C42-5468-4C37-81A7-D9A3F12E4240}"/>
    <dgm:cxn modelId="{CE455D8B-5CBE-4A49-9324-7A58C957373C}" srcId="{3E2126DE-BB07-4360-A381-9B9F1C7CB5D9}" destId="{C4C9B71B-E2D2-4E3D-8EF0-E1952E972DCB}" srcOrd="0" destOrd="0" parTransId="{52296DEA-C1C8-4DCD-8A97-C2C01B4260D2}" sibTransId="{E2C448C8-E25F-4FE2-8632-96F52FF6F877}"/>
    <dgm:cxn modelId="{C4A63B95-3F3C-41EA-A6C1-6FFB63E921CB}" type="presOf" srcId="{8B9E061B-B15A-4642-BDA1-E0A7F6E5A13F}" destId="{618E92C9-4C06-4E6A-80DE-A1C8A1098A4F}" srcOrd="0" destOrd="0" presId="urn:microsoft.com/office/officeart/2005/8/layout/chevron2"/>
    <dgm:cxn modelId="{C2E0219C-DF4D-4E3C-96AA-06924B4EAC8B}" srcId="{8B9E061B-B15A-4642-BDA1-E0A7F6E5A13F}" destId="{3C7016CE-91B8-41D0-A60A-FCAA8E17853E}" srcOrd="0" destOrd="0" parTransId="{7248BB55-DF01-473A-A229-96C88A150D1B}" sibTransId="{C665AA66-8ACA-4A42-B1B6-88BAEDA30D7A}"/>
    <dgm:cxn modelId="{FED1C9A4-F2F9-45DF-AC6A-3CEC23A3AAC2}" type="presOf" srcId="{080FAB12-E63B-4247-B462-C22E9AA2A6FB}" destId="{4B16A037-6831-4F98-B956-41E9AE8AFFC9}" srcOrd="0" destOrd="0" presId="urn:microsoft.com/office/officeart/2005/8/layout/chevron2"/>
    <dgm:cxn modelId="{A54376A7-A8C4-4D1E-BB83-B117B102B6A5}" srcId="{86B5E1A0-9AAD-4529-8A5E-9DEBD3D4E1E9}" destId="{8B9E061B-B15A-4642-BDA1-E0A7F6E5A13F}" srcOrd="2" destOrd="0" parTransId="{D30E70E2-FD37-4FF7-81E8-6F010164EC4C}" sibTransId="{62D56E98-8E9F-4F4E-8CB8-344B61880C68}"/>
    <dgm:cxn modelId="{C91FFED6-2F98-4B5A-BD59-87097C0EBA10}" srcId="{86B5E1A0-9AAD-4529-8A5E-9DEBD3D4E1E9}" destId="{3E2126DE-BB07-4360-A381-9B9F1C7CB5D9}" srcOrd="1" destOrd="0" parTransId="{CD4A8D61-5058-4BC4-A432-1DB4250A3C79}" sibTransId="{22954C6E-02C7-4A91-BCCD-02B0FFFF084B}"/>
    <dgm:cxn modelId="{99D52EDC-F0EC-484F-BD94-F1CC790737C0}" type="presOf" srcId="{3E2126DE-BB07-4360-A381-9B9F1C7CB5D9}" destId="{E2F9680D-FA19-47DF-9D2A-6FF8B4D5B608}" srcOrd="0" destOrd="0" presId="urn:microsoft.com/office/officeart/2005/8/layout/chevron2"/>
    <dgm:cxn modelId="{5A0410FF-B3C6-4053-BF33-40202A633645}" type="presOf" srcId="{E01DBABA-B613-426F-97F8-D13C8E9CCC3F}" destId="{0A4EAD04-8E6F-485B-9AA3-55A6966A9C99}" srcOrd="0" destOrd="0" presId="urn:microsoft.com/office/officeart/2005/8/layout/chevron2"/>
    <dgm:cxn modelId="{4CABD2D3-6489-4F23-BDD8-67DB23A7040E}" type="presParOf" srcId="{CCC1F7A9-6981-417C-8E84-481229FF21D3}" destId="{0C650938-1AC4-44B6-8CFE-12742B30231D}" srcOrd="0" destOrd="0" presId="urn:microsoft.com/office/officeart/2005/8/layout/chevron2"/>
    <dgm:cxn modelId="{3449CBE5-F532-47D7-A5D1-E511B144BF50}" type="presParOf" srcId="{0C650938-1AC4-44B6-8CFE-12742B30231D}" destId="{0A4EAD04-8E6F-485B-9AA3-55A6966A9C99}" srcOrd="0" destOrd="0" presId="urn:microsoft.com/office/officeart/2005/8/layout/chevron2"/>
    <dgm:cxn modelId="{4211B5D4-E273-4147-8815-8FD8D7B9D01B}" type="presParOf" srcId="{0C650938-1AC4-44B6-8CFE-12742B30231D}" destId="{4B16A037-6831-4F98-B956-41E9AE8AFFC9}" srcOrd="1" destOrd="0" presId="urn:microsoft.com/office/officeart/2005/8/layout/chevron2"/>
    <dgm:cxn modelId="{C8C158BA-F969-4A6D-AE8F-E53816901374}" type="presParOf" srcId="{CCC1F7A9-6981-417C-8E84-481229FF21D3}" destId="{224B37BD-F4BB-499E-A3E6-381C75C6DDC3}" srcOrd="1" destOrd="0" presId="urn:microsoft.com/office/officeart/2005/8/layout/chevron2"/>
    <dgm:cxn modelId="{52BF47A8-161D-411A-8B91-DA4693054712}" type="presParOf" srcId="{CCC1F7A9-6981-417C-8E84-481229FF21D3}" destId="{3C3AC031-A20D-420A-B95D-A12FC8D1E9B3}" srcOrd="2" destOrd="0" presId="urn:microsoft.com/office/officeart/2005/8/layout/chevron2"/>
    <dgm:cxn modelId="{D642561E-5599-43E0-91A8-F9FC1229936B}" type="presParOf" srcId="{3C3AC031-A20D-420A-B95D-A12FC8D1E9B3}" destId="{E2F9680D-FA19-47DF-9D2A-6FF8B4D5B608}" srcOrd="0" destOrd="0" presId="urn:microsoft.com/office/officeart/2005/8/layout/chevron2"/>
    <dgm:cxn modelId="{9543E59A-F06C-402F-AF80-6C8B5F26F746}" type="presParOf" srcId="{3C3AC031-A20D-420A-B95D-A12FC8D1E9B3}" destId="{847CA953-7E29-4CD5-8C4F-9F141BDD4361}" srcOrd="1" destOrd="0" presId="urn:microsoft.com/office/officeart/2005/8/layout/chevron2"/>
    <dgm:cxn modelId="{5B80F939-4A2C-4A1B-A58E-2D74B6506EF7}" type="presParOf" srcId="{CCC1F7A9-6981-417C-8E84-481229FF21D3}" destId="{B164B563-E71C-4033-B5FE-7B097E934681}" srcOrd="3" destOrd="0" presId="urn:microsoft.com/office/officeart/2005/8/layout/chevron2"/>
    <dgm:cxn modelId="{8FE41321-6C2A-4845-BE3A-8255CDFF18BB}" type="presParOf" srcId="{CCC1F7A9-6981-417C-8E84-481229FF21D3}" destId="{E6B937B4-81AD-431E-A238-7217FAA3750D}" srcOrd="4" destOrd="0" presId="urn:microsoft.com/office/officeart/2005/8/layout/chevron2"/>
    <dgm:cxn modelId="{1B7D7E93-85A9-4391-8BC4-0503CE949CD4}" type="presParOf" srcId="{E6B937B4-81AD-431E-A238-7217FAA3750D}" destId="{618E92C9-4C06-4E6A-80DE-A1C8A1098A4F}" srcOrd="0" destOrd="0" presId="urn:microsoft.com/office/officeart/2005/8/layout/chevron2"/>
    <dgm:cxn modelId="{AEC2BBF3-291F-4F24-BAE3-FD613B6CFFAB}" type="presParOf" srcId="{E6B937B4-81AD-431E-A238-7217FAA3750D}" destId="{E585723D-DC19-4F0F-8191-4D1D16404461}"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6B5E1A0-9AAD-4529-8A5E-9DEBD3D4E1E9}" type="doc">
      <dgm:prSet loTypeId="urn:microsoft.com/office/officeart/2005/8/layout/chevron2" loCatId="process" qsTypeId="urn:microsoft.com/office/officeart/2005/8/quickstyle/simple1" qsCatId="simple" csTypeId="urn:microsoft.com/office/officeart/2005/8/colors/accent2_2" csCatId="accent2" phldr="1"/>
      <dgm:spPr/>
      <dgm:t>
        <a:bodyPr/>
        <a:lstStyle/>
        <a:p>
          <a:endParaRPr lang="en-GB"/>
        </a:p>
      </dgm:t>
    </dgm:pt>
    <dgm:pt modelId="{080FAB12-E63B-4247-B462-C22E9AA2A6FB}">
      <dgm:prSet phldrT="[Text]" phldr="0" custT="1"/>
      <dgm:spPr/>
      <dgm:t>
        <a:bodyPr/>
        <a:lstStyle/>
        <a:p>
          <a:pPr rtl="0"/>
          <a:r>
            <a:rPr lang="en-GB" sz="2000">
              <a:solidFill>
                <a:schemeClr val="tx1"/>
              </a:solidFill>
              <a:latin typeface="Aptos Display"/>
              <a:ea typeface="Tahoma"/>
              <a:cs typeface="Tahoma"/>
            </a:rPr>
            <a:t>He submits a history assignment that includes language that appears to justify violence against certain groups. While reviewing the work, the class teacher feels uneasy about some of the content and notices that Daniel has included links to online sources promoting divisive and intolerant views.</a:t>
          </a:r>
        </a:p>
      </dgm:t>
    </dgm:pt>
    <dgm:pt modelId="{4BAAA4B3-E778-4C3F-BE55-93BF9387FC42}" type="parTrans" cxnId="{34019164-6DE9-43A7-BC75-754EA31B7A55}">
      <dgm:prSet/>
      <dgm:spPr/>
      <dgm:t>
        <a:bodyPr/>
        <a:lstStyle/>
        <a:p>
          <a:endParaRPr lang="en-GB"/>
        </a:p>
      </dgm:t>
    </dgm:pt>
    <dgm:pt modelId="{ED217B77-2605-4C6E-9722-F2512387FAEF}" type="sibTrans" cxnId="{34019164-6DE9-43A7-BC75-754EA31B7A55}">
      <dgm:prSet/>
      <dgm:spPr/>
      <dgm:t>
        <a:bodyPr/>
        <a:lstStyle/>
        <a:p>
          <a:endParaRPr lang="en-GB"/>
        </a:p>
      </dgm:t>
    </dgm:pt>
    <dgm:pt modelId="{3E2126DE-BB07-4360-A381-9B9F1C7CB5D9}">
      <dgm:prSet phldrT="[Text]" phldr="0" custT="1"/>
      <dgm:spPr/>
      <dgm:t>
        <a:bodyPr/>
        <a:lstStyle/>
        <a:p>
          <a:pPr rtl="0"/>
          <a:r>
            <a:rPr lang="en-GB" sz="2000">
              <a:solidFill>
                <a:schemeClr val="tx1"/>
              </a:solidFill>
              <a:latin typeface="Aptos Display" panose="02110004020202020204"/>
            </a:rPr>
            <a:t> </a:t>
          </a:r>
          <a:r>
            <a:rPr lang="en-GB" sz="2000">
              <a:solidFill>
                <a:schemeClr val="tx1"/>
              </a:solidFill>
              <a:latin typeface="Aptos Display"/>
              <a:ea typeface="Tahoma"/>
              <a:cs typeface="Tahoma"/>
            </a:rPr>
            <a:t>The teacher</a:t>
          </a:r>
        </a:p>
      </dgm:t>
    </dgm:pt>
    <dgm:pt modelId="{CD4A8D61-5058-4BC4-A432-1DB4250A3C79}" type="parTrans" cxnId="{C91FFED6-2F98-4B5A-BD59-87097C0EBA10}">
      <dgm:prSet/>
      <dgm:spPr/>
      <dgm:t>
        <a:bodyPr/>
        <a:lstStyle/>
        <a:p>
          <a:endParaRPr lang="en-GB"/>
        </a:p>
      </dgm:t>
    </dgm:pt>
    <dgm:pt modelId="{22954C6E-02C7-4A91-BCCD-02B0FFFF084B}" type="sibTrans" cxnId="{C91FFED6-2F98-4B5A-BD59-87097C0EBA10}">
      <dgm:prSet/>
      <dgm:spPr/>
      <dgm:t>
        <a:bodyPr/>
        <a:lstStyle/>
        <a:p>
          <a:endParaRPr lang="en-GB"/>
        </a:p>
      </dgm:t>
    </dgm:pt>
    <dgm:pt modelId="{3C7016CE-91B8-41D0-A60A-FCAA8E17853E}">
      <dgm:prSet phldrT="[Text]" custT="1"/>
      <dgm:spPr/>
      <dgm:t>
        <a:bodyPr/>
        <a:lstStyle/>
        <a:p>
          <a:pPr rtl="0"/>
          <a:r>
            <a:rPr lang="en-GB" sz="2000">
              <a:solidFill>
                <a:schemeClr val="tx1"/>
              </a:solidFill>
              <a:latin typeface="Aptos Display"/>
              <a:ea typeface="Tahoma"/>
              <a:cs typeface="Tahoma"/>
            </a:rPr>
            <a:t>Although the monitoring system does flag the work, the DSL is off sick so does not find the notification until they return the week after. </a:t>
          </a:r>
        </a:p>
      </dgm:t>
    </dgm:pt>
    <dgm:pt modelId="{7248BB55-DF01-473A-A229-96C88A150D1B}" type="parTrans" cxnId="{C2E0219C-DF4D-4E3C-96AA-06924B4EAC8B}">
      <dgm:prSet/>
      <dgm:spPr/>
      <dgm:t>
        <a:bodyPr/>
        <a:lstStyle/>
        <a:p>
          <a:endParaRPr lang="en-GB"/>
        </a:p>
      </dgm:t>
    </dgm:pt>
    <dgm:pt modelId="{C665AA66-8ACA-4A42-B1B6-88BAEDA30D7A}" type="sibTrans" cxnId="{C2E0219C-DF4D-4E3C-96AA-06924B4EAC8B}">
      <dgm:prSet/>
      <dgm:spPr/>
      <dgm:t>
        <a:bodyPr/>
        <a:lstStyle/>
        <a:p>
          <a:endParaRPr lang="en-GB"/>
        </a:p>
      </dgm:t>
    </dgm:pt>
    <dgm:pt modelId="{E01DBABA-B613-426F-97F8-D13C8E9CCC3F}">
      <dgm:prSet phldrT="[Text]" phldr="0"/>
      <dgm:spPr/>
      <dgm:t>
        <a:bodyPr/>
        <a:lstStyle/>
        <a:p>
          <a:pPr rtl="0"/>
          <a:r>
            <a:rPr lang="en-GB" sz="2000">
              <a:solidFill>
                <a:schemeClr val="tx1"/>
              </a:solidFill>
              <a:latin typeface="Aptos Display"/>
              <a:ea typeface="Tahoma"/>
              <a:cs typeface="Tahoma"/>
            </a:rPr>
            <a:t>Daniel is in Year 8</a:t>
          </a:r>
        </a:p>
      </dgm:t>
    </dgm:pt>
    <dgm:pt modelId="{50D25D1D-A806-4F05-9515-F2A5271629E3}" type="parTrans" cxnId="{49380389-5418-42C3-8F14-542E7F36D03D}">
      <dgm:prSet/>
      <dgm:spPr/>
      <dgm:t>
        <a:bodyPr/>
        <a:lstStyle/>
        <a:p>
          <a:endParaRPr lang="en-GB"/>
        </a:p>
      </dgm:t>
    </dgm:pt>
    <dgm:pt modelId="{FFE27C42-5468-4C37-81A7-D9A3F12E4240}" type="sibTrans" cxnId="{49380389-5418-42C3-8F14-542E7F36D03D}">
      <dgm:prSet/>
      <dgm:spPr/>
      <dgm:t>
        <a:bodyPr/>
        <a:lstStyle/>
        <a:p>
          <a:endParaRPr lang="en-GB"/>
        </a:p>
      </dgm:t>
    </dgm:pt>
    <dgm:pt modelId="{C4C9B71B-E2D2-4E3D-8EF0-E1952E972DCB}">
      <dgm:prSet phldrT="[Text]" phldr="0" custT="1"/>
      <dgm:spPr/>
      <dgm:t>
        <a:bodyPr/>
        <a:lstStyle/>
        <a:p>
          <a:pPr rtl="0"/>
          <a:r>
            <a:rPr lang="en-GB" sz="2000">
              <a:solidFill>
                <a:schemeClr val="tx1"/>
              </a:solidFill>
              <a:latin typeface="Aptos Display"/>
              <a:ea typeface="Calibri"/>
              <a:cs typeface="Calibri"/>
            </a:rPr>
            <a:t> </a:t>
          </a:r>
          <a:r>
            <a:rPr lang="en-GB" sz="2000">
              <a:solidFill>
                <a:schemeClr val="tx1"/>
              </a:solidFill>
              <a:latin typeface="Aptos Display"/>
              <a:ea typeface="Tahoma"/>
              <a:cs typeface="Tahoma"/>
            </a:rPr>
            <a:t>Assumes that the school's monitoring software will identify any concerns and automatically notify the Designated Safeguarding Lead (DSL). Believing that the system has already escalated the concern, the teacher does not record their observations or report them through the school's safeguarding procedures.</a:t>
          </a:r>
        </a:p>
      </dgm:t>
    </dgm:pt>
    <dgm:pt modelId="{52296DEA-C1C8-4DCD-8A97-C2C01B4260D2}" type="parTrans" cxnId="{CE455D8B-5CBE-4A49-9324-7A58C957373C}">
      <dgm:prSet/>
      <dgm:spPr/>
      <dgm:t>
        <a:bodyPr/>
        <a:lstStyle/>
        <a:p>
          <a:endParaRPr lang="en-GB"/>
        </a:p>
      </dgm:t>
    </dgm:pt>
    <dgm:pt modelId="{E2C448C8-E25F-4FE2-8632-96F52FF6F877}" type="sibTrans" cxnId="{CE455D8B-5CBE-4A49-9324-7A58C957373C}">
      <dgm:prSet/>
      <dgm:spPr/>
      <dgm:t>
        <a:bodyPr/>
        <a:lstStyle/>
        <a:p>
          <a:endParaRPr lang="en-GB"/>
        </a:p>
      </dgm:t>
    </dgm:pt>
    <dgm:pt modelId="{8B9E061B-B15A-4642-BDA1-E0A7F6E5A13F}">
      <dgm:prSet phldrT="[Text]" phldr="0"/>
      <dgm:spPr/>
      <dgm:t>
        <a:bodyPr/>
        <a:lstStyle/>
        <a:p>
          <a:pPr rtl="0"/>
          <a:r>
            <a:rPr lang="en-GB">
              <a:solidFill>
                <a:schemeClr val="tx1"/>
              </a:solidFill>
              <a:latin typeface="Aptos Display"/>
              <a:ea typeface="Tahoma"/>
              <a:cs typeface="Tahoma"/>
            </a:rPr>
            <a:t>The DSL</a:t>
          </a:r>
        </a:p>
      </dgm:t>
    </dgm:pt>
    <dgm:pt modelId="{D30E70E2-FD37-4FF7-81E8-6F010164EC4C}" type="parTrans" cxnId="{A54376A7-A8C4-4D1E-BB83-B117B102B6A5}">
      <dgm:prSet/>
      <dgm:spPr/>
      <dgm:t>
        <a:bodyPr/>
        <a:lstStyle/>
        <a:p>
          <a:endParaRPr lang="en-GB"/>
        </a:p>
      </dgm:t>
    </dgm:pt>
    <dgm:pt modelId="{62D56E98-8E9F-4F4E-8CB8-344B61880C68}" type="sibTrans" cxnId="{A54376A7-A8C4-4D1E-BB83-B117B102B6A5}">
      <dgm:prSet/>
      <dgm:spPr/>
      <dgm:t>
        <a:bodyPr/>
        <a:lstStyle/>
        <a:p>
          <a:endParaRPr lang="en-GB"/>
        </a:p>
      </dgm:t>
    </dgm:pt>
    <dgm:pt modelId="{CCC1F7A9-6981-417C-8E84-481229FF21D3}" type="pres">
      <dgm:prSet presAssocID="{86B5E1A0-9AAD-4529-8A5E-9DEBD3D4E1E9}" presName="linearFlow" presStyleCnt="0">
        <dgm:presLayoutVars>
          <dgm:dir/>
          <dgm:animLvl val="lvl"/>
          <dgm:resizeHandles val="exact"/>
        </dgm:presLayoutVars>
      </dgm:prSet>
      <dgm:spPr/>
    </dgm:pt>
    <dgm:pt modelId="{0C650938-1AC4-44B6-8CFE-12742B30231D}" type="pres">
      <dgm:prSet presAssocID="{E01DBABA-B613-426F-97F8-D13C8E9CCC3F}" presName="composite" presStyleCnt="0"/>
      <dgm:spPr/>
    </dgm:pt>
    <dgm:pt modelId="{0A4EAD04-8E6F-485B-9AA3-55A6966A9C99}" type="pres">
      <dgm:prSet presAssocID="{E01DBABA-B613-426F-97F8-D13C8E9CCC3F}" presName="parentText" presStyleLbl="alignNode1" presStyleIdx="0" presStyleCnt="3">
        <dgm:presLayoutVars>
          <dgm:chMax val="1"/>
          <dgm:bulletEnabled val="1"/>
        </dgm:presLayoutVars>
      </dgm:prSet>
      <dgm:spPr/>
    </dgm:pt>
    <dgm:pt modelId="{4B16A037-6831-4F98-B956-41E9AE8AFFC9}" type="pres">
      <dgm:prSet presAssocID="{E01DBABA-B613-426F-97F8-D13C8E9CCC3F}" presName="descendantText" presStyleLbl="alignAcc1" presStyleIdx="0" presStyleCnt="3">
        <dgm:presLayoutVars>
          <dgm:bulletEnabled val="1"/>
        </dgm:presLayoutVars>
      </dgm:prSet>
      <dgm:spPr/>
    </dgm:pt>
    <dgm:pt modelId="{224B37BD-F4BB-499E-A3E6-381C75C6DDC3}" type="pres">
      <dgm:prSet presAssocID="{FFE27C42-5468-4C37-81A7-D9A3F12E4240}" presName="sp" presStyleCnt="0"/>
      <dgm:spPr/>
    </dgm:pt>
    <dgm:pt modelId="{3C3AC031-A20D-420A-B95D-A12FC8D1E9B3}" type="pres">
      <dgm:prSet presAssocID="{3E2126DE-BB07-4360-A381-9B9F1C7CB5D9}" presName="composite" presStyleCnt="0"/>
      <dgm:spPr/>
    </dgm:pt>
    <dgm:pt modelId="{E2F9680D-FA19-47DF-9D2A-6FF8B4D5B608}" type="pres">
      <dgm:prSet presAssocID="{3E2126DE-BB07-4360-A381-9B9F1C7CB5D9}" presName="parentText" presStyleLbl="alignNode1" presStyleIdx="1" presStyleCnt="3">
        <dgm:presLayoutVars>
          <dgm:chMax val="1"/>
          <dgm:bulletEnabled val="1"/>
        </dgm:presLayoutVars>
      </dgm:prSet>
      <dgm:spPr/>
    </dgm:pt>
    <dgm:pt modelId="{847CA953-7E29-4CD5-8C4F-9F141BDD4361}" type="pres">
      <dgm:prSet presAssocID="{3E2126DE-BB07-4360-A381-9B9F1C7CB5D9}" presName="descendantText" presStyleLbl="alignAcc1" presStyleIdx="1" presStyleCnt="3">
        <dgm:presLayoutVars>
          <dgm:bulletEnabled val="1"/>
        </dgm:presLayoutVars>
      </dgm:prSet>
      <dgm:spPr/>
    </dgm:pt>
    <dgm:pt modelId="{B164B563-E71C-4033-B5FE-7B097E934681}" type="pres">
      <dgm:prSet presAssocID="{22954C6E-02C7-4A91-BCCD-02B0FFFF084B}" presName="sp" presStyleCnt="0"/>
      <dgm:spPr/>
    </dgm:pt>
    <dgm:pt modelId="{E6B937B4-81AD-431E-A238-7217FAA3750D}" type="pres">
      <dgm:prSet presAssocID="{8B9E061B-B15A-4642-BDA1-E0A7F6E5A13F}" presName="composite" presStyleCnt="0"/>
      <dgm:spPr/>
    </dgm:pt>
    <dgm:pt modelId="{618E92C9-4C06-4E6A-80DE-A1C8A1098A4F}" type="pres">
      <dgm:prSet presAssocID="{8B9E061B-B15A-4642-BDA1-E0A7F6E5A13F}" presName="parentText" presStyleLbl="alignNode1" presStyleIdx="2" presStyleCnt="3">
        <dgm:presLayoutVars>
          <dgm:chMax val="1"/>
          <dgm:bulletEnabled val="1"/>
        </dgm:presLayoutVars>
      </dgm:prSet>
      <dgm:spPr/>
    </dgm:pt>
    <dgm:pt modelId="{E585723D-DC19-4F0F-8191-4D1D16404461}" type="pres">
      <dgm:prSet presAssocID="{8B9E061B-B15A-4642-BDA1-E0A7F6E5A13F}" presName="descendantText" presStyleLbl="alignAcc1" presStyleIdx="2" presStyleCnt="3">
        <dgm:presLayoutVars>
          <dgm:bulletEnabled val="1"/>
        </dgm:presLayoutVars>
      </dgm:prSet>
      <dgm:spPr/>
    </dgm:pt>
  </dgm:ptLst>
  <dgm:cxnLst>
    <dgm:cxn modelId="{DB962E09-7496-4E22-927C-6EADE80F5B03}" type="presOf" srcId="{3E2126DE-BB07-4360-A381-9B9F1C7CB5D9}" destId="{E2F9680D-FA19-47DF-9D2A-6FF8B4D5B608}" srcOrd="0" destOrd="0" presId="urn:microsoft.com/office/officeart/2005/8/layout/chevron2"/>
    <dgm:cxn modelId="{D3745626-B27D-40CA-8551-D71B58824A13}" type="presOf" srcId="{C4C9B71B-E2D2-4E3D-8EF0-E1952E972DCB}" destId="{847CA953-7E29-4CD5-8C4F-9F141BDD4361}" srcOrd="0" destOrd="0" presId="urn:microsoft.com/office/officeart/2005/8/layout/chevron2"/>
    <dgm:cxn modelId="{AEA8FF2F-682A-4085-B71A-04741B269958}" type="presOf" srcId="{080FAB12-E63B-4247-B462-C22E9AA2A6FB}" destId="{4B16A037-6831-4F98-B956-41E9AE8AFFC9}" srcOrd="0" destOrd="0" presId="urn:microsoft.com/office/officeart/2005/8/layout/chevron2"/>
    <dgm:cxn modelId="{A2C0F437-FCB6-4611-BCF1-4337565C70AA}" type="presOf" srcId="{3C7016CE-91B8-41D0-A60A-FCAA8E17853E}" destId="{E585723D-DC19-4F0F-8191-4D1D16404461}" srcOrd="0" destOrd="0" presId="urn:microsoft.com/office/officeart/2005/8/layout/chevron2"/>
    <dgm:cxn modelId="{1B4C6D5E-F02E-48EE-8183-192632785976}" type="presOf" srcId="{86B5E1A0-9AAD-4529-8A5E-9DEBD3D4E1E9}" destId="{CCC1F7A9-6981-417C-8E84-481229FF21D3}" srcOrd="0" destOrd="0" presId="urn:microsoft.com/office/officeart/2005/8/layout/chevron2"/>
    <dgm:cxn modelId="{AA298F43-4E69-4864-8DB8-BF02E7299420}" type="presOf" srcId="{8B9E061B-B15A-4642-BDA1-E0A7F6E5A13F}" destId="{618E92C9-4C06-4E6A-80DE-A1C8A1098A4F}" srcOrd="0" destOrd="0" presId="urn:microsoft.com/office/officeart/2005/8/layout/chevron2"/>
    <dgm:cxn modelId="{34019164-6DE9-43A7-BC75-754EA31B7A55}" srcId="{E01DBABA-B613-426F-97F8-D13C8E9CCC3F}" destId="{080FAB12-E63B-4247-B462-C22E9AA2A6FB}" srcOrd="0" destOrd="0" parTransId="{4BAAA4B3-E778-4C3F-BE55-93BF9387FC42}" sibTransId="{ED217B77-2605-4C6E-9722-F2512387FAEF}"/>
    <dgm:cxn modelId="{49380389-5418-42C3-8F14-542E7F36D03D}" srcId="{86B5E1A0-9AAD-4529-8A5E-9DEBD3D4E1E9}" destId="{E01DBABA-B613-426F-97F8-D13C8E9CCC3F}" srcOrd="0" destOrd="0" parTransId="{50D25D1D-A806-4F05-9515-F2A5271629E3}" sibTransId="{FFE27C42-5468-4C37-81A7-D9A3F12E4240}"/>
    <dgm:cxn modelId="{CE455D8B-5CBE-4A49-9324-7A58C957373C}" srcId="{3E2126DE-BB07-4360-A381-9B9F1C7CB5D9}" destId="{C4C9B71B-E2D2-4E3D-8EF0-E1952E972DCB}" srcOrd="0" destOrd="0" parTransId="{52296DEA-C1C8-4DCD-8A97-C2C01B4260D2}" sibTransId="{E2C448C8-E25F-4FE2-8632-96F52FF6F877}"/>
    <dgm:cxn modelId="{C2E0219C-DF4D-4E3C-96AA-06924B4EAC8B}" srcId="{8B9E061B-B15A-4642-BDA1-E0A7F6E5A13F}" destId="{3C7016CE-91B8-41D0-A60A-FCAA8E17853E}" srcOrd="0" destOrd="0" parTransId="{7248BB55-DF01-473A-A229-96C88A150D1B}" sibTransId="{C665AA66-8ACA-4A42-B1B6-88BAEDA30D7A}"/>
    <dgm:cxn modelId="{A54376A7-A8C4-4D1E-BB83-B117B102B6A5}" srcId="{86B5E1A0-9AAD-4529-8A5E-9DEBD3D4E1E9}" destId="{8B9E061B-B15A-4642-BDA1-E0A7F6E5A13F}" srcOrd="2" destOrd="0" parTransId="{D30E70E2-FD37-4FF7-81E8-6F010164EC4C}" sibTransId="{62D56E98-8E9F-4F4E-8CB8-344B61880C68}"/>
    <dgm:cxn modelId="{C91FFED6-2F98-4B5A-BD59-87097C0EBA10}" srcId="{86B5E1A0-9AAD-4529-8A5E-9DEBD3D4E1E9}" destId="{3E2126DE-BB07-4360-A381-9B9F1C7CB5D9}" srcOrd="1" destOrd="0" parTransId="{CD4A8D61-5058-4BC4-A432-1DB4250A3C79}" sibTransId="{22954C6E-02C7-4A91-BCCD-02B0FFFF084B}"/>
    <dgm:cxn modelId="{E7628BD9-CF46-4ED5-956E-6BFD99DE4297}" type="presOf" srcId="{E01DBABA-B613-426F-97F8-D13C8E9CCC3F}" destId="{0A4EAD04-8E6F-485B-9AA3-55A6966A9C99}" srcOrd="0" destOrd="0" presId="urn:microsoft.com/office/officeart/2005/8/layout/chevron2"/>
    <dgm:cxn modelId="{4CABD2D3-6489-4F23-BDD8-67DB23A7040E}" type="presParOf" srcId="{CCC1F7A9-6981-417C-8E84-481229FF21D3}" destId="{0C650938-1AC4-44B6-8CFE-12742B30231D}" srcOrd="0" destOrd="0" presId="urn:microsoft.com/office/officeart/2005/8/layout/chevron2"/>
    <dgm:cxn modelId="{58F5317E-6C51-4ADE-A468-3ED5B9D0F20E}" type="presParOf" srcId="{0C650938-1AC4-44B6-8CFE-12742B30231D}" destId="{0A4EAD04-8E6F-485B-9AA3-55A6966A9C99}" srcOrd="0" destOrd="0" presId="urn:microsoft.com/office/officeart/2005/8/layout/chevron2"/>
    <dgm:cxn modelId="{C423EAF5-1CB3-4308-9751-8C9F0E280D93}" type="presParOf" srcId="{0C650938-1AC4-44B6-8CFE-12742B30231D}" destId="{4B16A037-6831-4F98-B956-41E9AE8AFFC9}" srcOrd="1" destOrd="0" presId="urn:microsoft.com/office/officeart/2005/8/layout/chevron2"/>
    <dgm:cxn modelId="{C8C158BA-F969-4A6D-AE8F-E53816901374}" type="presParOf" srcId="{CCC1F7A9-6981-417C-8E84-481229FF21D3}" destId="{224B37BD-F4BB-499E-A3E6-381C75C6DDC3}" srcOrd="1" destOrd="0" presId="urn:microsoft.com/office/officeart/2005/8/layout/chevron2"/>
    <dgm:cxn modelId="{52BF47A8-161D-411A-8B91-DA4693054712}" type="presParOf" srcId="{CCC1F7A9-6981-417C-8E84-481229FF21D3}" destId="{3C3AC031-A20D-420A-B95D-A12FC8D1E9B3}" srcOrd="2" destOrd="0" presId="urn:microsoft.com/office/officeart/2005/8/layout/chevron2"/>
    <dgm:cxn modelId="{E5A9FDF4-AF82-4FD1-9A37-ECB2071A389A}" type="presParOf" srcId="{3C3AC031-A20D-420A-B95D-A12FC8D1E9B3}" destId="{E2F9680D-FA19-47DF-9D2A-6FF8B4D5B608}" srcOrd="0" destOrd="0" presId="urn:microsoft.com/office/officeart/2005/8/layout/chevron2"/>
    <dgm:cxn modelId="{72AF6A45-5461-44B9-94DF-D8B18C686A15}" type="presParOf" srcId="{3C3AC031-A20D-420A-B95D-A12FC8D1E9B3}" destId="{847CA953-7E29-4CD5-8C4F-9F141BDD4361}" srcOrd="1" destOrd="0" presId="urn:microsoft.com/office/officeart/2005/8/layout/chevron2"/>
    <dgm:cxn modelId="{5B80F939-4A2C-4A1B-A58E-2D74B6506EF7}" type="presParOf" srcId="{CCC1F7A9-6981-417C-8E84-481229FF21D3}" destId="{B164B563-E71C-4033-B5FE-7B097E934681}" srcOrd="3" destOrd="0" presId="urn:microsoft.com/office/officeart/2005/8/layout/chevron2"/>
    <dgm:cxn modelId="{8FE41321-6C2A-4845-BE3A-8255CDFF18BB}" type="presParOf" srcId="{CCC1F7A9-6981-417C-8E84-481229FF21D3}" destId="{E6B937B4-81AD-431E-A238-7217FAA3750D}" srcOrd="4" destOrd="0" presId="urn:microsoft.com/office/officeart/2005/8/layout/chevron2"/>
    <dgm:cxn modelId="{B8476299-2F51-4D02-831A-37D125E6350B}" type="presParOf" srcId="{E6B937B4-81AD-431E-A238-7217FAA3750D}" destId="{618E92C9-4C06-4E6A-80DE-A1C8A1098A4F}" srcOrd="0" destOrd="0" presId="urn:microsoft.com/office/officeart/2005/8/layout/chevron2"/>
    <dgm:cxn modelId="{C43B4945-82C7-4E46-97DF-54DC50615B89}" type="presParOf" srcId="{E6B937B4-81AD-431E-A238-7217FAA3750D}" destId="{E585723D-DC19-4F0F-8191-4D1D16404461}"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4F38CE6-EDB0-488A-8EF3-E61F1ED3ABC9}"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9C96B833-2F8C-4FBE-A1DC-3E6161804BF9}">
      <dgm:prSet custT="1"/>
      <dgm:spPr/>
      <dgm:t>
        <a:bodyPr/>
        <a:lstStyle/>
        <a:p>
          <a:r>
            <a:rPr lang="en-GB" sz="2400" b="0">
              <a:latin typeface="Aptos Display"/>
              <a:ea typeface="Calibri"/>
              <a:cs typeface="Calibri"/>
            </a:rPr>
            <a:t>Updated the definition of assault by penetration</a:t>
          </a:r>
          <a:endParaRPr lang="en-US" sz="2400" b="0">
            <a:latin typeface="Aptos Display"/>
            <a:ea typeface="Calibri"/>
            <a:cs typeface="Calibri"/>
          </a:endParaRPr>
        </a:p>
      </dgm:t>
    </dgm:pt>
    <dgm:pt modelId="{82437911-8980-40FD-99E3-12E4C0350A11}" type="parTrans" cxnId="{7987F16C-E9DB-47A1-BE1E-612E2B0B35D6}">
      <dgm:prSet/>
      <dgm:spPr/>
      <dgm:t>
        <a:bodyPr/>
        <a:lstStyle/>
        <a:p>
          <a:endParaRPr lang="en-US" sz="2000"/>
        </a:p>
      </dgm:t>
    </dgm:pt>
    <dgm:pt modelId="{1197FAA1-9A7C-429A-8E33-012DF60FB826}" type="sibTrans" cxnId="{7987F16C-E9DB-47A1-BE1E-612E2B0B35D6}">
      <dgm:prSet/>
      <dgm:spPr/>
      <dgm:t>
        <a:bodyPr/>
        <a:lstStyle/>
        <a:p>
          <a:endParaRPr lang="en-US" sz="2000"/>
        </a:p>
      </dgm:t>
    </dgm:pt>
    <dgm:pt modelId="{BAFAFE7B-FB47-465C-9E01-06C353F10B97}">
      <dgm:prSet custT="1"/>
      <dgm:spPr/>
      <dgm:t>
        <a:bodyPr/>
        <a:lstStyle/>
        <a:p>
          <a:r>
            <a:rPr lang="en-GB" sz="2400" b="0" dirty="0">
              <a:latin typeface="Aptos Display"/>
              <a:ea typeface="Calibri"/>
              <a:cs typeface="Calibri"/>
            </a:rPr>
            <a:t>Added ‘including harassment and violence’ to Child-on-Child abuse title</a:t>
          </a:r>
          <a:endParaRPr lang="en-US" sz="2400" b="0" dirty="0">
            <a:latin typeface="Aptos Display"/>
            <a:ea typeface="Calibri"/>
            <a:cs typeface="Calibri"/>
          </a:endParaRPr>
        </a:p>
      </dgm:t>
    </dgm:pt>
    <dgm:pt modelId="{FD7BA701-EFD6-42FB-954A-E3476D75EAA9}" type="parTrans" cxnId="{F3B54E56-C132-47FC-BF0D-CB6675F93703}">
      <dgm:prSet/>
      <dgm:spPr/>
      <dgm:t>
        <a:bodyPr/>
        <a:lstStyle/>
        <a:p>
          <a:endParaRPr lang="en-US" sz="2000"/>
        </a:p>
      </dgm:t>
    </dgm:pt>
    <dgm:pt modelId="{07E66E4F-F6EF-45F0-BB9A-046D90E6F510}" type="sibTrans" cxnId="{F3B54E56-C132-47FC-BF0D-CB6675F93703}">
      <dgm:prSet/>
      <dgm:spPr/>
      <dgm:t>
        <a:bodyPr/>
        <a:lstStyle/>
        <a:p>
          <a:endParaRPr lang="en-US" sz="2000"/>
        </a:p>
      </dgm:t>
    </dgm:pt>
    <dgm:pt modelId="{5254A446-CCA8-4E0D-9FE8-4966617DD09A}">
      <dgm:prSet custT="1"/>
      <dgm:spPr/>
      <dgm:t>
        <a:bodyPr/>
        <a:lstStyle/>
        <a:p>
          <a:r>
            <a:rPr lang="en-GB" sz="2400" b="0">
              <a:latin typeface="Aptos Display"/>
              <a:ea typeface="Calibri"/>
              <a:cs typeface="Calibri"/>
            </a:rPr>
            <a:t>Further references to misogyny</a:t>
          </a:r>
        </a:p>
      </dgm:t>
    </dgm:pt>
    <dgm:pt modelId="{85CB27E0-0643-45EB-A9F7-934DAE405A45}" type="parTrans" cxnId="{49EFDCAF-A2A1-40C2-96A6-2ADFF75BA34A}">
      <dgm:prSet/>
      <dgm:spPr/>
      <dgm:t>
        <a:bodyPr/>
        <a:lstStyle/>
        <a:p>
          <a:endParaRPr lang="en-US" sz="2000"/>
        </a:p>
      </dgm:t>
    </dgm:pt>
    <dgm:pt modelId="{AC284506-5030-4992-836D-BF4DBA781758}" type="sibTrans" cxnId="{49EFDCAF-A2A1-40C2-96A6-2ADFF75BA34A}">
      <dgm:prSet/>
      <dgm:spPr/>
      <dgm:t>
        <a:bodyPr/>
        <a:lstStyle/>
        <a:p>
          <a:endParaRPr lang="en-US" sz="2000"/>
        </a:p>
      </dgm:t>
    </dgm:pt>
    <dgm:pt modelId="{033E0E30-A4C8-42F2-BC02-D40FCA7A2710}">
      <dgm:prSet custT="1"/>
      <dgm:spPr/>
      <dgm:t>
        <a:bodyPr/>
        <a:lstStyle/>
        <a:p>
          <a:r>
            <a:rPr lang="en-GB" sz="2400" b="0">
              <a:latin typeface="Aptos Display"/>
              <a:ea typeface="Calibri"/>
              <a:cs typeface="Calibri"/>
            </a:rPr>
            <a:t>The term Data protection laws will be used to refer to Data Protection Act 2018, GDPR and Data (use and access) Act 2025</a:t>
          </a:r>
        </a:p>
      </dgm:t>
    </dgm:pt>
    <dgm:pt modelId="{7D1BED13-DA49-4CE4-B1AD-B41E88913299}" type="parTrans" cxnId="{64D9925E-EDC1-4C23-8EFD-E3A6A030AF70}">
      <dgm:prSet/>
      <dgm:spPr/>
      <dgm:t>
        <a:bodyPr/>
        <a:lstStyle/>
        <a:p>
          <a:endParaRPr lang="en-GB" sz="2000"/>
        </a:p>
      </dgm:t>
    </dgm:pt>
    <dgm:pt modelId="{42A8174C-D916-4D59-AB1D-FADA966E8674}" type="sibTrans" cxnId="{64D9925E-EDC1-4C23-8EFD-E3A6A030AF70}">
      <dgm:prSet/>
      <dgm:spPr/>
      <dgm:t>
        <a:bodyPr/>
        <a:lstStyle/>
        <a:p>
          <a:endParaRPr lang="en-GB" sz="2000"/>
        </a:p>
      </dgm:t>
    </dgm:pt>
    <dgm:pt modelId="{6763FFC1-0E49-4627-81CF-A9013A7024D5}">
      <dgm:prSet phldrT="[Text]" custT="1"/>
      <dgm:spPr/>
      <dgm:t>
        <a:bodyPr/>
        <a:lstStyle/>
        <a:p>
          <a:pPr rtl="0"/>
          <a:r>
            <a:rPr lang="en-GB" sz="2400" b="0" dirty="0">
              <a:latin typeface="Aptos Display"/>
              <a:ea typeface="Calibri"/>
              <a:cs typeface="Calibri"/>
            </a:rPr>
            <a:t> Annex A has been removed – all staff must read part 1</a:t>
          </a:r>
        </a:p>
      </dgm:t>
    </dgm:pt>
    <dgm:pt modelId="{FCF77C2D-16E9-45D4-935D-C3D6877CB3F1}" type="parTrans" cxnId="{B8B5F6B1-3B3A-485A-AA58-EE0E23789ED6}">
      <dgm:prSet/>
      <dgm:spPr/>
      <dgm:t>
        <a:bodyPr/>
        <a:lstStyle/>
        <a:p>
          <a:endParaRPr lang="en-GB"/>
        </a:p>
      </dgm:t>
    </dgm:pt>
    <dgm:pt modelId="{AA8A697E-1D41-4F19-A89D-50912008F049}" type="sibTrans" cxnId="{B8B5F6B1-3B3A-485A-AA58-EE0E23789ED6}">
      <dgm:prSet/>
      <dgm:spPr/>
      <dgm:t>
        <a:bodyPr/>
        <a:lstStyle/>
        <a:p>
          <a:endParaRPr lang="en-GB"/>
        </a:p>
      </dgm:t>
    </dgm:pt>
    <dgm:pt modelId="{A8C3561A-3BD4-4117-8B33-8E48B40CB264}" type="pres">
      <dgm:prSet presAssocID="{84F38CE6-EDB0-488A-8EF3-E61F1ED3ABC9}" presName="vert0" presStyleCnt="0">
        <dgm:presLayoutVars>
          <dgm:dir/>
          <dgm:animOne val="branch"/>
          <dgm:animLvl val="lvl"/>
        </dgm:presLayoutVars>
      </dgm:prSet>
      <dgm:spPr/>
    </dgm:pt>
    <dgm:pt modelId="{8321D289-A47F-49D5-B204-438E815C9DF0}" type="pres">
      <dgm:prSet presAssocID="{6763FFC1-0E49-4627-81CF-A9013A7024D5}" presName="thickLine" presStyleLbl="alignNode1" presStyleIdx="0" presStyleCnt="5"/>
      <dgm:spPr/>
    </dgm:pt>
    <dgm:pt modelId="{28D309FB-FC2B-4907-A584-9A491F828444}" type="pres">
      <dgm:prSet presAssocID="{6763FFC1-0E49-4627-81CF-A9013A7024D5}" presName="horz1" presStyleCnt="0"/>
      <dgm:spPr/>
    </dgm:pt>
    <dgm:pt modelId="{7EADA4EC-CE06-42CB-9F92-2A468FA48B7A}" type="pres">
      <dgm:prSet presAssocID="{6763FFC1-0E49-4627-81CF-A9013A7024D5}" presName="tx1" presStyleLbl="revTx" presStyleIdx="0" presStyleCnt="5"/>
      <dgm:spPr/>
    </dgm:pt>
    <dgm:pt modelId="{8CA78E19-1704-40C8-8055-5C2F86548027}" type="pres">
      <dgm:prSet presAssocID="{6763FFC1-0E49-4627-81CF-A9013A7024D5}" presName="vert1" presStyleCnt="0"/>
      <dgm:spPr/>
    </dgm:pt>
    <dgm:pt modelId="{DAD7BB50-F7C0-46B8-88F4-3B15B7A38024}" type="pres">
      <dgm:prSet presAssocID="{033E0E30-A4C8-42F2-BC02-D40FCA7A2710}" presName="thickLine" presStyleLbl="alignNode1" presStyleIdx="1" presStyleCnt="5"/>
      <dgm:spPr/>
    </dgm:pt>
    <dgm:pt modelId="{63A806AC-42C2-46B5-B645-5603DCA9AAA3}" type="pres">
      <dgm:prSet presAssocID="{033E0E30-A4C8-42F2-BC02-D40FCA7A2710}" presName="horz1" presStyleCnt="0"/>
      <dgm:spPr/>
    </dgm:pt>
    <dgm:pt modelId="{7CE7343D-9799-46E2-BEA6-DAA85DE65D83}" type="pres">
      <dgm:prSet presAssocID="{033E0E30-A4C8-42F2-BC02-D40FCA7A2710}" presName="tx1" presStyleLbl="revTx" presStyleIdx="1" presStyleCnt="5"/>
      <dgm:spPr/>
    </dgm:pt>
    <dgm:pt modelId="{EABC0BEB-2BC9-4D18-8EBC-3FABAF16CC6F}" type="pres">
      <dgm:prSet presAssocID="{033E0E30-A4C8-42F2-BC02-D40FCA7A2710}" presName="vert1" presStyleCnt="0"/>
      <dgm:spPr/>
    </dgm:pt>
    <dgm:pt modelId="{98D067C2-37C8-420B-B40C-4BC026664EE8}" type="pres">
      <dgm:prSet presAssocID="{9C96B833-2F8C-4FBE-A1DC-3E6161804BF9}" presName="thickLine" presStyleLbl="alignNode1" presStyleIdx="2" presStyleCnt="5"/>
      <dgm:spPr/>
    </dgm:pt>
    <dgm:pt modelId="{F4630E69-3C3A-483C-B3DA-B864C8435B2F}" type="pres">
      <dgm:prSet presAssocID="{9C96B833-2F8C-4FBE-A1DC-3E6161804BF9}" presName="horz1" presStyleCnt="0"/>
      <dgm:spPr/>
    </dgm:pt>
    <dgm:pt modelId="{99E20035-9215-4566-992D-E81FC7832EF2}" type="pres">
      <dgm:prSet presAssocID="{9C96B833-2F8C-4FBE-A1DC-3E6161804BF9}" presName="tx1" presStyleLbl="revTx" presStyleIdx="2" presStyleCnt="5"/>
      <dgm:spPr/>
    </dgm:pt>
    <dgm:pt modelId="{FADBEAAB-36DA-47BA-92F2-337C61259336}" type="pres">
      <dgm:prSet presAssocID="{9C96B833-2F8C-4FBE-A1DC-3E6161804BF9}" presName="vert1" presStyleCnt="0"/>
      <dgm:spPr/>
    </dgm:pt>
    <dgm:pt modelId="{5EC81807-67AE-4C7B-B996-93CB721C6F01}" type="pres">
      <dgm:prSet presAssocID="{BAFAFE7B-FB47-465C-9E01-06C353F10B97}" presName="thickLine" presStyleLbl="alignNode1" presStyleIdx="3" presStyleCnt="5"/>
      <dgm:spPr/>
    </dgm:pt>
    <dgm:pt modelId="{394932F0-56A7-4C09-8DD9-B4F32D462A69}" type="pres">
      <dgm:prSet presAssocID="{BAFAFE7B-FB47-465C-9E01-06C353F10B97}" presName="horz1" presStyleCnt="0"/>
      <dgm:spPr/>
    </dgm:pt>
    <dgm:pt modelId="{86CB3624-22CF-4CFC-8516-5686D3C30A31}" type="pres">
      <dgm:prSet presAssocID="{BAFAFE7B-FB47-465C-9E01-06C353F10B97}" presName="tx1" presStyleLbl="revTx" presStyleIdx="3" presStyleCnt="5"/>
      <dgm:spPr/>
    </dgm:pt>
    <dgm:pt modelId="{A5311E34-F99A-4873-92EA-19D58BFCB9AD}" type="pres">
      <dgm:prSet presAssocID="{BAFAFE7B-FB47-465C-9E01-06C353F10B97}" presName="vert1" presStyleCnt="0"/>
      <dgm:spPr/>
    </dgm:pt>
    <dgm:pt modelId="{B4DA86FD-C0F0-453F-8684-028BEFA2C0F2}" type="pres">
      <dgm:prSet presAssocID="{5254A446-CCA8-4E0D-9FE8-4966617DD09A}" presName="thickLine" presStyleLbl="alignNode1" presStyleIdx="4" presStyleCnt="5"/>
      <dgm:spPr/>
    </dgm:pt>
    <dgm:pt modelId="{7F3FC8C5-9633-43FC-947B-F590CFD6610D}" type="pres">
      <dgm:prSet presAssocID="{5254A446-CCA8-4E0D-9FE8-4966617DD09A}" presName="horz1" presStyleCnt="0"/>
      <dgm:spPr/>
    </dgm:pt>
    <dgm:pt modelId="{DEE0573B-9552-498C-BB12-CCB1EFFB54E7}" type="pres">
      <dgm:prSet presAssocID="{5254A446-CCA8-4E0D-9FE8-4966617DD09A}" presName="tx1" presStyleLbl="revTx" presStyleIdx="4" presStyleCnt="5"/>
      <dgm:spPr/>
    </dgm:pt>
    <dgm:pt modelId="{976330CB-FFED-4B6E-BA28-15D1F6E98345}" type="pres">
      <dgm:prSet presAssocID="{5254A446-CCA8-4E0D-9FE8-4966617DD09A}" presName="vert1" presStyleCnt="0"/>
      <dgm:spPr/>
    </dgm:pt>
  </dgm:ptLst>
  <dgm:cxnLst>
    <dgm:cxn modelId="{64D9925E-EDC1-4C23-8EFD-E3A6A030AF70}" srcId="{84F38CE6-EDB0-488A-8EF3-E61F1ED3ABC9}" destId="{033E0E30-A4C8-42F2-BC02-D40FCA7A2710}" srcOrd="1" destOrd="0" parTransId="{7D1BED13-DA49-4CE4-B1AD-B41E88913299}" sibTransId="{42A8174C-D916-4D59-AB1D-FADA966E8674}"/>
    <dgm:cxn modelId="{7987F16C-E9DB-47A1-BE1E-612E2B0B35D6}" srcId="{84F38CE6-EDB0-488A-8EF3-E61F1ED3ABC9}" destId="{9C96B833-2F8C-4FBE-A1DC-3E6161804BF9}" srcOrd="2" destOrd="0" parTransId="{82437911-8980-40FD-99E3-12E4C0350A11}" sibTransId="{1197FAA1-9A7C-429A-8E33-012DF60FB826}"/>
    <dgm:cxn modelId="{AEFE6C56-EBEF-458E-ABD7-A951DD436A50}" type="presOf" srcId="{033E0E30-A4C8-42F2-BC02-D40FCA7A2710}" destId="{7CE7343D-9799-46E2-BEA6-DAA85DE65D83}" srcOrd="0" destOrd="0" presId="urn:microsoft.com/office/officeart/2008/layout/LinedList"/>
    <dgm:cxn modelId="{F3B54E56-C132-47FC-BF0D-CB6675F93703}" srcId="{84F38CE6-EDB0-488A-8EF3-E61F1ED3ABC9}" destId="{BAFAFE7B-FB47-465C-9E01-06C353F10B97}" srcOrd="3" destOrd="0" parTransId="{FD7BA701-EFD6-42FB-954A-E3476D75EAA9}" sibTransId="{07E66E4F-F6EF-45F0-BB9A-046D90E6F510}"/>
    <dgm:cxn modelId="{58A91787-8264-4EE8-9D95-797707675EA3}" type="presOf" srcId="{BAFAFE7B-FB47-465C-9E01-06C353F10B97}" destId="{86CB3624-22CF-4CFC-8516-5686D3C30A31}" srcOrd="0" destOrd="0" presId="urn:microsoft.com/office/officeart/2008/layout/LinedList"/>
    <dgm:cxn modelId="{9E3D50A3-D8FF-4E1F-845A-6A155BF09A1C}" type="presOf" srcId="{9C96B833-2F8C-4FBE-A1DC-3E6161804BF9}" destId="{99E20035-9215-4566-992D-E81FC7832EF2}" srcOrd="0" destOrd="0" presId="urn:microsoft.com/office/officeart/2008/layout/LinedList"/>
    <dgm:cxn modelId="{49EFDCAF-A2A1-40C2-96A6-2ADFF75BA34A}" srcId="{84F38CE6-EDB0-488A-8EF3-E61F1ED3ABC9}" destId="{5254A446-CCA8-4E0D-9FE8-4966617DD09A}" srcOrd="4" destOrd="0" parTransId="{85CB27E0-0643-45EB-A9F7-934DAE405A45}" sibTransId="{AC284506-5030-4992-836D-BF4DBA781758}"/>
    <dgm:cxn modelId="{B8B5F6B1-3B3A-485A-AA58-EE0E23789ED6}" srcId="{84F38CE6-EDB0-488A-8EF3-E61F1ED3ABC9}" destId="{6763FFC1-0E49-4627-81CF-A9013A7024D5}" srcOrd="0" destOrd="0" parTransId="{FCF77C2D-16E9-45D4-935D-C3D6877CB3F1}" sibTransId="{AA8A697E-1D41-4F19-A89D-50912008F049}"/>
    <dgm:cxn modelId="{DBB64AD8-D7A6-4A0C-BA1D-385BC3E506C5}" type="presOf" srcId="{5254A446-CCA8-4E0D-9FE8-4966617DD09A}" destId="{DEE0573B-9552-498C-BB12-CCB1EFFB54E7}" srcOrd="0" destOrd="0" presId="urn:microsoft.com/office/officeart/2008/layout/LinedList"/>
    <dgm:cxn modelId="{4C5B5DF0-52CB-4645-84AF-3E1176045B9C}" type="presOf" srcId="{84F38CE6-EDB0-488A-8EF3-E61F1ED3ABC9}" destId="{A8C3561A-3BD4-4117-8B33-8E48B40CB264}" srcOrd="0" destOrd="0" presId="urn:microsoft.com/office/officeart/2008/layout/LinedList"/>
    <dgm:cxn modelId="{BAC1D2F0-E60E-43B3-8EA2-301E8EA19B36}" type="presOf" srcId="{6763FFC1-0E49-4627-81CF-A9013A7024D5}" destId="{7EADA4EC-CE06-42CB-9F92-2A468FA48B7A}" srcOrd="0" destOrd="0" presId="urn:microsoft.com/office/officeart/2008/layout/LinedList"/>
    <dgm:cxn modelId="{FFDD2C37-4CC9-4D5D-974D-BC9F16ECCC75}" type="presParOf" srcId="{A8C3561A-3BD4-4117-8B33-8E48B40CB264}" destId="{8321D289-A47F-49D5-B204-438E815C9DF0}" srcOrd="0" destOrd="0" presId="urn:microsoft.com/office/officeart/2008/layout/LinedList"/>
    <dgm:cxn modelId="{3882120A-FA7F-492E-A457-64EEA1765CCB}" type="presParOf" srcId="{A8C3561A-3BD4-4117-8B33-8E48B40CB264}" destId="{28D309FB-FC2B-4907-A584-9A491F828444}" srcOrd="1" destOrd="0" presId="urn:microsoft.com/office/officeart/2008/layout/LinedList"/>
    <dgm:cxn modelId="{BFC463E6-5DB5-452B-BE39-1FC9065162BF}" type="presParOf" srcId="{28D309FB-FC2B-4907-A584-9A491F828444}" destId="{7EADA4EC-CE06-42CB-9F92-2A468FA48B7A}" srcOrd="0" destOrd="0" presId="urn:microsoft.com/office/officeart/2008/layout/LinedList"/>
    <dgm:cxn modelId="{92AB7D2A-B28F-4697-9C69-1B37A893AD2C}" type="presParOf" srcId="{28D309FB-FC2B-4907-A584-9A491F828444}" destId="{8CA78E19-1704-40C8-8055-5C2F86548027}" srcOrd="1" destOrd="0" presId="urn:microsoft.com/office/officeart/2008/layout/LinedList"/>
    <dgm:cxn modelId="{46BBE84F-06D1-4ED1-BB54-B1F61A668E21}" type="presParOf" srcId="{A8C3561A-3BD4-4117-8B33-8E48B40CB264}" destId="{DAD7BB50-F7C0-46B8-88F4-3B15B7A38024}" srcOrd="2" destOrd="0" presId="urn:microsoft.com/office/officeart/2008/layout/LinedList"/>
    <dgm:cxn modelId="{53CD7C40-2B00-4CE6-9485-F2E27380D731}" type="presParOf" srcId="{A8C3561A-3BD4-4117-8B33-8E48B40CB264}" destId="{63A806AC-42C2-46B5-B645-5603DCA9AAA3}" srcOrd="3" destOrd="0" presId="urn:microsoft.com/office/officeart/2008/layout/LinedList"/>
    <dgm:cxn modelId="{8C435ABA-7334-4525-B629-E91AB3A1CB15}" type="presParOf" srcId="{63A806AC-42C2-46B5-B645-5603DCA9AAA3}" destId="{7CE7343D-9799-46E2-BEA6-DAA85DE65D83}" srcOrd="0" destOrd="0" presId="urn:microsoft.com/office/officeart/2008/layout/LinedList"/>
    <dgm:cxn modelId="{90AE5A4A-5DD2-4DAF-8B53-74A519A47D1D}" type="presParOf" srcId="{63A806AC-42C2-46B5-B645-5603DCA9AAA3}" destId="{EABC0BEB-2BC9-4D18-8EBC-3FABAF16CC6F}" srcOrd="1" destOrd="0" presId="urn:microsoft.com/office/officeart/2008/layout/LinedList"/>
    <dgm:cxn modelId="{070AA345-9BBE-48FE-9BCD-1DCDDCB0F2E6}" type="presParOf" srcId="{A8C3561A-3BD4-4117-8B33-8E48B40CB264}" destId="{98D067C2-37C8-420B-B40C-4BC026664EE8}" srcOrd="4" destOrd="0" presId="urn:microsoft.com/office/officeart/2008/layout/LinedList"/>
    <dgm:cxn modelId="{40225E0D-C0B1-4C27-9EE1-106EB5B06CC4}" type="presParOf" srcId="{A8C3561A-3BD4-4117-8B33-8E48B40CB264}" destId="{F4630E69-3C3A-483C-B3DA-B864C8435B2F}" srcOrd="5" destOrd="0" presId="urn:microsoft.com/office/officeart/2008/layout/LinedList"/>
    <dgm:cxn modelId="{E0DF4FF1-3EB6-40E2-BED6-A36B074957CD}" type="presParOf" srcId="{F4630E69-3C3A-483C-B3DA-B864C8435B2F}" destId="{99E20035-9215-4566-992D-E81FC7832EF2}" srcOrd="0" destOrd="0" presId="urn:microsoft.com/office/officeart/2008/layout/LinedList"/>
    <dgm:cxn modelId="{54E2C4AF-1712-4788-A2E8-F7510757D609}" type="presParOf" srcId="{F4630E69-3C3A-483C-B3DA-B864C8435B2F}" destId="{FADBEAAB-36DA-47BA-92F2-337C61259336}" srcOrd="1" destOrd="0" presId="urn:microsoft.com/office/officeart/2008/layout/LinedList"/>
    <dgm:cxn modelId="{A9CC45DE-29D6-4F91-B0A9-4B83117A830D}" type="presParOf" srcId="{A8C3561A-3BD4-4117-8B33-8E48B40CB264}" destId="{5EC81807-67AE-4C7B-B996-93CB721C6F01}" srcOrd="6" destOrd="0" presId="urn:microsoft.com/office/officeart/2008/layout/LinedList"/>
    <dgm:cxn modelId="{6732F03F-8D08-4D4B-A528-E17C2288EA48}" type="presParOf" srcId="{A8C3561A-3BD4-4117-8B33-8E48B40CB264}" destId="{394932F0-56A7-4C09-8DD9-B4F32D462A69}" srcOrd="7" destOrd="0" presId="urn:microsoft.com/office/officeart/2008/layout/LinedList"/>
    <dgm:cxn modelId="{99F93F9E-B996-4A1A-B6C8-914D883A484D}" type="presParOf" srcId="{394932F0-56A7-4C09-8DD9-B4F32D462A69}" destId="{86CB3624-22CF-4CFC-8516-5686D3C30A31}" srcOrd="0" destOrd="0" presId="urn:microsoft.com/office/officeart/2008/layout/LinedList"/>
    <dgm:cxn modelId="{95229080-71C2-407C-9543-4151DF0284EB}" type="presParOf" srcId="{394932F0-56A7-4C09-8DD9-B4F32D462A69}" destId="{A5311E34-F99A-4873-92EA-19D58BFCB9AD}" srcOrd="1" destOrd="0" presId="urn:microsoft.com/office/officeart/2008/layout/LinedList"/>
    <dgm:cxn modelId="{AF698DC1-6A7C-46F9-861F-4A7C0C8D07E7}" type="presParOf" srcId="{A8C3561A-3BD4-4117-8B33-8E48B40CB264}" destId="{B4DA86FD-C0F0-453F-8684-028BEFA2C0F2}" srcOrd="8" destOrd="0" presId="urn:microsoft.com/office/officeart/2008/layout/LinedList"/>
    <dgm:cxn modelId="{D3CC2A48-887A-4E2C-B433-3258876C59AD}" type="presParOf" srcId="{A8C3561A-3BD4-4117-8B33-8E48B40CB264}" destId="{7F3FC8C5-9633-43FC-947B-F590CFD6610D}" srcOrd="9" destOrd="0" presId="urn:microsoft.com/office/officeart/2008/layout/LinedList"/>
    <dgm:cxn modelId="{07990869-8244-4D39-B2DD-C794429117C1}" type="presParOf" srcId="{7F3FC8C5-9633-43FC-947B-F590CFD6610D}" destId="{DEE0573B-9552-498C-BB12-CCB1EFFB54E7}" srcOrd="0" destOrd="0" presId="urn:microsoft.com/office/officeart/2008/layout/LinedList"/>
    <dgm:cxn modelId="{D8CF1A01-DD6A-4973-9D13-14C9193810BC}" type="presParOf" srcId="{7F3FC8C5-9633-43FC-947B-F590CFD6610D}" destId="{976330CB-FFED-4B6E-BA28-15D1F6E98345}"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A92AA502-7F5F-4EBB-9D75-AC8ED2B611F3}"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9EDA42B7-27F3-4EF3-AECA-1927B044979C}">
      <dgm:prSet/>
      <dgm:spPr/>
      <dgm:t>
        <a:bodyPr/>
        <a:lstStyle/>
        <a:p>
          <a:r>
            <a:rPr lang="en-GB"/>
            <a:t>Safeguarding issue for both the victim and alleged perpetrator</a:t>
          </a:r>
          <a:endParaRPr lang="en-US"/>
        </a:p>
      </dgm:t>
    </dgm:pt>
    <dgm:pt modelId="{D231BFFE-F61E-4021-AD8F-7E05391E0596}" type="parTrans" cxnId="{EB77DF3C-D196-41AE-9E3C-36664B8C0F55}">
      <dgm:prSet/>
      <dgm:spPr/>
      <dgm:t>
        <a:bodyPr/>
        <a:lstStyle/>
        <a:p>
          <a:endParaRPr lang="en-US"/>
        </a:p>
      </dgm:t>
    </dgm:pt>
    <dgm:pt modelId="{366725DD-2798-47C5-BFF0-14FB449C8258}" type="sibTrans" cxnId="{EB77DF3C-D196-41AE-9E3C-36664B8C0F55}">
      <dgm:prSet/>
      <dgm:spPr/>
      <dgm:t>
        <a:bodyPr/>
        <a:lstStyle/>
        <a:p>
          <a:endParaRPr lang="en-US"/>
        </a:p>
      </dgm:t>
    </dgm:pt>
    <dgm:pt modelId="{C86FD60F-F366-4C3B-A05D-B73348A11083}">
      <dgm:prSet/>
      <dgm:spPr/>
      <dgm:t>
        <a:bodyPr/>
        <a:lstStyle/>
        <a:p>
          <a:r>
            <a:rPr lang="en-GB"/>
            <a:t>It is preventable</a:t>
          </a:r>
          <a:endParaRPr lang="en-US"/>
        </a:p>
      </dgm:t>
    </dgm:pt>
    <dgm:pt modelId="{AF3E550B-E01E-4E9F-AE95-BA2478DB94A5}" type="parTrans" cxnId="{491F7E47-2281-4899-B47A-910CB18D61C4}">
      <dgm:prSet/>
      <dgm:spPr/>
      <dgm:t>
        <a:bodyPr/>
        <a:lstStyle/>
        <a:p>
          <a:endParaRPr lang="en-US"/>
        </a:p>
      </dgm:t>
    </dgm:pt>
    <dgm:pt modelId="{B11FD726-921B-45CB-9DE8-A1FA9E07BF8F}" type="sibTrans" cxnId="{491F7E47-2281-4899-B47A-910CB18D61C4}">
      <dgm:prSet/>
      <dgm:spPr/>
      <dgm:t>
        <a:bodyPr/>
        <a:lstStyle/>
        <a:p>
          <a:endParaRPr lang="en-US"/>
        </a:p>
      </dgm:t>
    </dgm:pt>
    <dgm:pt modelId="{740B0F77-3F6C-4EE5-B327-CE9B0288D334}">
      <dgm:prSet/>
      <dgm:spPr/>
      <dgm:t>
        <a:bodyPr/>
        <a:lstStyle/>
        <a:p>
          <a:r>
            <a:rPr lang="en-GB"/>
            <a:t>Early, timely evidence-based support may prevent children going on to commit abuse or violence</a:t>
          </a:r>
          <a:endParaRPr lang="en-US"/>
        </a:p>
      </dgm:t>
    </dgm:pt>
    <dgm:pt modelId="{78C1B6A1-165D-487E-B1F9-89665DD6F894}" type="parTrans" cxnId="{E26FB685-63F4-4723-863F-A658AD4A9152}">
      <dgm:prSet/>
      <dgm:spPr/>
      <dgm:t>
        <a:bodyPr/>
        <a:lstStyle/>
        <a:p>
          <a:endParaRPr lang="en-US"/>
        </a:p>
      </dgm:t>
    </dgm:pt>
    <dgm:pt modelId="{2E8CF003-8723-4243-A859-320531B9A7AF}" type="sibTrans" cxnId="{E26FB685-63F4-4723-863F-A658AD4A9152}">
      <dgm:prSet/>
      <dgm:spPr/>
      <dgm:t>
        <a:bodyPr/>
        <a:lstStyle/>
        <a:p>
          <a:endParaRPr lang="en-US"/>
        </a:p>
      </dgm:t>
    </dgm:pt>
    <dgm:pt modelId="{364B41F2-7817-4C24-8E74-B8D65BAF1182}">
      <dgm:prSet/>
      <dgm:spPr/>
      <dgm:t>
        <a:bodyPr/>
        <a:lstStyle/>
        <a:p>
          <a:r>
            <a:rPr lang="en-GB" dirty="0"/>
            <a:t>Now includes serious physical harm or threats involving weapons</a:t>
          </a:r>
          <a:endParaRPr lang="en-US" dirty="0"/>
        </a:p>
      </dgm:t>
    </dgm:pt>
    <dgm:pt modelId="{3A1253E9-6EC1-4B6A-BDAA-8FBA74481F6C}" type="parTrans" cxnId="{F9D31694-22D1-43D6-8BB9-FDC191E415BC}">
      <dgm:prSet/>
      <dgm:spPr/>
      <dgm:t>
        <a:bodyPr/>
        <a:lstStyle/>
        <a:p>
          <a:endParaRPr lang="en-US"/>
        </a:p>
      </dgm:t>
    </dgm:pt>
    <dgm:pt modelId="{EB8AD922-0415-4C4A-8C47-A608AB235C03}" type="sibTrans" cxnId="{F9D31694-22D1-43D6-8BB9-FDC191E415BC}">
      <dgm:prSet/>
      <dgm:spPr/>
      <dgm:t>
        <a:bodyPr/>
        <a:lstStyle/>
        <a:p>
          <a:endParaRPr lang="en-US"/>
        </a:p>
      </dgm:t>
    </dgm:pt>
    <dgm:pt modelId="{1DDD242E-0E28-48F1-A20C-42E7A421EB36}">
      <dgm:prSet/>
      <dgm:spPr/>
      <dgm:t>
        <a:bodyPr/>
        <a:lstStyle/>
        <a:p>
          <a:r>
            <a:rPr lang="en-GB" dirty="0"/>
            <a:t>Schools should be alert to when children might be at highest risk e.g.  immediately after school</a:t>
          </a:r>
          <a:endParaRPr lang="en-US" dirty="0"/>
        </a:p>
      </dgm:t>
    </dgm:pt>
    <dgm:pt modelId="{AEDE7056-6176-45E0-BCEC-718BBF9945A6}" type="parTrans" cxnId="{5ECC9EF3-9014-4A0D-95E7-8E5D24642855}">
      <dgm:prSet/>
      <dgm:spPr/>
      <dgm:t>
        <a:bodyPr/>
        <a:lstStyle/>
        <a:p>
          <a:endParaRPr lang="en-GB"/>
        </a:p>
      </dgm:t>
    </dgm:pt>
    <dgm:pt modelId="{9C4AB566-5617-4DBF-83F9-CB8145C3D0F8}" type="sibTrans" cxnId="{5ECC9EF3-9014-4A0D-95E7-8E5D24642855}">
      <dgm:prSet/>
      <dgm:spPr/>
      <dgm:t>
        <a:bodyPr/>
        <a:lstStyle/>
        <a:p>
          <a:endParaRPr lang="en-GB"/>
        </a:p>
      </dgm:t>
    </dgm:pt>
    <dgm:pt modelId="{598D76D5-1740-4094-8F2D-155748B4D138}" type="pres">
      <dgm:prSet presAssocID="{A92AA502-7F5F-4EBB-9D75-AC8ED2B611F3}" presName="vert0" presStyleCnt="0">
        <dgm:presLayoutVars>
          <dgm:dir/>
          <dgm:animOne val="branch"/>
          <dgm:animLvl val="lvl"/>
        </dgm:presLayoutVars>
      </dgm:prSet>
      <dgm:spPr/>
    </dgm:pt>
    <dgm:pt modelId="{54231700-743A-40BE-B142-5B9525D74D6C}" type="pres">
      <dgm:prSet presAssocID="{9EDA42B7-27F3-4EF3-AECA-1927B044979C}" presName="thickLine" presStyleLbl="alignNode1" presStyleIdx="0" presStyleCnt="5"/>
      <dgm:spPr/>
    </dgm:pt>
    <dgm:pt modelId="{52319557-E4F7-4B7C-A911-825CC3682CF4}" type="pres">
      <dgm:prSet presAssocID="{9EDA42B7-27F3-4EF3-AECA-1927B044979C}" presName="horz1" presStyleCnt="0"/>
      <dgm:spPr/>
    </dgm:pt>
    <dgm:pt modelId="{FD12835A-5EF8-42C0-A189-7AD1A8D0098E}" type="pres">
      <dgm:prSet presAssocID="{9EDA42B7-27F3-4EF3-AECA-1927B044979C}" presName="tx1" presStyleLbl="revTx" presStyleIdx="0" presStyleCnt="5"/>
      <dgm:spPr/>
    </dgm:pt>
    <dgm:pt modelId="{225DA5E2-40A3-40FC-A470-77EFECC5C95B}" type="pres">
      <dgm:prSet presAssocID="{9EDA42B7-27F3-4EF3-AECA-1927B044979C}" presName="vert1" presStyleCnt="0"/>
      <dgm:spPr/>
    </dgm:pt>
    <dgm:pt modelId="{3FA8BFA0-97B4-4837-B06A-2F7A44D17823}" type="pres">
      <dgm:prSet presAssocID="{C86FD60F-F366-4C3B-A05D-B73348A11083}" presName="thickLine" presStyleLbl="alignNode1" presStyleIdx="1" presStyleCnt="5"/>
      <dgm:spPr/>
    </dgm:pt>
    <dgm:pt modelId="{D0F882A2-F082-4630-A0E9-7FD59BD581D4}" type="pres">
      <dgm:prSet presAssocID="{C86FD60F-F366-4C3B-A05D-B73348A11083}" presName="horz1" presStyleCnt="0"/>
      <dgm:spPr/>
    </dgm:pt>
    <dgm:pt modelId="{1DD01890-C5AF-4053-AFC6-1D0CDC7A4386}" type="pres">
      <dgm:prSet presAssocID="{C86FD60F-F366-4C3B-A05D-B73348A11083}" presName="tx1" presStyleLbl="revTx" presStyleIdx="1" presStyleCnt="5"/>
      <dgm:spPr/>
    </dgm:pt>
    <dgm:pt modelId="{55DF24F9-146D-4A33-A4B5-599F56B6343A}" type="pres">
      <dgm:prSet presAssocID="{C86FD60F-F366-4C3B-A05D-B73348A11083}" presName="vert1" presStyleCnt="0"/>
      <dgm:spPr/>
    </dgm:pt>
    <dgm:pt modelId="{DBF7E03E-264A-4E53-9095-8F29B87D8A16}" type="pres">
      <dgm:prSet presAssocID="{740B0F77-3F6C-4EE5-B327-CE9B0288D334}" presName="thickLine" presStyleLbl="alignNode1" presStyleIdx="2" presStyleCnt="5"/>
      <dgm:spPr/>
    </dgm:pt>
    <dgm:pt modelId="{63641C01-4526-40D8-9C0B-6426FD2DCFE0}" type="pres">
      <dgm:prSet presAssocID="{740B0F77-3F6C-4EE5-B327-CE9B0288D334}" presName="horz1" presStyleCnt="0"/>
      <dgm:spPr/>
    </dgm:pt>
    <dgm:pt modelId="{31E87DAF-2FCF-4120-8D43-D6E917E7177B}" type="pres">
      <dgm:prSet presAssocID="{740B0F77-3F6C-4EE5-B327-CE9B0288D334}" presName="tx1" presStyleLbl="revTx" presStyleIdx="2" presStyleCnt="5"/>
      <dgm:spPr/>
    </dgm:pt>
    <dgm:pt modelId="{8B11277A-0149-4659-BDB9-FCA46E97A193}" type="pres">
      <dgm:prSet presAssocID="{740B0F77-3F6C-4EE5-B327-CE9B0288D334}" presName="vert1" presStyleCnt="0"/>
      <dgm:spPr/>
    </dgm:pt>
    <dgm:pt modelId="{B8F73B5F-545C-4172-8E17-EEB5253C1B2D}" type="pres">
      <dgm:prSet presAssocID="{364B41F2-7817-4C24-8E74-B8D65BAF1182}" presName="thickLine" presStyleLbl="alignNode1" presStyleIdx="3" presStyleCnt="5"/>
      <dgm:spPr/>
    </dgm:pt>
    <dgm:pt modelId="{45EF9760-967F-4E0B-8399-9D0DD5BD62BC}" type="pres">
      <dgm:prSet presAssocID="{364B41F2-7817-4C24-8E74-B8D65BAF1182}" presName="horz1" presStyleCnt="0"/>
      <dgm:spPr/>
    </dgm:pt>
    <dgm:pt modelId="{06883B7E-8262-4355-966A-822EAE069BA0}" type="pres">
      <dgm:prSet presAssocID="{364B41F2-7817-4C24-8E74-B8D65BAF1182}" presName="tx1" presStyleLbl="revTx" presStyleIdx="3" presStyleCnt="5"/>
      <dgm:spPr/>
    </dgm:pt>
    <dgm:pt modelId="{177EC57C-266B-4B2A-B6F9-5C567CBC2970}" type="pres">
      <dgm:prSet presAssocID="{364B41F2-7817-4C24-8E74-B8D65BAF1182}" presName="vert1" presStyleCnt="0"/>
      <dgm:spPr/>
    </dgm:pt>
    <dgm:pt modelId="{919E6851-62AF-4E74-9578-C5D1E60F01B7}" type="pres">
      <dgm:prSet presAssocID="{1DDD242E-0E28-48F1-A20C-42E7A421EB36}" presName="thickLine" presStyleLbl="alignNode1" presStyleIdx="4" presStyleCnt="5"/>
      <dgm:spPr/>
    </dgm:pt>
    <dgm:pt modelId="{2D5C5143-5114-45CD-9012-75B74F49133A}" type="pres">
      <dgm:prSet presAssocID="{1DDD242E-0E28-48F1-A20C-42E7A421EB36}" presName="horz1" presStyleCnt="0"/>
      <dgm:spPr/>
    </dgm:pt>
    <dgm:pt modelId="{45CE041D-3242-4D63-8C2E-660B16A15C14}" type="pres">
      <dgm:prSet presAssocID="{1DDD242E-0E28-48F1-A20C-42E7A421EB36}" presName="tx1" presStyleLbl="revTx" presStyleIdx="4" presStyleCnt="5"/>
      <dgm:spPr/>
    </dgm:pt>
    <dgm:pt modelId="{821DB7F6-227A-4806-9693-54BAEE4D4F22}" type="pres">
      <dgm:prSet presAssocID="{1DDD242E-0E28-48F1-A20C-42E7A421EB36}" presName="vert1" presStyleCnt="0"/>
      <dgm:spPr/>
    </dgm:pt>
  </dgm:ptLst>
  <dgm:cxnLst>
    <dgm:cxn modelId="{41135A19-6A2A-4D4F-8C5F-6D06DCE7BAA6}" type="presOf" srcId="{740B0F77-3F6C-4EE5-B327-CE9B0288D334}" destId="{31E87DAF-2FCF-4120-8D43-D6E917E7177B}" srcOrd="0" destOrd="0" presId="urn:microsoft.com/office/officeart/2008/layout/LinedList"/>
    <dgm:cxn modelId="{DCB08231-9AFA-4B22-A02D-C1FBD0890F6C}" type="presOf" srcId="{1DDD242E-0E28-48F1-A20C-42E7A421EB36}" destId="{45CE041D-3242-4D63-8C2E-660B16A15C14}" srcOrd="0" destOrd="0" presId="urn:microsoft.com/office/officeart/2008/layout/LinedList"/>
    <dgm:cxn modelId="{EB77DF3C-D196-41AE-9E3C-36664B8C0F55}" srcId="{A92AA502-7F5F-4EBB-9D75-AC8ED2B611F3}" destId="{9EDA42B7-27F3-4EF3-AECA-1927B044979C}" srcOrd="0" destOrd="0" parTransId="{D231BFFE-F61E-4021-AD8F-7E05391E0596}" sibTransId="{366725DD-2798-47C5-BFF0-14FB449C8258}"/>
    <dgm:cxn modelId="{491F7E47-2281-4899-B47A-910CB18D61C4}" srcId="{A92AA502-7F5F-4EBB-9D75-AC8ED2B611F3}" destId="{C86FD60F-F366-4C3B-A05D-B73348A11083}" srcOrd="1" destOrd="0" parTransId="{AF3E550B-E01E-4E9F-AE95-BA2478DB94A5}" sibTransId="{B11FD726-921B-45CB-9DE8-A1FA9E07BF8F}"/>
    <dgm:cxn modelId="{92E96E72-0F98-4FC1-A392-C512163C1EC8}" type="presOf" srcId="{364B41F2-7817-4C24-8E74-B8D65BAF1182}" destId="{06883B7E-8262-4355-966A-822EAE069BA0}" srcOrd="0" destOrd="0" presId="urn:microsoft.com/office/officeart/2008/layout/LinedList"/>
    <dgm:cxn modelId="{E26FB685-63F4-4723-863F-A658AD4A9152}" srcId="{A92AA502-7F5F-4EBB-9D75-AC8ED2B611F3}" destId="{740B0F77-3F6C-4EE5-B327-CE9B0288D334}" srcOrd="2" destOrd="0" parTransId="{78C1B6A1-165D-487E-B1F9-89665DD6F894}" sibTransId="{2E8CF003-8723-4243-A859-320531B9A7AF}"/>
    <dgm:cxn modelId="{F9D31694-22D1-43D6-8BB9-FDC191E415BC}" srcId="{A92AA502-7F5F-4EBB-9D75-AC8ED2B611F3}" destId="{364B41F2-7817-4C24-8E74-B8D65BAF1182}" srcOrd="3" destOrd="0" parTransId="{3A1253E9-6EC1-4B6A-BDAA-8FBA74481F6C}" sibTransId="{EB8AD922-0415-4C4A-8C47-A608AB235C03}"/>
    <dgm:cxn modelId="{3B72A2A1-C61B-44ED-BBE1-2064592E39EB}" type="presOf" srcId="{A92AA502-7F5F-4EBB-9D75-AC8ED2B611F3}" destId="{598D76D5-1740-4094-8F2D-155748B4D138}" srcOrd="0" destOrd="0" presId="urn:microsoft.com/office/officeart/2008/layout/LinedList"/>
    <dgm:cxn modelId="{D5C083B9-D1AF-47DD-AC9B-101819BE7965}" type="presOf" srcId="{C86FD60F-F366-4C3B-A05D-B73348A11083}" destId="{1DD01890-C5AF-4053-AFC6-1D0CDC7A4386}" srcOrd="0" destOrd="0" presId="urn:microsoft.com/office/officeart/2008/layout/LinedList"/>
    <dgm:cxn modelId="{5ECC9EF3-9014-4A0D-95E7-8E5D24642855}" srcId="{A92AA502-7F5F-4EBB-9D75-AC8ED2B611F3}" destId="{1DDD242E-0E28-48F1-A20C-42E7A421EB36}" srcOrd="4" destOrd="0" parTransId="{AEDE7056-6176-45E0-BCEC-718BBF9945A6}" sibTransId="{9C4AB566-5617-4DBF-83F9-CB8145C3D0F8}"/>
    <dgm:cxn modelId="{76C904FA-1AC9-4DB0-862F-CAF27C68D097}" type="presOf" srcId="{9EDA42B7-27F3-4EF3-AECA-1927B044979C}" destId="{FD12835A-5EF8-42C0-A189-7AD1A8D0098E}" srcOrd="0" destOrd="0" presId="urn:microsoft.com/office/officeart/2008/layout/LinedList"/>
    <dgm:cxn modelId="{2F366B44-5B43-4726-88C3-960A180521A9}" type="presParOf" srcId="{598D76D5-1740-4094-8F2D-155748B4D138}" destId="{54231700-743A-40BE-B142-5B9525D74D6C}" srcOrd="0" destOrd="0" presId="urn:microsoft.com/office/officeart/2008/layout/LinedList"/>
    <dgm:cxn modelId="{F21EB5D0-D050-497D-969D-71B5F4A5E757}" type="presParOf" srcId="{598D76D5-1740-4094-8F2D-155748B4D138}" destId="{52319557-E4F7-4B7C-A911-825CC3682CF4}" srcOrd="1" destOrd="0" presId="urn:microsoft.com/office/officeart/2008/layout/LinedList"/>
    <dgm:cxn modelId="{73682740-944E-40AD-A3D6-BF9302DCA9B0}" type="presParOf" srcId="{52319557-E4F7-4B7C-A911-825CC3682CF4}" destId="{FD12835A-5EF8-42C0-A189-7AD1A8D0098E}" srcOrd="0" destOrd="0" presId="urn:microsoft.com/office/officeart/2008/layout/LinedList"/>
    <dgm:cxn modelId="{BCBAF56C-3AEF-4FA9-98DD-BEB673A76B27}" type="presParOf" srcId="{52319557-E4F7-4B7C-A911-825CC3682CF4}" destId="{225DA5E2-40A3-40FC-A470-77EFECC5C95B}" srcOrd="1" destOrd="0" presId="urn:microsoft.com/office/officeart/2008/layout/LinedList"/>
    <dgm:cxn modelId="{AA0EF876-6BFD-45AA-919E-25D6691231B7}" type="presParOf" srcId="{598D76D5-1740-4094-8F2D-155748B4D138}" destId="{3FA8BFA0-97B4-4837-B06A-2F7A44D17823}" srcOrd="2" destOrd="0" presId="urn:microsoft.com/office/officeart/2008/layout/LinedList"/>
    <dgm:cxn modelId="{3EE16A33-54CD-48D6-A2DF-44A343B9E72D}" type="presParOf" srcId="{598D76D5-1740-4094-8F2D-155748B4D138}" destId="{D0F882A2-F082-4630-A0E9-7FD59BD581D4}" srcOrd="3" destOrd="0" presId="urn:microsoft.com/office/officeart/2008/layout/LinedList"/>
    <dgm:cxn modelId="{BCA3C604-7F52-481D-A1F2-67483F3691B6}" type="presParOf" srcId="{D0F882A2-F082-4630-A0E9-7FD59BD581D4}" destId="{1DD01890-C5AF-4053-AFC6-1D0CDC7A4386}" srcOrd="0" destOrd="0" presId="urn:microsoft.com/office/officeart/2008/layout/LinedList"/>
    <dgm:cxn modelId="{5D9CBD29-3493-4C80-85DE-6B649591C158}" type="presParOf" srcId="{D0F882A2-F082-4630-A0E9-7FD59BD581D4}" destId="{55DF24F9-146D-4A33-A4B5-599F56B6343A}" srcOrd="1" destOrd="0" presId="urn:microsoft.com/office/officeart/2008/layout/LinedList"/>
    <dgm:cxn modelId="{C9AA3DD1-14E9-4AB8-AE44-A9C7BA335EC8}" type="presParOf" srcId="{598D76D5-1740-4094-8F2D-155748B4D138}" destId="{DBF7E03E-264A-4E53-9095-8F29B87D8A16}" srcOrd="4" destOrd="0" presId="urn:microsoft.com/office/officeart/2008/layout/LinedList"/>
    <dgm:cxn modelId="{3EE3DC2E-4416-4822-A26E-233F6DB7F95F}" type="presParOf" srcId="{598D76D5-1740-4094-8F2D-155748B4D138}" destId="{63641C01-4526-40D8-9C0B-6426FD2DCFE0}" srcOrd="5" destOrd="0" presId="urn:microsoft.com/office/officeart/2008/layout/LinedList"/>
    <dgm:cxn modelId="{2617B4E8-A3BA-4259-AD75-E16FE01791E2}" type="presParOf" srcId="{63641C01-4526-40D8-9C0B-6426FD2DCFE0}" destId="{31E87DAF-2FCF-4120-8D43-D6E917E7177B}" srcOrd="0" destOrd="0" presId="urn:microsoft.com/office/officeart/2008/layout/LinedList"/>
    <dgm:cxn modelId="{81B2DF05-12A1-49FD-985C-9C6F4ED81669}" type="presParOf" srcId="{63641C01-4526-40D8-9C0B-6426FD2DCFE0}" destId="{8B11277A-0149-4659-BDB9-FCA46E97A193}" srcOrd="1" destOrd="0" presId="urn:microsoft.com/office/officeart/2008/layout/LinedList"/>
    <dgm:cxn modelId="{59F0BBCE-6D86-490D-86FB-39C6EE39FF8D}" type="presParOf" srcId="{598D76D5-1740-4094-8F2D-155748B4D138}" destId="{B8F73B5F-545C-4172-8E17-EEB5253C1B2D}" srcOrd="6" destOrd="0" presId="urn:microsoft.com/office/officeart/2008/layout/LinedList"/>
    <dgm:cxn modelId="{0210D926-091D-4095-BDAC-1C2927DC3309}" type="presParOf" srcId="{598D76D5-1740-4094-8F2D-155748B4D138}" destId="{45EF9760-967F-4E0B-8399-9D0DD5BD62BC}" srcOrd="7" destOrd="0" presId="urn:microsoft.com/office/officeart/2008/layout/LinedList"/>
    <dgm:cxn modelId="{F42A19CB-D900-4CCE-A0CE-C146446EE38B}" type="presParOf" srcId="{45EF9760-967F-4E0B-8399-9D0DD5BD62BC}" destId="{06883B7E-8262-4355-966A-822EAE069BA0}" srcOrd="0" destOrd="0" presId="urn:microsoft.com/office/officeart/2008/layout/LinedList"/>
    <dgm:cxn modelId="{5A42AA5F-6EC7-4670-B044-C92BE8AB7C49}" type="presParOf" srcId="{45EF9760-967F-4E0B-8399-9D0DD5BD62BC}" destId="{177EC57C-266B-4B2A-B6F9-5C567CBC2970}" srcOrd="1" destOrd="0" presId="urn:microsoft.com/office/officeart/2008/layout/LinedList"/>
    <dgm:cxn modelId="{EB06D6AB-23AF-4556-9A36-39561101348D}" type="presParOf" srcId="{598D76D5-1740-4094-8F2D-155748B4D138}" destId="{919E6851-62AF-4E74-9578-C5D1E60F01B7}" srcOrd="8" destOrd="0" presId="urn:microsoft.com/office/officeart/2008/layout/LinedList"/>
    <dgm:cxn modelId="{70340887-5656-4B70-8A57-A29F35B571CB}" type="presParOf" srcId="{598D76D5-1740-4094-8F2D-155748B4D138}" destId="{2D5C5143-5114-45CD-9012-75B74F49133A}" srcOrd="9" destOrd="0" presId="urn:microsoft.com/office/officeart/2008/layout/LinedList"/>
    <dgm:cxn modelId="{99EC4705-D932-4DA2-868C-F1D82CAABAEC}" type="presParOf" srcId="{2D5C5143-5114-45CD-9012-75B74F49133A}" destId="{45CE041D-3242-4D63-8C2E-660B16A15C14}" srcOrd="0" destOrd="0" presId="urn:microsoft.com/office/officeart/2008/layout/LinedList"/>
    <dgm:cxn modelId="{23453BBC-1222-4BAC-B36B-92C1625585E3}" type="presParOf" srcId="{2D5C5143-5114-45CD-9012-75B74F49133A}" destId="{821DB7F6-227A-4806-9693-54BAEE4D4F22}"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86B5E1A0-9AAD-4529-8A5E-9DEBD3D4E1E9}" type="doc">
      <dgm:prSet loTypeId="urn:microsoft.com/office/officeart/2005/8/layout/chevron2" loCatId="process" qsTypeId="urn:microsoft.com/office/officeart/2005/8/quickstyle/simple1" qsCatId="simple" csTypeId="urn:microsoft.com/office/officeart/2005/8/colors/accent2_2" csCatId="accent2" phldr="1"/>
      <dgm:spPr/>
      <dgm:t>
        <a:bodyPr/>
        <a:lstStyle/>
        <a:p>
          <a:endParaRPr lang="en-GB"/>
        </a:p>
      </dgm:t>
    </dgm:pt>
    <dgm:pt modelId="{080FAB12-E63B-4247-B462-C22E9AA2A6FB}">
      <dgm:prSet phldrT="[Text]" phldr="0" custT="1"/>
      <dgm:spPr/>
      <dgm:t>
        <a:bodyPr/>
        <a:lstStyle/>
        <a:p>
          <a:pPr rtl="0"/>
          <a:r>
            <a:rPr lang="en-GB" sz="2400">
              <a:solidFill>
                <a:srgbClr val="000000"/>
              </a:solidFill>
              <a:latin typeface="Aptos"/>
              <a:ea typeface="Tahoma"/>
              <a:cs typeface="Tahoma"/>
            </a:rPr>
            <a:t>Over the last term, staff have noticed changes in his behaviour. He has become increasingly tired in lessons, his attendance has declined, and he talks about new older friends that he met at the park.</a:t>
          </a:r>
        </a:p>
      </dgm:t>
    </dgm:pt>
    <dgm:pt modelId="{4BAAA4B3-E778-4C3F-BE55-93BF9387FC42}" type="parTrans" cxnId="{34019164-6DE9-43A7-BC75-754EA31B7A55}">
      <dgm:prSet/>
      <dgm:spPr/>
      <dgm:t>
        <a:bodyPr/>
        <a:lstStyle/>
        <a:p>
          <a:endParaRPr lang="en-GB"/>
        </a:p>
      </dgm:t>
    </dgm:pt>
    <dgm:pt modelId="{ED217B77-2605-4C6E-9722-F2512387FAEF}" type="sibTrans" cxnId="{34019164-6DE9-43A7-BC75-754EA31B7A55}">
      <dgm:prSet/>
      <dgm:spPr/>
      <dgm:t>
        <a:bodyPr/>
        <a:lstStyle/>
        <a:p>
          <a:endParaRPr lang="en-GB"/>
        </a:p>
      </dgm:t>
    </dgm:pt>
    <dgm:pt modelId="{3E2126DE-BB07-4360-A381-9B9F1C7CB5D9}">
      <dgm:prSet phldrT="[Text]" phldr="0" custT="1"/>
      <dgm:spPr/>
      <dgm:t>
        <a:bodyPr/>
        <a:lstStyle/>
        <a:p>
          <a:pPr rtl="0"/>
          <a:r>
            <a:rPr lang="en-GB" sz="2400">
              <a:solidFill>
                <a:schemeClr val="tx1"/>
              </a:solidFill>
              <a:latin typeface="Aptos"/>
            </a:rPr>
            <a:t> </a:t>
          </a:r>
          <a:r>
            <a:rPr lang="en-GB" sz="2400">
              <a:solidFill>
                <a:schemeClr val="tx1"/>
              </a:solidFill>
              <a:latin typeface="Aptos"/>
              <a:ea typeface="Tahoma"/>
              <a:cs typeface="Tahoma"/>
            </a:rPr>
            <a:t>Recently</a:t>
          </a:r>
        </a:p>
      </dgm:t>
    </dgm:pt>
    <dgm:pt modelId="{CD4A8D61-5058-4BC4-A432-1DB4250A3C79}" type="parTrans" cxnId="{C91FFED6-2F98-4B5A-BD59-87097C0EBA10}">
      <dgm:prSet/>
      <dgm:spPr/>
      <dgm:t>
        <a:bodyPr/>
        <a:lstStyle/>
        <a:p>
          <a:endParaRPr lang="en-GB"/>
        </a:p>
      </dgm:t>
    </dgm:pt>
    <dgm:pt modelId="{22954C6E-02C7-4A91-BCCD-02B0FFFF084B}" type="sibTrans" cxnId="{C91FFED6-2F98-4B5A-BD59-87097C0EBA10}">
      <dgm:prSet/>
      <dgm:spPr/>
      <dgm:t>
        <a:bodyPr/>
        <a:lstStyle/>
        <a:p>
          <a:endParaRPr lang="en-GB"/>
        </a:p>
      </dgm:t>
    </dgm:pt>
    <dgm:pt modelId="{3C7016CE-91B8-41D0-A60A-FCAA8E17853E}">
      <dgm:prSet phldrT="[Text]" custT="1"/>
      <dgm:spPr/>
      <dgm:t>
        <a:bodyPr/>
        <a:lstStyle/>
        <a:p>
          <a:pPr rtl="0"/>
          <a:r>
            <a:rPr lang="en-GB" sz="2400">
              <a:solidFill>
                <a:srgbClr val="000000"/>
              </a:solidFill>
              <a:latin typeface="Aptos"/>
              <a:ea typeface="Tahoma"/>
              <a:cs typeface="Tahoma"/>
            </a:rPr>
            <a:t>Malaki talking about dropping things off for his friends</a:t>
          </a:r>
          <a:endParaRPr lang="en-GB" sz="2400">
            <a:solidFill>
              <a:srgbClr val="000000"/>
            </a:solidFill>
            <a:latin typeface="Aptos"/>
          </a:endParaRPr>
        </a:p>
      </dgm:t>
    </dgm:pt>
    <dgm:pt modelId="{7248BB55-DF01-473A-A229-96C88A150D1B}" type="parTrans" cxnId="{C2E0219C-DF4D-4E3C-96AA-06924B4EAC8B}">
      <dgm:prSet/>
      <dgm:spPr/>
      <dgm:t>
        <a:bodyPr/>
        <a:lstStyle/>
        <a:p>
          <a:endParaRPr lang="en-GB"/>
        </a:p>
      </dgm:t>
    </dgm:pt>
    <dgm:pt modelId="{C665AA66-8ACA-4A42-B1B6-88BAEDA30D7A}" type="sibTrans" cxnId="{C2E0219C-DF4D-4E3C-96AA-06924B4EAC8B}">
      <dgm:prSet/>
      <dgm:spPr/>
      <dgm:t>
        <a:bodyPr/>
        <a:lstStyle/>
        <a:p>
          <a:endParaRPr lang="en-GB"/>
        </a:p>
      </dgm:t>
    </dgm:pt>
    <dgm:pt modelId="{E01DBABA-B613-426F-97F8-D13C8E9CCC3F}">
      <dgm:prSet phldrT="[Text]" custT="1"/>
      <dgm:spPr/>
      <dgm:t>
        <a:bodyPr/>
        <a:lstStyle/>
        <a:p>
          <a:pPr rtl="0"/>
          <a:r>
            <a:rPr lang="en-GB" sz="2400">
              <a:solidFill>
                <a:schemeClr val="tx1"/>
              </a:solidFill>
              <a:latin typeface="Aptos"/>
              <a:ea typeface="Tahoma"/>
              <a:cs typeface="Tahoma"/>
            </a:rPr>
            <a:t>Malaki is 11</a:t>
          </a:r>
        </a:p>
      </dgm:t>
    </dgm:pt>
    <dgm:pt modelId="{50D25D1D-A806-4F05-9515-F2A5271629E3}" type="parTrans" cxnId="{49380389-5418-42C3-8F14-542E7F36D03D}">
      <dgm:prSet/>
      <dgm:spPr/>
      <dgm:t>
        <a:bodyPr/>
        <a:lstStyle/>
        <a:p>
          <a:endParaRPr lang="en-GB"/>
        </a:p>
      </dgm:t>
    </dgm:pt>
    <dgm:pt modelId="{FFE27C42-5468-4C37-81A7-D9A3F12E4240}" type="sibTrans" cxnId="{49380389-5418-42C3-8F14-542E7F36D03D}">
      <dgm:prSet/>
      <dgm:spPr/>
      <dgm:t>
        <a:bodyPr/>
        <a:lstStyle/>
        <a:p>
          <a:endParaRPr lang="en-GB"/>
        </a:p>
      </dgm:t>
    </dgm:pt>
    <dgm:pt modelId="{C4C9B71B-E2D2-4E3D-8EF0-E1952E972DCB}">
      <dgm:prSet phldrT="[Text]" phldr="0" custT="1"/>
      <dgm:spPr/>
      <dgm:t>
        <a:bodyPr/>
        <a:lstStyle/>
        <a:p>
          <a:pPr rtl="0"/>
          <a:r>
            <a:rPr lang="en-GB" sz="2400">
              <a:solidFill>
                <a:schemeClr val="tx1"/>
              </a:solidFill>
              <a:latin typeface="Aptos"/>
              <a:ea typeface="Calibri"/>
              <a:cs typeface="Calibri"/>
            </a:rPr>
            <a:t> Malaki</a:t>
          </a:r>
          <a:r>
            <a:rPr lang="en-GB" sz="2400">
              <a:latin typeface="Aptos"/>
              <a:ea typeface="Tahoma"/>
              <a:cs typeface="Tahoma"/>
            </a:rPr>
            <a:t> has arrived at school wearing expensive trainers, despite previously mentioning that money is tight at home. When asked where the items came from, he is vague and dismissive.</a:t>
          </a:r>
        </a:p>
      </dgm:t>
    </dgm:pt>
    <dgm:pt modelId="{52296DEA-C1C8-4DCD-8A97-C2C01B4260D2}" type="parTrans" cxnId="{CE455D8B-5CBE-4A49-9324-7A58C957373C}">
      <dgm:prSet/>
      <dgm:spPr/>
      <dgm:t>
        <a:bodyPr/>
        <a:lstStyle/>
        <a:p>
          <a:endParaRPr lang="en-GB"/>
        </a:p>
      </dgm:t>
    </dgm:pt>
    <dgm:pt modelId="{E2C448C8-E25F-4FE2-8632-96F52FF6F877}" type="sibTrans" cxnId="{CE455D8B-5CBE-4A49-9324-7A58C957373C}">
      <dgm:prSet/>
      <dgm:spPr/>
      <dgm:t>
        <a:bodyPr/>
        <a:lstStyle/>
        <a:p>
          <a:endParaRPr lang="en-GB"/>
        </a:p>
      </dgm:t>
    </dgm:pt>
    <dgm:pt modelId="{8B9E061B-B15A-4642-BDA1-E0A7F6E5A13F}">
      <dgm:prSet phldrT="[Text]" phldr="0"/>
      <dgm:spPr/>
      <dgm:t>
        <a:bodyPr/>
        <a:lstStyle/>
        <a:p>
          <a:r>
            <a:rPr lang="en-GB" sz="2400">
              <a:solidFill>
                <a:srgbClr val="000000"/>
              </a:solidFill>
              <a:latin typeface="Aptos"/>
              <a:ea typeface="Tahoma"/>
              <a:cs typeface="Tahoma"/>
            </a:rPr>
            <a:t>A member of staff overhears</a:t>
          </a:r>
          <a:endParaRPr lang="en-GB" sz="2400">
            <a:latin typeface="Aptos"/>
          </a:endParaRPr>
        </a:p>
      </dgm:t>
    </dgm:pt>
    <dgm:pt modelId="{D30E70E2-FD37-4FF7-81E8-6F010164EC4C}" type="parTrans" cxnId="{A54376A7-A8C4-4D1E-BB83-B117B102B6A5}">
      <dgm:prSet/>
      <dgm:spPr/>
      <dgm:t>
        <a:bodyPr/>
        <a:lstStyle/>
        <a:p>
          <a:endParaRPr lang="en-GB"/>
        </a:p>
      </dgm:t>
    </dgm:pt>
    <dgm:pt modelId="{62D56E98-8E9F-4F4E-8CB8-344B61880C68}" type="sibTrans" cxnId="{A54376A7-A8C4-4D1E-BB83-B117B102B6A5}">
      <dgm:prSet/>
      <dgm:spPr/>
      <dgm:t>
        <a:bodyPr/>
        <a:lstStyle/>
        <a:p>
          <a:endParaRPr lang="en-GB"/>
        </a:p>
      </dgm:t>
    </dgm:pt>
    <dgm:pt modelId="{CCC1F7A9-6981-417C-8E84-481229FF21D3}" type="pres">
      <dgm:prSet presAssocID="{86B5E1A0-9AAD-4529-8A5E-9DEBD3D4E1E9}" presName="linearFlow" presStyleCnt="0">
        <dgm:presLayoutVars>
          <dgm:dir/>
          <dgm:animLvl val="lvl"/>
          <dgm:resizeHandles val="exact"/>
        </dgm:presLayoutVars>
      </dgm:prSet>
      <dgm:spPr/>
    </dgm:pt>
    <dgm:pt modelId="{0C650938-1AC4-44B6-8CFE-12742B30231D}" type="pres">
      <dgm:prSet presAssocID="{E01DBABA-B613-426F-97F8-D13C8E9CCC3F}" presName="composite" presStyleCnt="0"/>
      <dgm:spPr/>
    </dgm:pt>
    <dgm:pt modelId="{0A4EAD04-8E6F-485B-9AA3-55A6966A9C99}" type="pres">
      <dgm:prSet presAssocID="{E01DBABA-B613-426F-97F8-D13C8E9CCC3F}" presName="parentText" presStyleLbl="alignNode1" presStyleIdx="0" presStyleCnt="3">
        <dgm:presLayoutVars>
          <dgm:chMax val="1"/>
          <dgm:bulletEnabled val="1"/>
        </dgm:presLayoutVars>
      </dgm:prSet>
      <dgm:spPr/>
    </dgm:pt>
    <dgm:pt modelId="{4B16A037-6831-4F98-B956-41E9AE8AFFC9}" type="pres">
      <dgm:prSet presAssocID="{E01DBABA-B613-426F-97F8-D13C8E9CCC3F}" presName="descendantText" presStyleLbl="alignAcc1" presStyleIdx="0" presStyleCnt="3">
        <dgm:presLayoutVars>
          <dgm:bulletEnabled val="1"/>
        </dgm:presLayoutVars>
      </dgm:prSet>
      <dgm:spPr/>
    </dgm:pt>
    <dgm:pt modelId="{224B37BD-F4BB-499E-A3E6-381C75C6DDC3}" type="pres">
      <dgm:prSet presAssocID="{FFE27C42-5468-4C37-81A7-D9A3F12E4240}" presName="sp" presStyleCnt="0"/>
      <dgm:spPr/>
    </dgm:pt>
    <dgm:pt modelId="{3C3AC031-A20D-420A-B95D-A12FC8D1E9B3}" type="pres">
      <dgm:prSet presAssocID="{3E2126DE-BB07-4360-A381-9B9F1C7CB5D9}" presName="composite" presStyleCnt="0"/>
      <dgm:spPr/>
    </dgm:pt>
    <dgm:pt modelId="{E2F9680D-FA19-47DF-9D2A-6FF8B4D5B608}" type="pres">
      <dgm:prSet presAssocID="{3E2126DE-BB07-4360-A381-9B9F1C7CB5D9}" presName="parentText" presStyleLbl="alignNode1" presStyleIdx="1" presStyleCnt="3">
        <dgm:presLayoutVars>
          <dgm:chMax val="1"/>
          <dgm:bulletEnabled val="1"/>
        </dgm:presLayoutVars>
      </dgm:prSet>
      <dgm:spPr/>
    </dgm:pt>
    <dgm:pt modelId="{847CA953-7E29-4CD5-8C4F-9F141BDD4361}" type="pres">
      <dgm:prSet presAssocID="{3E2126DE-BB07-4360-A381-9B9F1C7CB5D9}" presName="descendantText" presStyleLbl="alignAcc1" presStyleIdx="1" presStyleCnt="3">
        <dgm:presLayoutVars>
          <dgm:bulletEnabled val="1"/>
        </dgm:presLayoutVars>
      </dgm:prSet>
      <dgm:spPr/>
    </dgm:pt>
    <dgm:pt modelId="{B164B563-E71C-4033-B5FE-7B097E934681}" type="pres">
      <dgm:prSet presAssocID="{22954C6E-02C7-4A91-BCCD-02B0FFFF084B}" presName="sp" presStyleCnt="0"/>
      <dgm:spPr/>
    </dgm:pt>
    <dgm:pt modelId="{E6B937B4-81AD-431E-A238-7217FAA3750D}" type="pres">
      <dgm:prSet presAssocID="{8B9E061B-B15A-4642-BDA1-E0A7F6E5A13F}" presName="composite" presStyleCnt="0"/>
      <dgm:spPr/>
    </dgm:pt>
    <dgm:pt modelId="{618E92C9-4C06-4E6A-80DE-A1C8A1098A4F}" type="pres">
      <dgm:prSet presAssocID="{8B9E061B-B15A-4642-BDA1-E0A7F6E5A13F}" presName="parentText" presStyleLbl="alignNode1" presStyleIdx="2" presStyleCnt="3">
        <dgm:presLayoutVars>
          <dgm:chMax val="1"/>
          <dgm:bulletEnabled val="1"/>
        </dgm:presLayoutVars>
      </dgm:prSet>
      <dgm:spPr/>
    </dgm:pt>
    <dgm:pt modelId="{E585723D-DC19-4F0F-8191-4D1D16404461}" type="pres">
      <dgm:prSet presAssocID="{8B9E061B-B15A-4642-BDA1-E0A7F6E5A13F}" presName="descendantText" presStyleLbl="alignAcc1" presStyleIdx="2" presStyleCnt="3">
        <dgm:presLayoutVars>
          <dgm:bulletEnabled val="1"/>
        </dgm:presLayoutVars>
      </dgm:prSet>
      <dgm:spPr/>
    </dgm:pt>
  </dgm:ptLst>
  <dgm:cxnLst>
    <dgm:cxn modelId="{8D88D904-5C9E-46E0-83F6-23C4D8C72498}" type="presOf" srcId="{3E2126DE-BB07-4360-A381-9B9F1C7CB5D9}" destId="{E2F9680D-FA19-47DF-9D2A-6FF8B4D5B608}" srcOrd="0" destOrd="0" presId="urn:microsoft.com/office/officeart/2005/8/layout/chevron2"/>
    <dgm:cxn modelId="{1B4C6D5E-F02E-48EE-8183-192632785976}" type="presOf" srcId="{86B5E1A0-9AAD-4529-8A5E-9DEBD3D4E1E9}" destId="{CCC1F7A9-6981-417C-8E84-481229FF21D3}" srcOrd="0" destOrd="0" presId="urn:microsoft.com/office/officeart/2005/8/layout/chevron2"/>
    <dgm:cxn modelId="{34019164-6DE9-43A7-BC75-754EA31B7A55}" srcId="{E01DBABA-B613-426F-97F8-D13C8E9CCC3F}" destId="{080FAB12-E63B-4247-B462-C22E9AA2A6FB}" srcOrd="0" destOrd="0" parTransId="{4BAAA4B3-E778-4C3F-BE55-93BF9387FC42}" sibTransId="{ED217B77-2605-4C6E-9722-F2512387FAEF}"/>
    <dgm:cxn modelId="{8C311A6B-1C45-43DC-BD6C-2A26D5D79C12}" type="presOf" srcId="{080FAB12-E63B-4247-B462-C22E9AA2A6FB}" destId="{4B16A037-6831-4F98-B956-41E9AE8AFFC9}" srcOrd="0" destOrd="0" presId="urn:microsoft.com/office/officeart/2005/8/layout/chevron2"/>
    <dgm:cxn modelId="{49380389-5418-42C3-8F14-542E7F36D03D}" srcId="{86B5E1A0-9AAD-4529-8A5E-9DEBD3D4E1E9}" destId="{E01DBABA-B613-426F-97F8-D13C8E9CCC3F}" srcOrd="0" destOrd="0" parTransId="{50D25D1D-A806-4F05-9515-F2A5271629E3}" sibTransId="{FFE27C42-5468-4C37-81A7-D9A3F12E4240}"/>
    <dgm:cxn modelId="{CE455D8B-5CBE-4A49-9324-7A58C957373C}" srcId="{3E2126DE-BB07-4360-A381-9B9F1C7CB5D9}" destId="{C4C9B71B-E2D2-4E3D-8EF0-E1952E972DCB}" srcOrd="0" destOrd="0" parTransId="{52296DEA-C1C8-4DCD-8A97-C2C01B4260D2}" sibTransId="{E2C448C8-E25F-4FE2-8632-96F52FF6F877}"/>
    <dgm:cxn modelId="{C2E0219C-DF4D-4E3C-96AA-06924B4EAC8B}" srcId="{8B9E061B-B15A-4642-BDA1-E0A7F6E5A13F}" destId="{3C7016CE-91B8-41D0-A60A-FCAA8E17853E}" srcOrd="0" destOrd="0" parTransId="{7248BB55-DF01-473A-A229-96C88A150D1B}" sibTransId="{C665AA66-8ACA-4A42-B1B6-88BAEDA30D7A}"/>
    <dgm:cxn modelId="{2AD492A2-0D5F-409A-B5A9-6F2844A392FF}" type="presOf" srcId="{E01DBABA-B613-426F-97F8-D13C8E9CCC3F}" destId="{0A4EAD04-8E6F-485B-9AA3-55A6966A9C99}" srcOrd="0" destOrd="0" presId="urn:microsoft.com/office/officeart/2005/8/layout/chevron2"/>
    <dgm:cxn modelId="{A54376A7-A8C4-4D1E-BB83-B117B102B6A5}" srcId="{86B5E1A0-9AAD-4529-8A5E-9DEBD3D4E1E9}" destId="{8B9E061B-B15A-4642-BDA1-E0A7F6E5A13F}" srcOrd="2" destOrd="0" parTransId="{D30E70E2-FD37-4FF7-81E8-6F010164EC4C}" sibTransId="{62D56E98-8E9F-4F4E-8CB8-344B61880C68}"/>
    <dgm:cxn modelId="{7A1718B7-396A-4A64-93BB-3A10C953DF38}" type="presOf" srcId="{3C7016CE-91B8-41D0-A60A-FCAA8E17853E}" destId="{E585723D-DC19-4F0F-8191-4D1D16404461}" srcOrd="0" destOrd="0" presId="urn:microsoft.com/office/officeart/2005/8/layout/chevron2"/>
    <dgm:cxn modelId="{5B06F6BD-68F8-4678-ACD1-878A56C4DE07}" type="presOf" srcId="{C4C9B71B-E2D2-4E3D-8EF0-E1952E972DCB}" destId="{847CA953-7E29-4CD5-8C4F-9F141BDD4361}" srcOrd="0" destOrd="0" presId="urn:microsoft.com/office/officeart/2005/8/layout/chevron2"/>
    <dgm:cxn modelId="{C91FFED6-2F98-4B5A-BD59-87097C0EBA10}" srcId="{86B5E1A0-9AAD-4529-8A5E-9DEBD3D4E1E9}" destId="{3E2126DE-BB07-4360-A381-9B9F1C7CB5D9}" srcOrd="1" destOrd="0" parTransId="{CD4A8D61-5058-4BC4-A432-1DB4250A3C79}" sibTransId="{22954C6E-02C7-4A91-BCCD-02B0FFFF084B}"/>
    <dgm:cxn modelId="{5C3E2CE1-A386-4C9C-A096-939D5DCA1EC8}" type="presOf" srcId="{8B9E061B-B15A-4642-BDA1-E0A7F6E5A13F}" destId="{618E92C9-4C06-4E6A-80DE-A1C8A1098A4F}" srcOrd="0" destOrd="0" presId="urn:microsoft.com/office/officeart/2005/8/layout/chevron2"/>
    <dgm:cxn modelId="{4CABD2D3-6489-4F23-BDD8-67DB23A7040E}" type="presParOf" srcId="{CCC1F7A9-6981-417C-8E84-481229FF21D3}" destId="{0C650938-1AC4-44B6-8CFE-12742B30231D}" srcOrd="0" destOrd="0" presId="urn:microsoft.com/office/officeart/2005/8/layout/chevron2"/>
    <dgm:cxn modelId="{644D581D-C3D0-4F6D-96FC-D35DEA07F47B}" type="presParOf" srcId="{0C650938-1AC4-44B6-8CFE-12742B30231D}" destId="{0A4EAD04-8E6F-485B-9AA3-55A6966A9C99}" srcOrd="0" destOrd="0" presId="urn:microsoft.com/office/officeart/2005/8/layout/chevron2"/>
    <dgm:cxn modelId="{3833F97B-0AEA-42D2-B192-14CCCE51CB7E}" type="presParOf" srcId="{0C650938-1AC4-44B6-8CFE-12742B30231D}" destId="{4B16A037-6831-4F98-B956-41E9AE8AFFC9}" srcOrd="1" destOrd="0" presId="urn:microsoft.com/office/officeart/2005/8/layout/chevron2"/>
    <dgm:cxn modelId="{C8C158BA-F969-4A6D-AE8F-E53816901374}" type="presParOf" srcId="{CCC1F7A9-6981-417C-8E84-481229FF21D3}" destId="{224B37BD-F4BB-499E-A3E6-381C75C6DDC3}" srcOrd="1" destOrd="0" presId="urn:microsoft.com/office/officeart/2005/8/layout/chevron2"/>
    <dgm:cxn modelId="{52BF47A8-161D-411A-8B91-DA4693054712}" type="presParOf" srcId="{CCC1F7A9-6981-417C-8E84-481229FF21D3}" destId="{3C3AC031-A20D-420A-B95D-A12FC8D1E9B3}" srcOrd="2" destOrd="0" presId="urn:microsoft.com/office/officeart/2005/8/layout/chevron2"/>
    <dgm:cxn modelId="{598C462E-DDD4-4B6D-AEF7-2B3F13590F44}" type="presParOf" srcId="{3C3AC031-A20D-420A-B95D-A12FC8D1E9B3}" destId="{E2F9680D-FA19-47DF-9D2A-6FF8B4D5B608}" srcOrd="0" destOrd="0" presId="urn:microsoft.com/office/officeart/2005/8/layout/chevron2"/>
    <dgm:cxn modelId="{4BA0F3BD-B25D-43C5-A9E6-B04C446A23C1}" type="presParOf" srcId="{3C3AC031-A20D-420A-B95D-A12FC8D1E9B3}" destId="{847CA953-7E29-4CD5-8C4F-9F141BDD4361}" srcOrd="1" destOrd="0" presId="urn:microsoft.com/office/officeart/2005/8/layout/chevron2"/>
    <dgm:cxn modelId="{5B80F939-4A2C-4A1B-A58E-2D74B6506EF7}" type="presParOf" srcId="{CCC1F7A9-6981-417C-8E84-481229FF21D3}" destId="{B164B563-E71C-4033-B5FE-7B097E934681}" srcOrd="3" destOrd="0" presId="urn:microsoft.com/office/officeart/2005/8/layout/chevron2"/>
    <dgm:cxn modelId="{8FE41321-6C2A-4845-BE3A-8255CDFF18BB}" type="presParOf" srcId="{CCC1F7A9-6981-417C-8E84-481229FF21D3}" destId="{E6B937B4-81AD-431E-A238-7217FAA3750D}" srcOrd="4" destOrd="0" presId="urn:microsoft.com/office/officeart/2005/8/layout/chevron2"/>
    <dgm:cxn modelId="{A90C6E87-9FA0-43D7-8A4E-36D90EDB4394}" type="presParOf" srcId="{E6B937B4-81AD-431E-A238-7217FAA3750D}" destId="{618E92C9-4C06-4E6A-80DE-A1C8A1098A4F}" srcOrd="0" destOrd="0" presId="urn:microsoft.com/office/officeart/2005/8/layout/chevron2"/>
    <dgm:cxn modelId="{17CBE18E-2028-454A-9689-59755F9E94FD}" type="presParOf" srcId="{E6B937B4-81AD-431E-A238-7217FAA3750D}" destId="{E585723D-DC19-4F0F-8191-4D1D16404461}"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86B5E1A0-9AAD-4529-8A5E-9DEBD3D4E1E9}" type="doc">
      <dgm:prSet loTypeId="urn:microsoft.com/office/officeart/2005/8/layout/chevron2" loCatId="process" qsTypeId="urn:microsoft.com/office/officeart/2005/8/quickstyle/simple1" qsCatId="simple" csTypeId="urn:microsoft.com/office/officeart/2005/8/colors/accent2_2" csCatId="accent2" phldr="1"/>
      <dgm:spPr/>
      <dgm:t>
        <a:bodyPr/>
        <a:lstStyle/>
        <a:p>
          <a:endParaRPr lang="en-GB"/>
        </a:p>
      </dgm:t>
    </dgm:pt>
    <dgm:pt modelId="{080FAB12-E63B-4247-B462-C22E9AA2A6FB}">
      <dgm:prSet phldrT="[Text]" phldr="0" custT="1"/>
      <dgm:spPr/>
      <dgm:t>
        <a:bodyPr/>
        <a:lstStyle/>
        <a:p>
          <a:r>
            <a:rPr lang="en-GB" sz="2400">
              <a:solidFill>
                <a:srgbClr val="000000"/>
              </a:solidFill>
              <a:latin typeface="Aptos"/>
              <a:ea typeface="Tahoma"/>
              <a:cs typeface="Tahoma"/>
            </a:rPr>
            <a:t>Over the last term, staff have noticed changes in his behaviour. He has become increasingly tired in lessons, his attendance has declined, and he has been spending time with a new group of older teenagers outside the school gates.</a:t>
          </a:r>
          <a:endParaRPr lang="en-GB" sz="2400">
            <a:solidFill>
              <a:srgbClr val="000000"/>
            </a:solidFill>
            <a:latin typeface="Aptos"/>
          </a:endParaRPr>
        </a:p>
      </dgm:t>
    </dgm:pt>
    <dgm:pt modelId="{4BAAA4B3-E778-4C3F-BE55-93BF9387FC42}" type="parTrans" cxnId="{34019164-6DE9-43A7-BC75-754EA31B7A55}">
      <dgm:prSet/>
      <dgm:spPr/>
      <dgm:t>
        <a:bodyPr/>
        <a:lstStyle/>
        <a:p>
          <a:endParaRPr lang="en-GB"/>
        </a:p>
      </dgm:t>
    </dgm:pt>
    <dgm:pt modelId="{ED217B77-2605-4C6E-9722-F2512387FAEF}" type="sibTrans" cxnId="{34019164-6DE9-43A7-BC75-754EA31B7A55}">
      <dgm:prSet/>
      <dgm:spPr/>
      <dgm:t>
        <a:bodyPr/>
        <a:lstStyle/>
        <a:p>
          <a:endParaRPr lang="en-GB"/>
        </a:p>
      </dgm:t>
    </dgm:pt>
    <dgm:pt modelId="{3E2126DE-BB07-4360-A381-9B9F1C7CB5D9}">
      <dgm:prSet phldrT="[Text]" phldr="0" custT="1"/>
      <dgm:spPr/>
      <dgm:t>
        <a:bodyPr/>
        <a:lstStyle/>
        <a:p>
          <a:pPr rtl="0"/>
          <a:r>
            <a:rPr lang="en-GB" sz="2400">
              <a:solidFill>
                <a:schemeClr val="tx1"/>
              </a:solidFill>
              <a:latin typeface="Aptos"/>
            </a:rPr>
            <a:t> </a:t>
          </a:r>
          <a:r>
            <a:rPr lang="en-GB" sz="2400">
              <a:solidFill>
                <a:schemeClr val="tx1"/>
              </a:solidFill>
              <a:latin typeface="Aptos"/>
              <a:ea typeface="Tahoma"/>
              <a:cs typeface="Tahoma"/>
            </a:rPr>
            <a:t>Recently</a:t>
          </a:r>
        </a:p>
      </dgm:t>
    </dgm:pt>
    <dgm:pt modelId="{CD4A8D61-5058-4BC4-A432-1DB4250A3C79}" type="parTrans" cxnId="{C91FFED6-2F98-4B5A-BD59-87097C0EBA10}">
      <dgm:prSet/>
      <dgm:spPr/>
      <dgm:t>
        <a:bodyPr/>
        <a:lstStyle/>
        <a:p>
          <a:endParaRPr lang="en-GB"/>
        </a:p>
      </dgm:t>
    </dgm:pt>
    <dgm:pt modelId="{22954C6E-02C7-4A91-BCCD-02B0FFFF084B}" type="sibTrans" cxnId="{C91FFED6-2F98-4B5A-BD59-87097C0EBA10}">
      <dgm:prSet/>
      <dgm:spPr/>
      <dgm:t>
        <a:bodyPr/>
        <a:lstStyle/>
        <a:p>
          <a:endParaRPr lang="en-GB"/>
        </a:p>
      </dgm:t>
    </dgm:pt>
    <dgm:pt modelId="{3C7016CE-91B8-41D0-A60A-FCAA8E17853E}">
      <dgm:prSet phldrT="[Text]" custT="1"/>
      <dgm:spPr/>
      <dgm:t>
        <a:bodyPr/>
        <a:lstStyle/>
        <a:p>
          <a:r>
            <a:rPr lang="en-GB" sz="2400">
              <a:solidFill>
                <a:srgbClr val="000000"/>
              </a:solidFill>
              <a:latin typeface="Aptos"/>
              <a:ea typeface="Tahoma"/>
              <a:cs typeface="Tahoma"/>
            </a:rPr>
            <a:t>Tyler talking about travelling to another town at weekends for "jobs" and he owes some people a favour and doesn't feel he can say no to what they ask him to do.</a:t>
          </a:r>
          <a:endParaRPr lang="en-GB" sz="2400">
            <a:solidFill>
              <a:srgbClr val="000000"/>
            </a:solidFill>
            <a:latin typeface="Aptos"/>
          </a:endParaRPr>
        </a:p>
      </dgm:t>
    </dgm:pt>
    <dgm:pt modelId="{7248BB55-DF01-473A-A229-96C88A150D1B}" type="parTrans" cxnId="{C2E0219C-DF4D-4E3C-96AA-06924B4EAC8B}">
      <dgm:prSet/>
      <dgm:spPr/>
      <dgm:t>
        <a:bodyPr/>
        <a:lstStyle/>
        <a:p>
          <a:endParaRPr lang="en-GB"/>
        </a:p>
      </dgm:t>
    </dgm:pt>
    <dgm:pt modelId="{C665AA66-8ACA-4A42-B1B6-88BAEDA30D7A}" type="sibTrans" cxnId="{C2E0219C-DF4D-4E3C-96AA-06924B4EAC8B}">
      <dgm:prSet/>
      <dgm:spPr/>
      <dgm:t>
        <a:bodyPr/>
        <a:lstStyle/>
        <a:p>
          <a:endParaRPr lang="en-GB"/>
        </a:p>
      </dgm:t>
    </dgm:pt>
    <dgm:pt modelId="{E01DBABA-B613-426F-97F8-D13C8E9CCC3F}">
      <dgm:prSet phldrT="[Text]" custT="1"/>
      <dgm:spPr/>
      <dgm:t>
        <a:bodyPr/>
        <a:lstStyle/>
        <a:p>
          <a:pPr rtl="0"/>
          <a:r>
            <a:rPr lang="en-GB" sz="2400">
              <a:solidFill>
                <a:schemeClr val="tx1"/>
              </a:solidFill>
              <a:latin typeface="Aptos"/>
              <a:ea typeface="Tahoma"/>
              <a:cs typeface="Tahoma"/>
            </a:rPr>
            <a:t>Tyler is 15</a:t>
          </a:r>
        </a:p>
      </dgm:t>
    </dgm:pt>
    <dgm:pt modelId="{50D25D1D-A806-4F05-9515-F2A5271629E3}" type="parTrans" cxnId="{49380389-5418-42C3-8F14-542E7F36D03D}">
      <dgm:prSet/>
      <dgm:spPr/>
      <dgm:t>
        <a:bodyPr/>
        <a:lstStyle/>
        <a:p>
          <a:endParaRPr lang="en-GB"/>
        </a:p>
      </dgm:t>
    </dgm:pt>
    <dgm:pt modelId="{FFE27C42-5468-4C37-81A7-D9A3F12E4240}" type="sibTrans" cxnId="{49380389-5418-42C3-8F14-542E7F36D03D}">
      <dgm:prSet/>
      <dgm:spPr/>
      <dgm:t>
        <a:bodyPr/>
        <a:lstStyle/>
        <a:p>
          <a:endParaRPr lang="en-GB"/>
        </a:p>
      </dgm:t>
    </dgm:pt>
    <dgm:pt modelId="{C4C9B71B-E2D2-4E3D-8EF0-E1952E972DCB}">
      <dgm:prSet phldrT="[Text]" phldr="0" custT="1"/>
      <dgm:spPr/>
      <dgm:t>
        <a:bodyPr/>
        <a:lstStyle/>
        <a:p>
          <a:pPr rtl="0"/>
          <a:r>
            <a:rPr lang="en-GB" sz="2400">
              <a:solidFill>
                <a:schemeClr val="tx1"/>
              </a:solidFill>
              <a:latin typeface="Aptos"/>
              <a:ea typeface="Calibri"/>
              <a:cs typeface="Calibri"/>
            </a:rPr>
            <a:t> </a:t>
          </a:r>
          <a:r>
            <a:rPr lang="en-GB" sz="2400">
              <a:latin typeface="Aptos"/>
              <a:ea typeface="Tahoma"/>
              <a:cs typeface="Tahoma"/>
            </a:rPr>
            <a:t>Tyler has arrived at school wearing expensive trainers and carrying a new mobile phone, despite previously mentioning that money is tight at home. When asked where the items came from, he is vague and dismissive.</a:t>
          </a:r>
        </a:p>
      </dgm:t>
    </dgm:pt>
    <dgm:pt modelId="{52296DEA-C1C8-4DCD-8A97-C2C01B4260D2}" type="parTrans" cxnId="{CE455D8B-5CBE-4A49-9324-7A58C957373C}">
      <dgm:prSet/>
      <dgm:spPr/>
      <dgm:t>
        <a:bodyPr/>
        <a:lstStyle/>
        <a:p>
          <a:endParaRPr lang="en-GB"/>
        </a:p>
      </dgm:t>
    </dgm:pt>
    <dgm:pt modelId="{E2C448C8-E25F-4FE2-8632-96F52FF6F877}" type="sibTrans" cxnId="{CE455D8B-5CBE-4A49-9324-7A58C957373C}">
      <dgm:prSet/>
      <dgm:spPr/>
      <dgm:t>
        <a:bodyPr/>
        <a:lstStyle/>
        <a:p>
          <a:endParaRPr lang="en-GB"/>
        </a:p>
      </dgm:t>
    </dgm:pt>
    <dgm:pt modelId="{8B9E061B-B15A-4642-BDA1-E0A7F6E5A13F}">
      <dgm:prSet phldrT="[Text]" phldr="0"/>
      <dgm:spPr/>
      <dgm:t>
        <a:bodyPr/>
        <a:lstStyle/>
        <a:p>
          <a:r>
            <a:rPr lang="en-GB" sz="2400">
              <a:solidFill>
                <a:srgbClr val="000000"/>
              </a:solidFill>
              <a:latin typeface="Aptos"/>
              <a:ea typeface="Tahoma"/>
              <a:cs typeface="Tahoma"/>
            </a:rPr>
            <a:t>A member of staff overhears</a:t>
          </a:r>
          <a:endParaRPr lang="en-GB" sz="2400">
            <a:latin typeface="Aptos"/>
          </a:endParaRPr>
        </a:p>
      </dgm:t>
    </dgm:pt>
    <dgm:pt modelId="{D30E70E2-FD37-4FF7-81E8-6F010164EC4C}" type="parTrans" cxnId="{A54376A7-A8C4-4D1E-BB83-B117B102B6A5}">
      <dgm:prSet/>
      <dgm:spPr/>
      <dgm:t>
        <a:bodyPr/>
        <a:lstStyle/>
        <a:p>
          <a:endParaRPr lang="en-GB"/>
        </a:p>
      </dgm:t>
    </dgm:pt>
    <dgm:pt modelId="{62D56E98-8E9F-4F4E-8CB8-344B61880C68}" type="sibTrans" cxnId="{A54376A7-A8C4-4D1E-BB83-B117B102B6A5}">
      <dgm:prSet/>
      <dgm:spPr/>
      <dgm:t>
        <a:bodyPr/>
        <a:lstStyle/>
        <a:p>
          <a:endParaRPr lang="en-GB"/>
        </a:p>
      </dgm:t>
    </dgm:pt>
    <dgm:pt modelId="{CCC1F7A9-6981-417C-8E84-481229FF21D3}" type="pres">
      <dgm:prSet presAssocID="{86B5E1A0-9AAD-4529-8A5E-9DEBD3D4E1E9}" presName="linearFlow" presStyleCnt="0">
        <dgm:presLayoutVars>
          <dgm:dir/>
          <dgm:animLvl val="lvl"/>
          <dgm:resizeHandles val="exact"/>
        </dgm:presLayoutVars>
      </dgm:prSet>
      <dgm:spPr/>
    </dgm:pt>
    <dgm:pt modelId="{0C650938-1AC4-44B6-8CFE-12742B30231D}" type="pres">
      <dgm:prSet presAssocID="{E01DBABA-B613-426F-97F8-D13C8E9CCC3F}" presName="composite" presStyleCnt="0"/>
      <dgm:spPr/>
    </dgm:pt>
    <dgm:pt modelId="{0A4EAD04-8E6F-485B-9AA3-55A6966A9C99}" type="pres">
      <dgm:prSet presAssocID="{E01DBABA-B613-426F-97F8-D13C8E9CCC3F}" presName="parentText" presStyleLbl="alignNode1" presStyleIdx="0" presStyleCnt="3">
        <dgm:presLayoutVars>
          <dgm:chMax val="1"/>
          <dgm:bulletEnabled val="1"/>
        </dgm:presLayoutVars>
      </dgm:prSet>
      <dgm:spPr/>
    </dgm:pt>
    <dgm:pt modelId="{4B16A037-6831-4F98-B956-41E9AE8AFFC9}" type="pres">
      <dgm:prSet presAssocID="{E01DBABA-B613-426F-97F8-D13C8E9CCC3F}" presName="descendantText" presStyleLbl="alignAcc1" presStyleIdx="0" presStyleCnt="3">
        <dgm:presLayoutVars>
          <dgm:bulletEnabled val="1"/>
        </dgm:presLayoutVars>
      </dgm:prSet>
      <dgm:spPr/>
    </dgm:pt>
    <dgm:pt modelId="{224B37BD-F4BB-499E-A3E6-381C75C6DDC3}" type="pres">
      <dgm:prSet presAssocID="{FFE27C42-5468-4C37-81A7-D9A3F12E4240}" presName="sp" presStyleCnt="0"/>
      <dgm:spPr/>
    </dgm:pt>
    <dgm:pt modelId="{3C3AC031-A20D-420A-B95D-A12FC8D1E9B3}" type="pres">
      <dgm:prSet presAssocID="{3E2126DE-BB07-4360-A381-9B9F1C7CB5D9}" presName="composite" presStyleCnt="0"/>
      <dgm:spPr/>
    </dgm:pt>
    <dgm:pt modelId="{E2F9680D-FA19-47DF-9D2A-6FF8B4D5B608}" type="pres">
      <dgm:prSet presAssocID="{3E2126DE-BB07-4360-A381-9B9F1C7CB5D9}" presName="parentText" presStyleLbl="alignNode1" presStyleIdx="1" presStyleCnt="3">
        <dgm:presLayoutVars>
          <dgm:chMax val="1"/>
          <dgm:bulletEnabled val="1"/>
        </dgm:presLayoutVars>
      </dgm:prSet>
      <dgm:spPr/>
    </dgm:pt>
    <dgm:pt modelId="{847CA953-7E29-4CD5-8C4F-9F141BDD4361}" type="pres">
      <dgm:prSet presAssocID="{3E2126DE-BB07-4360-A381-9B9F1C7CB5D9}" presName="descendantText" presStyleLbl="alignAcc1" presStyleIdx="1" presStyleCnt="3">
        <dgm:presLayoutVars>
          <dgm:bulletEnabled val="1"/>
        </dgm:presLayoutVars>
      </dgm:prSet>
      <dgm:spPr/>
    </dgm:pt>
    <dgm:pt modelId="{B164B563-E71C-4033-B5FE-7B097E934681}" type="pres">
      <dgm:prSet presAssocID="{22954C6E-02C7-4A91-BCCD-02B0FFFF084B}" presName="sp" presStyleCnt="0"/>
      <dgm:spPr/>
    </dgm:pt>
    <dgm:pt modelId="{E6B937B4-81AD-431E-A238-7217FAA3750D}" type="pres">
      <dgm:prSet presAssocID="{8B9E061B-B15A-4642-BDA1-E0A7F6E5A13F}" presName="composite" presStyleCnt="0"/>
      <dgm:spPr/>
    </dgm:pt>
    <dgm:pt modelId="{618E92C9-4C06-4E6A-80DE-A1C8A1098A4F}" type="pres">
      <dgm:prSet presAssocID="{8B9E061B-B15A-4642-BDA1-E0A7F6E5A13F}" presName="parentText" presStyleLbl="alignNode1" presStyleIdx="2" presStyleCnt="3">
        <dgm:presLayoutVars>
          <dgm:chMax val="1"/>
          <dgm:bulletEnabled val="1"/>
        </dgm:presLayoutVars>
      </dgm:prSet>
      <dgm:spPr/>
    </dgm:pt>
    <dgm:pt modelId="{E585723D-DC19-4F0F-8191-4D1D16404461}" type="pres">
      <dgm:prSet presAssocID="{8B9E061B-B15A-4642-BDA1-E0A7F6E5A13F}" presName="descendantText" presStyleLbl="alignAcc1" presStyleIdx="2" presStyleCnt="3">
        <dgm:presLayoutVars>
          <dgm:bulletEnabled val="1"/>
        </dgm:presLayoutVars>
      </dgm:prSet>
      <dgm:spPr/>
    </dgm:pt>
  </dgm:ptLst>
  <dgm:cxnLst>
    <dgm:cxn modelId="{8D88D904-5C9E-46E0-83F6-23C4D8C72498}" type="presOf" srcId="{3E2126DE-BB07-4360-A381-9B9F1C7CB5D9}" destId="{E2F9680D-FA19-47DF-9D2A-6FF8B4D5B608}" srcOrd="0" destOrd="0" presId="urn:microsoft.com/office/officeart/2005/8/layout/chevron2"/>
    <dgm:cxn modelId="{1B4C6D5E-F02E-48EE-8183-192632785976}" type="presOf" srcId="{86B5E1A0-9AAD-4529-8A5E-9DEBD3D4E1E9}" destId="{CCC1F7A9-6981-417C-8E84-481229FF21D3}" srcOrd="0" destOrd="0" presId="urn:microsoft.com/office/officeart/2005/8/layout/chevron2"/>
    <dgm:cxn modelId="{34019164-6DE9-43A7-BC75-754EA31B7A55}" srcId="{E01DBABA-B613-426F-97F8-D13C8E9CCC3F}" destId="{080FAB12-E63B-4247-B462-C22E9AA2A6FB}" srcOrd="0" destOrd="0" parTransId="{4BAAA4B3-E778-4C3F-BE55-93BF9387FC42}" sibTransId="{ED217B77-2605-4C6E-9722-F2512387FAEF}"/>
    <dgm:cxn modelId="{8C311A6B-1C45-43DC-BD6C-2A26D5D79C12}" type="presOf" srcId="{080FAB12-E63B-4247-B462-C22E9AA2A6FB}" destId="{4B16A037-6831-4F98-B956-41E9AE8AFFC9}" srcOrd="0" destOrd="0" presId="urn:microsoft.com/office/officeart/2005/8/layout/chevron2"/>
    <dgm:cxn modelId="{49380389-5418-42C3-8F14-542E7F36D03D}" srcId="{86B5E1A0-9AAD-4529-8A5E-9DEBD3D4E1E9}" destId="{E01DBABA-B613-426F-97F8-D13C8E9CCC3F}" srcOrd="0" destOrd="0" parTransId="{50D25D1D-A806-4F05-9515-F2A5271629E3}" sibTransId="{FFE27C42-5468-4C37-81A7-D9A3F12E4240}"/>
    <dgm:cxn modelId="{CE455D8B-5CBE-4A49-9324-7A58C957373C}" srcId="{3E2126DE-BB07-4360-A381-9B9F1C7CB5D9}" destId="{C4C9B71B-E2D2-4E3D-8EF0-E1952E972DCB}" srcOrd="0" destOrd="0" parTransId="{52296DEA-C1C8-4DCD-8A97-C2C01B4260D2}" sibTransId="{E2C448C8-E25F-4FE2-8632-96F52FF6F877}"/>
    <dgm:cxn modelId="{C2E0219C-DF4D-4E3C-96AA-06924B4EAC8B}" srcId="{8B9E061B-B15A-4642-BDA1-E0A7F6E5A13F}" destId="{3C7016CE-91B8-41D0-A60A-FCAA8E17853E}" srcOrd="0" destOrd="0" parTransId="{7248BB55-DF01-473A-A229-96C88A150D1B}" sibTransId="{C665AA66-8ACA-4A42-B1B6-88BAEDA30D7A}"/>
    <dgm:cxn modelId="{2AD492A2-0D5F-409A-B5A9-6F2844A392FF}" type="presOf" srcId="{E01DBABA-B613-426F-97F8-D13C8E9CCC3F}" destId="{0A4EAD04-8E6F-485B-9AA3-55A6966A9C99}" srcOrd="0" destOrd="0" presId="urn:microsoft.com/office/officeart/2005/8/layout/chevron2"/>
    <dgm:cxn modelId="{A54376A7-A8C4-4D1E-BB83-B117B102B6A5}" srcId="{86B5E1A0-9AAD-4529-8A5E-9DEBD3D4E1E9}" destId="{8B9E061B-B15A-4642-BDA1-E0A7F6E5A13F}" srcOrd="2" destOrd="0" parTransId="{D30E70E2-FD37-4FF7-81E8-6F010164EC4C}" sibTransId="{62D56E98-8E9F-4F4E-8CB8-344B61880C68}"/>
    <dgm:cxn modelId="{7A1718B7-396A-4A64-93BB-3A10C953DF38}" type="presOf" srcId="{3C7016CE-91B8-41D0-A60A-FCAA8E17853E}" destId="{E585723D-DC19-4F0F-8191-4D1D16404461}" srcOrd="0" destOrd="0" presId="urn:microsoft.com/office/officeart/2005/8/layout/chevron2"/>
    <dgm:cxn modelId="{5B06F6BD-68F8-4678-ACD1-878A56C4DE07}" type="presOf" srcId="{C4C9B71B-E2D2-4E3D-8EF0-E1952E972DCB}" destId="{847CA953-7E29-4CD5-8C4F-9F141BDD4361}" srcOrd="0" destOrd="0" presId="urn:microsoft.com/office/officeart/2005/8/layout/chevron2"/>
    <dgm:cxn modelId="{C91FFED6-2F98-4B5A-BD59-87097C0EBA10}" srcId="{86B5E1A0-9AAD-4529-8A5E-9DEBD3D4E1E9}" destId="{3E2126DE-BB07-4360-A381-9B9F1C7CB5D9}" srcOrd="1" destOrd="0" parTransId="{CD4A8D61-5058-4BC4-A432-1DB4250A3C79}" sibTransId="{22954C6E-02C7-4A91-BCCD-02B0FFFF084B}"/>
    <dgm:cxn modelId="{5C3E2CE1-A386-4C9C-A096-939D5DCA1EC8}" type="presOf" srcId="{8B9E061B-B15A-4642-BDA1-E0A7F6E5A13F}" destId="{618E92C9-4C06-4E6A-80DE-A1C8A1098A4F}" srcOrd="0" destOrd="0" presId="urn:microsoft.com/office/officeart/2005/8/layout/chevron2"/>
    <dgm:cxn modelId="{4CABD2D3-6489-4F23-BDD8-67DB23A7040E}" type="presParOf" srcId="{CCC1F7A9-6981-417C-8E84-481229FF21D3}" destId="{0C650938-1AC4-44B6-8CFE-12742B30231D}" srcOrd="0" destOrd="0" presId="urn:microsoft.com/office/officeart/2005/8/layout/chevron2"/>
    <dgm:cxn modelId="{644D581D-C3D0-4F6D-96FC-D35DEA07F47B}" type="presParOf" srcId="{0C650938-1AC4-44B6-8CFE-12742B30231D}" destId="{0A4EAD04-8E6F-485B-9AA3-55A6966A9C99}" srcOrd="0" destOrd="0" presId="urn:microsoft.com/office/officeart/2005/8/layout/chevron2"/>
    <dgm:cxn modelId="{3833F97B-0AEA-42D2-B192-14CCCE51CB7E}" type="presParOf" srcId="{0C650938-1AC4-44B6-8CFE-12742B30231D}" destId="{4B16A037-6831-4F98-B956-41E9AE8AFFC9}" srcOrd="1" destOrd="0" presId="urn:microsoft.com/office/officeart/2005/8/layout/chevron2"/>
    <dgm:cxn modelId="{C8C158BA-F969-4A6D-AE8F-E53816901374}" type="presParOf" srcId="{CCC1F7A9-6981-417C-8E84-481229FF21D3}" destId="{224B37BD-F4BB-499E-A3E6-381C75C6DDC3}" srcOrd="1" destOrd="0" presId="urn:microsoft.com/office/officeart/2005/8/layout/chevron2"/>
    <dgm:cxn modelId="{52BF47A8-161D-411A-8B91-DA4693054712}" type="presParOf" srcId="{CCC1F7A9-6981-417C-8E84-481229FF21D3}" destId="{3C3AC031-A20D-420A-B95D-A12FC8D1E9B3}" srcOrd="2" destOrd="0" presId="urn:microsoft.com/office/officeart/2005/8/layout/chevron2"/>
    <dgm:cxn modelId="{598C462E-DDD4-4B6D-AEF7-2B3F13590F44}" type="presParOf" srcId="{3C3AC031-A20D-420A-B95D-A12FC8D1E9B3}" destId="{E2F9680D-FA19-47DF-9D2A-6FF8B4D5B608}" srcOrd="0" destOrd="0" presId="urn:microsoft.com/office/officeart/2005/8/layout/chevron2"/>
    <dgm:cxn modelId="{4BA0F3BD-B25D-43C5-A9E6-B04C446A23C1}" type="presParOf" srcId="{3C3AC031-A20D-420A-B95D-A12FC8D1E9B3}" destId="{847CA953-7E29-4CD5-8C4F-9F141BDD4361}" srcOrd="1" destOrd="0" presId="urn:microsoft.com/office/officeart/2005/8/layout/chevron2"/>
    <dgm:cxn modelId="{5B80F939-4A2C-4A1B-A58E-2D74B6506EF7}" type="presParOf" srcId="{CCC1F7A9-6981-417C-8E84-481229FF21D3}" destId="{B164B563-E71C-4033-B5FE-7B097E934681}" srcOrd="3" destOrd="0" presId="urn:microsoft.com/office/officeart/2005/8/layout/chevron2"/>
    <dgm:cxn modelId="{8FE41321-6C2A-4845-BE3A-8255CDFF18BB}" type="presParOf" srcId="{CCC1F7A9-6981-417C-8E84-481229FF21D3}" destId="{E6B937B4-81AD-431E-A238-7217FAA3750D}" srcOrd="4" destOrd="0" presId="urn:microsoft.com/office/officeart/2005/8/layout/chevron2"/>
    <dgm:cxn modelId="{A90C6E87-9FA0-43D7-8A4E-36D90EDB4394}" type="presParOf" srcId="{E6B937B4-81AD-431E-A238-7217FAA3750D}" destId="{618E92C9-4C06-4E6A-80DE-A1C8A1098A4F}" srcOrd="0" destOrd="0" presId="urn:microsoft.com/office/officeart/2005/8/layout/chevron2"/>
    <dgm:cxn modelId="{17CBE18E-2028-454A-9689-59755F9E94FD}" type="presParOf" srcId="{E6B937B4-81AD-431E-A238-7217FAA3750D}" destId="{E585723D-DC19-4F0F-8191-4D1D16404461}"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B167D392-A406-4986-A170-92AF4BA4FE4A}" type="doc">
      <dgm:prSet loTypeId="urn:microsoft.com/office/officeart/2008/layout/LinedList" loCatId="list" qsTypeId="urn:microsoft.com/office/officeart/2005/8/quickstyle/simple1" qsCatId="simple" csTypeId="urn:microsoft.com/office/officeart/2005/8/colors/accent2_2" csCatId="accent2"/>
      <dgm:spPr/>
      <dgm:t>
        <a:bodyPr/>
        <a:lstStyle/>
        <a:p>
          <a:endParaRPr lang="en-US"/>
        </a:p>
      </dgm:t>
    </dgm:pt>
    <dgm:pt modelId="{00F14FE4-582C-4E92-AD4A-2D8750FD1A24}">
      <dgm:prSet/>
      <dgm:spPr/>
      <dgm:t>
        <a:bodyPr/>
        <a:lstStyle/>
        <a:p>
          <a:r>
            <a:rPr lang="en-GB"/>
            <a:t>Children may also cause harm to other family members, often referred to as child to parent or care giver abuse</a:t>
          </a:r>
          <a:endParaRPr lang="en-US"/>
        </a:p>
      </dgm:t>
    </dgm:pt>
    <dgm:pt modelId="{CEE8B92F-E140-4C50-884E-981D73776F15}" type="parTrans" cxnId="{066E058C-8FD4-47AD-BBD5-4ABD9C9C3C27}">
      <dgm:prSet/>
      <dgm:spPr/>
      <dgm:t>
        <a:bodyPr/>
        <a:lstStyle/>
        <a:p>
          <a:endParaRPr lang="en-US"/>
        </a:p>
      </dgm:t>
    </dgm:pt>
    <dgm:pt modelId="{4857E1B7-E924-4209-867C-854C353D5FB1}" type="sibTrans" cxnId="{066E058C-8FD4-47AD-BBD5-4ABD9C9C3C27}">
      <dgm:prSet/>
      <dgm:spPr/>
      <dgm:t>
        <a:bodyPr/>
        <a:lstStyle/>
        <a:p>
          <a:endParaRPr lang="en-US"/>
        </a:p>
      </dgm:t>
    </dgm:pt>
    <dgm:pt modelId="{CC85E2F5-2CBE-48E5-81F7-8FFA43EDF336}">
      <dgm:prSet/>
      <dgm:spPr/>
      <dgm:t>
        <a:bodyPr/>
        <a:lstStyle/>
        <a:p>
          <a:r>
            <a:rPr lang="en-GB"/>
            <a:t>Clarification that emotional abuse may include verbal abuse</a:t>
          </a:r>
          <a:endParaRPr lang="en-US"/>
        </a:p>
      </dgm:t>
    </dgm:pt>
    <dgm:pt modelId="{34277FB6-3830-4D33-AD1F-8C5FB05B13B7}" type="parTrans" cxnId="{4E79CDAC-E297-497D-9B47-0CAE60B26C29}">
      <dgm:prSet/>
      <dgm:spPr/>
      <dgm:t>
        <a:bodyPr/>
        <a:lstStyle/>
        <a:p>
          <a:endParaRPr lang="en-US"/>
        </a:p>
      </dgm:t>
    </dgm:pt>
    <dgm:pt modelId="{48BE1971-3BA2-4294-911B-A13AE2F4A30D}" type="sibTrans" cxnId="{4E79CDAC-E297-497D-9B47-0CAE60B26C29}">
      <dgm:prSet/>
      <dgm:spPr/>
      <dgm:t>
        <a:bodyPr/>
        <a:lstStyle/>
        <a:p>
          <a:endParaRPr lang="en-US"/>
        </a:p>
      </dgm:t>
    </dgm:pt>
    <dgm:pt modelId="{7CE60654-28AD-419A-B954-C0526FE08B54}">
      <dgm:prSet/>
      <dgm:spPr/>
      <dgm:t>
        <a:bodyPr/>
        <a:lstStyle/>
        <a:p>
          <a:r>
            <a:rPr lang="en-GB"/>
            <a:t>Consideration of overlapping safeguarding issues </a:t>
          </a:r>
          <a:endParaRPr lang="en-US"/>
        </a:p>
      </dgm:t>
    </dgm:pt>
    <dgm:pt modelId="{45A57337-CB1F-4685-B0C1-9CF4DFBFBA3D}" type="parTrans" cxnId="{E2030458-95D2-4DA0-B946-5D3087F57CD8}">
      <dgm:prSet/>
      <dgm:spPr/>
      <dgm:t>
        <a:bodyPr/>
        <a:lstStyle/>
        <a:p>
          <a:endParaRPr lang="en-US"/>
        </a:p>
      </dgm:t>
    </dgm:pt>
    <dgm:pt modelId="{3865BC94-49A5-4902-B2BC-43046A11B23C}" type="sibTrans" cxnId="{E2030458-95D2-4DA0-B946-5D3087F57CD8}">
      <dgm:prSet/>
      <dgm:spPr/>
      <dgm:t>
        <a:bodyPr/>
        <a:lstStyle/>
        <a:p>
          <a:endParaRPr lang="en-US"/>
        </a:p>
      </dgm:t>
    </dgm:pt>
    <dgm:pt modelId="{A8797885-8EF0-41C9-AADC-8B46F17D503C}">
      <dgm:prSet/>
      <dgm:spPr/>
      <dgm:t>
        <a:bodyPr/>
        <a:lstStyle/>
        <a:p>
          <a:r>
            <a:rPr lang="en-GB"/>
            <a:t>Added further detail and references to modern slavery</a:t>
          </a:r>
          <a:endParaRPr lang="en-US"/>
        </a:p>
      </dgm:t>
    </dgm:pt>
    <dgm:pt modelId="{ABB7C0BE-AF10-4AED-A2DF-F97538E11960}" type="parTrans" cxnId="{62041C68-D77B-4821-977F-3E4535E6E9F8}">
      <dgm:prSet/>
      <dgm:spPr/>
      <dgm:t>
        <a:bodyPr/>
        <a:lstStyle/>
        <a:p>
          <a:endParaRPr lang="en-US"/>
        </a:p>
      </dgm:t>
    </dgm:pt>
    <dgm:pt modelId="{8117E520-C7FE-4F6C-88AC-A4206182A690}" type="sibTrans" cxnId="{62041C68-D77B-4821-977F-3E4535E6E9F8}">
      <dgm:prSet/>
      <dgm:spPr/>
      <dgm:t>
        <a:bodyPr/>
        <a:lstStyle/>
        <a:p>
          <a:endParaRPr lang="en-US"/>
        </a:p>
      </dgm:t>
    </dgm:pt>
    <dgm:pt modelId="{736D1F56-386A-48C0-8B19-708372D09D57}" type="pres">
      <dgm:prSet presAssocID="{B167D392-A406-4986-A170-92AF4BA4FE4A}" presName="vert0" presStyleCnt="0">
        <dgm:presLayoutVars>
          <dgm:dir/>
          <dgm:animOne val="branch"/>
          <dgm:animLvl val="lvl"/>
        </dgm:presLayoutVars>
      </dgm:prSet>
      <dgm:spPr/>
    </dgm:pt>
    <dgm:pt modelId="{32BFDCB0-C3CF-4198-8011-5F1B364EF90A}" type="pres">
      <dgm:prSet presAssocID="{00F14FE4-582C-4E92-AD4A-2D8750FD1A24}" presName="thickLine" presStyleLbl="alignNode1" presStyleIdx="0" presStyleCnt="4"/>
      <dgm:spPr/>
    </dgm:pt>
    <dgm:pt modelId="{BDC26F8F-170F-4367-86BF-D5ACB6B470A6}" type="pres">
      <dgm:prSet presAssocID="{00F14FE4-582C-4E92-AD4A-2D8750FD1A24}" presName="horz1" presStyleCnt="0"/>
      <dgm:spPr/>
    </dgm:pt>
    <dgm:pt modelId="{945C3552-3CEF-4AAA-AFA5-3314F5E34D43}" type="pres">
      <dgm:prSet presAssocID="{00F14FE4-582C-4E92-AD4A-2D8750FD1A24}" presName="tx1" presStyleLbl="revTx" presStyleIdx="0" presStyleCnt="4"/>
      <dgm:spPr/>
    </dgm:pt>
    <dgm:pt modelId="{09360824-9FBF-4E77-8380-FE3E50BF7638}" type="pres">
      <dgm:prSet presAssocID="{00F14FE4-582C-4E92-AD4A-2D8750FD1A24}" presName="vert1" presStyleCnt="0"/>
      <dgm:spPr/>
    </dgm:pt>
    <dgm:pt modelId="{576A432D-193D-46B2-AF3D-BE25EE7E5BE9}" type="pres">
      <dgm:prSet presAssocID="{CC85E2F5-2CBE-48E5-81F7-8FFA43EDF336}" presName="thickLine" presStyleLbl="alignNode1" presStyleIdx="1" presStyleCnt="4"/>
      <dgm:spPr/>
    </dgm:pt>
    <dgm:pt modelId="{372A5348-6AEA-4F3C-9D9F-29C139B079AB}" type="pres">
      <dgm:prSet presAssocID="{CC85E2F5-2CBE-48E5-81F7-8FFA43EDF336}" presName="horz1" presStyleCnt="0"/>
      <dgm:spPr/>
    </dgm:pt>
    <dgm:pt modelId="{8DE6BAC2-5323-4916-B5A2-379931175405}" type="pres">
      <dgm:prSet presAssocID="{CC85E2F5-2CBE-48E5-81F7-8FFA43EDF336}" presName="tx1" presStyleLbl="revTx" presStyleIdx="1" presStyleCnt="4"/>
      <dgm:spPr/>
    </dgm:pt>
    <dgm:pt modelId="{3C3B4325-9655-42FA-B4B7-991962D98913}" type="pres">
      <dgm:prSet presAssocID="{CC85E2F5-2CBE-48E5-81F7-8FFA43EDF336}" presName="vert1" presStyleCnt="0"/>
      <dgm:spPr/>
    </dgm:pt>
    <dgm:pt modelId="{18A1A80D-3447-466A-AE46-B8605FAE6D9C}" type="pres">
      <dgm:prSet presAssocID="{7CE60654-28AD-419A-B954-C0526FE08B54}" presName="thickLine" presStyleLbl="alignNode1" presStyleIdx="2" presStyleCnt="4"/>
      <dgm:spPr/>
    </dgm:pt>
    <dgm:pt modelId="{80E74244-9639-4849-9AB3-AF023E1CAC24}" type="pres">
      <dgm:prSet presAssocID="{7CE60654-28AD-419A-B954-C0526FE08B54}" presName="horz1" presStyleCnt="0"/>
      <dgm:spPr/>
    </dgm:pt>
    <dgm:pt modelId="{88740652-C9F0-4534-8747-31D572A59A25}" type="pres">
      <dgm:prSet presAssocID="{7CE60654-28AD-419A-B954-C0526FE08B54}" presName="tx1" presStyleLbl="revTx" presStyleIdx="2" presStyleCnt="4"/>
      <dgm:spPr/>
    </dgm:pt>
    <dgm:pt modelId="{C30D0BA4-35F0-4BCC-9EA2-41D681558CAD}" type="pres">
      <dgm:prSet presAssocID="{7CE60654-28AD-419A-B954-C0526FE08B54}" presName="vert1" presStyleCnt="0"/>
      <dgm:spPr/>
    </dgm:pt>
    <dgm:pt modelId="{1FA37BDD-7F5B-40BB-8C2D-9302582EC68D}" type="pres">
      <dgm:prSet presAssocID="{A8797885-8EF0-41C9-AADC-8B46F17D503C}" presName="thickLine" presStyleLbl="alignNode1" presStyleIdx="3" presStyleCnt="4"/>
      <dgm:spPr/>
    </dgm:pt>
    <dgm:pt modelId="{B6C6F7C4-7898-4307-9473-AAA58DFB5B6B}" type="pres">
      <dgm:prSet presAssocID="{A8797885-8EF0-41C9-AADC-8B46F17D503C}" presName="horz1" presStyleCnt="0"/>
      <dgm:spPr/>
    </dgm:pt>
    <dgm:pt modelId="{9B392C90-A2A3-4037-9214-23DD0D2463DB}" type="pres">
      <dgm:prSet presAssocID="{A8797885-8EF0-41C9-AADC-8B46F17D503C}" presName="tx1" presStyleLbl="revTx" presStyleIdx="3" presStyleCnt="4"/>
      <dgm:spPr/>
    </dgm:pt>
    <dgm:pt modelId="{CC193413-459A-4AF8-B701-403FCC1812CC}" type="pres">
      <dgm:prSet presAssocID="{A8797885-8EF0-41C9-AADC-8B46F17D503C}" presName="vert1" presStyleCnt="0"/>
      <dgm:spPr/>
    </dgm:pt>
  </dgm:ptLst>
  <dgm:cxnLst>
    <dgm:cxn modelId="{FD945C14-0584-47CF-A6E9-87CC4A39004B}" type="presOf" srcId="{00F14FE4-582C-4E92-AD4A-2D8750FD1A24}" destId="{945C3552-3CEF-4AAA-AFA5-3314F5E34D43}" srcOrd="0" destOrd="0" presId="urn:microsoft.com/office/officeart/2008/layout/LinedList"/>
    <dgm:cxn modelId="{62041C68-D77B-4821-977F-3E4535E6E9F8}" srcId="{B167D392-A406-4986-A170-92AF4BA4FE4A}" destId="{A8797885-8EF0-41C9-AADC-8B46F17D503C}" srcOrd="3" destOrd="0" parTransId="{ABB7C0BE-AF10-4AED-A2DF-F97538E11960}" sibTransId="{8117E520-C7FE-4F6C-88AC-A4206182A690}"/>
    <dgm:cxn modelId="{E2030458-95D2-4DA0-B946-5D3087F57CD8}" srcId="{B167D392-A406-4986-A170-92AF4BA4FE4A}" destId="{7CE60654-28AD-419A-B954-C0526FE08B54}" srcOrd="2" destOrd="0" parTransId="{45A57337-CB1F-4685-B0C1-9CF4DFBFBA3D}" sibTransId="{3865BC94-49A5-4902-B2BC-43046A11B23C}"/>
    <dgm:cxn modelId="{066E058C-8FD4-47AD-BBD5-4ABD9C9C3C27}" srcId="{B167D392-A406-4986-A170-92AF4BA4FE4A}" destId="{00F14FE4-582C-4E92-AD4A-2D8750FD1A24}" srcOrd="0" destOrd="0" parTransId="{CEE8B92F-E140-4C50-884E-981D73776F15}" sibTransId="{4857E1B7-E924-4209-867C-854C353D5FB1}"/>
    <dgm:cxn modelId="{2BCC9EA6-7D14-4510-8C17-C5455D51D6F9}" type="presOf" srcId="{7CE60654-28AD-419A-B954-C0526FE08B54}" destId="{88740652-C9F0-4534-8747-31D572A59A25}" srcOrd="0" destOrd="0" presId="urn:microsoft.com/office/officeart/2008/layout/LinedList"/>
    <dgm:cxn modelId="{4E79CDAC-E297-497D-9B47-0CAE60B26C29}" srcId="{B167D392-A406-4986-A170-92AF4BA4FE4A}" destId="{CC85E2F5-2CBE-48E5-81F7-8FFA43EDF336}" srcOrd="1" destOrd="0" parTransId="{34277FB6-3830-4D33-AD1F-8C5FB05B13B7}" sibTransId="{48BE1971-3BA2-4294-911B-A13AE2F4A30D}"/>
    <dgm:cxn modelId="{1983F5E8-7370-4518-B67A-B2065316CDE2}" type="presOf" srcId="{B167D392-A406-4986-A170-92AF4BA4FE4A}" destId="{736D1F56-386A-48C0-8B19-708372D09D57}" srcOrd="0" destOrd="0" presId="urn:microsoft.com/office/officeart/2008/layout/LinedList"/>
    <dgm:cxn modelId="{ADB15FEA-BC0E-4E7B-B343-8DE64672EAB7}" type="presOf" srcId="{A8797885-8EF0-41C9-AADC-8B46F17D503C}" destId="{9B392C90-A2A3-4037-9214-23DD0D2463DB}" srcOrd="0" destOrd="0" presId="urn:microsoft.com/office/officeart/2008/layout/LinedList"/>
    <dgm:cxn modelId="{57B030F3-1A22-42A3-A7A8-FFD70B03F711}" type="presOf" srcId="{CC85E2F5-2CBE-48E5-81F7-8FFA43EDF336}" destId="{8DE6BAC2-5323-4916-B5A2-379931175405}" srcOrd="0" destOrd="0" presId="urn:microsoft.com/office/officeart/2008/layout/LinedList"/>
    <dgm:cxn modelId="{5286DBE9-A667-433D-B3B3-9CBCD1346AE3}" type="presParOf" srcId="{736D1F56-386A-48C0-8B19-708372D09D57}" destId="{32BFDCB0-C3CF-4198-8011-5F1B364EF90A}" srcOrd="0" destOrd="0" presId="urn:microsoft.com/office/officeart/2008/layout/LinedList"/>
    <dgm:cxn modelId="{98DC6BE6-24DA-42E8-A6C4-89997C8A2B0F}" type="presParOf" srcId="{736D1F56-386A-48C0-8B19-708372D09D57}" destId="{BDC26F8F-170F-4367-86BF-D5ACB6B470A6}" srcOrd="1" destOrd="0" presId="urn:microsoft.com/office/officeart/2008/layout/LinedList"/>
    <dgm:cxn modelId="{5EC7F5B2-8C31-4319-AC58-00F392BC924A}" type="presParOf" srcId="{BDC26F8F-170F-4367-86BF-D5ACB6B470A6}" destId="{945C3552-3CEF-4AAA-AFA5-3314F5E34D43}" srcOrd="0" destOrd="0" presId="urn:microsoft.com/office/officeart/2008/layout/LinedList"/>
    <dgm:cxn modelId="{0C2ABB44-7BBC-4B63-8819-6069CD21AC4C}" type="presParOf" srcId="{BDC26F8F-170F-4367-86BF-D5ACB6B470A6}" destId="{09360824-9FBF-4E77-8380-FE3E50BF7638}" srcOrd="1" destOrd="0" presId="urn:microsoft.com/office/officeart/2008/layout/LinedList"/>
    <dgm:cxn modelId="{4E745243-657D-4123-B32D-AF493CC6BF2F}" type="presParOf" srcId="{736D1F56-386A-48C0-8B19-708372D09D57}" destId="{576A432D-193D-46B2-AF3D-BE25EE7E5BE9}" srcOrd="2" destOrd="0" presId="urn:microsoft.com/office/officeart/2008/layout/LinedList"/>
    <dgm:cxn modelId="{E3640858-B627-4412-95D1-0DB3B202164C}" type="presParOf" srcId="{736D1F56-386A-48C0-8B19-708372D09D57}" destId="{372A5348-6AEA-4F3C-9D9F-29C139B079AB}" srcOrd="3" destOrd="0" presId="urn:microsoft.com/office/officeart/2008/layout/LinedList"/>
    <dgm:cxn modelId="{2A2A1982-34DA-45FA-AB83-62356AB800D3}" type="presParOf" srcId="{372A5348-6AEA-4F3C-9D9F-29C139B079AB}" destId="{8DE6BAC2-5323-4916-B5A2-379931175405}" srcOrd="0" destOrd="0" presId="urn:microsoft.com/office/officeart/2008/layout/LinedList"/>
    <dgm:cxn modelId="{4AA20487-1138-4702-BFE7-9C60683120D6}" type="presParOf" srcId="{372A5348-6AEA-4F3C-9D9F-29C139B079AB}" destId="{3C3B4325-9655-42FA-B4B7-991962D98913}" srcOrd="1" destOrd="0" presId="urn:microsoft.com/office/officeart/2008/layout/LinedList"/>
    <dgm:cxn modelId="{C176B8B4-556F-4D92-AB86-573801E64535}" type="presParOf" srcId="{736D1F56-386A-48C0-8B19-708372D09D57}" destId="{18A1A80D-3447-466A-AE46-B8605FAE6D9C}" srcOrd="4" destOrd="0" presId="urn:microsoft.com/office/officeart/2008/layout/LinedList"/>
    <dgm:cxn modelId="{C04A3863-2F26-4AAE-9B74-F69EDC2176E4}" type="presParOf" srcId="{736D1F56-386A-48C0-8B19-708372D09D57}" destId="{80E74244-9639-4849-9AB3-AF023E1CAC24}" srcOrd="5" destOrd="0" presId="urn:microsoft.com/office/officeart/2008/layout/LinedList"/>
    <dgm:cxn modelId="{AA5EE4F1-061E-41AF-ACC8-D1F573E6BA96}" type="presParOf" srcId="{80E74244-9639-4849-9AB3-AF023E1CAC24}" destId="{88740652-C9F0-4534-8747-31D572A59A25}" srcOrd="0" destOrd="0" presId="urn:microsoft.com/office/officeart/2008/layout/LinedList"/>
    <dgm:cxn modelId="{9984EF9E-E6F0-48BD-AD67-8960C2CD707F}" type="presParOf" srcId="{80E74244-9639-4849-9AB3-AF023E1CAC24}" destId="{C30D0BA4-35F0-4BCC-9EA2-41D681558CAD}" srcOrd="1" destOrd="0" presId="urn:microsoft.com/office/officeart/2008/layout/LinedList"/>
    <dgm:cxn modelId="{E4D945C7-0CBD-4357-BE8D-9E328E004214}" type="presParOf" srcId="{736D1F56-386A-48C0-8B19-708372D09D57}" destId="{1FA37BDD-7F5B-40BB-8C2D-9302582EC68D}" srcOrd="6" destOrd="0" presId="urn:microsoft.com/office/officeart/2008/layout/LinedList"/>
    <dgm:cxn modelId="{8D5775EC-F5D4-45A5-B35B-51BD440A7C5E}" type="presParOf" srcId="{736D1F56-386A-48C0-8B19-708372D09D57}" destId="{B6C6F7C4-7898-4307-9473-AAA58DFB5B6B}" srcOrd="7" destOrd="0" presId="urn:microsoft.com/office/officeart/2008/layout/LinedList"/>
    <dgm:cxn modelId="{F0C619F8-10D4-4D87-944B-480FE5F19E24}" type="presParOf" srcId="{B6C6F7C4-7898-4307-9473-AAA58DFB5B6B}" destId="{9B392C90-A2A3-4037-9214-23DD0D2463DB}" srcOrd="0" destOrd="0" presId="urn:microsoft.com/office/officeart/2008/layout/LinedList"/>
    <dgm:cxn modelId="{B411EFC2-1B5A-4F2F-AE5C-2315A430EEB7}" type="presParOf" srcId="{B6C6F7C4-7898-4307-9473-AAA58DFB5B6B}" destId="{CC193413-459A-4AF8-B701-403FCC1812CC}"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86B5E1A0-9AAD-4529-8A5E-9DEBD3D4E1E9}" type="doc">
      <dgm:prSet loTypeId="urn:microsoft.com/office/officeart/2005/8/layout/chevron2" loCatId="process" qsTypeId="urn:microsoft.com/office/officeart/2005/8/quickstyle/simple1" qsCatId="simple" csTypeId="urn:microsoft.com/office/officeart/2005/8/colors/accent2_2" csCatId="accent2" phldr="1"/>
      <dgm:spPr/>
      <dgm:t>
        <a:bodyPr/>
        <a:lstStyle/>
        <a:p>
          <a:endParaRPr lang="en-GB"/>
        </a:p>
      </dgm:t>
    </dgm:pt>
    <dgm:pt modelId="{080FAB12-E63B-4247-B462-C22E9AA2A6FB}">
      <dgm:prSet phldrT="[Text]" phldr="0" custT="1"/>
      <dgm:spPr/>
      <dgm:t>
        <a:bodyPr/>
        <a:lstStyle/>
        <a:p>
          <a:pPr rtl="0"/>
          <a:r>
            <a:rPr lang="en-GB" sz="2000">
              <a:solidFill>
                <a:srgbClr val="000000"/>
              </a:solidFill>
              <a:latin typeface="Aptos"/>
              <a:ea typeface="Tahoma"/>
              <a:cs typeface="Tahoma"/>
            </a:rPr>
            <a:t>She enjoys playing online games on her tablet after school. Recently, she has been chatting with someone through the game's messaging feature who says they are also 11 years old.</a:t>
          </a:r>
        </a:p>
      </dgm:t>
    </dgm:pt>
    <dgm:pt modelId="{4BAAA4B3-E778-4C3F-BE55-93BF9387FC42}" type="parTrans" cxnId="{34019164-6DE9-43A7-BC75-754EA31B7A55}">
      <dgm:prSet/>
      <dgm:spPr/>
      <dgm:t>
        <a:bodyPr/>
        <a:lstStyle/>
        <a:p>
          <a:endParaRPr lang="en-GB"/>
        </a:p>
      </dgm:t>
    </dgm:pt>
    <dgm:pt modelId="{ED217B77-2605-4C6E-9722-F2512387FAEF}" type="sibTrans" cxnId="{34019164-6DE9-43A7-BC75-754EA31B7A55}">
      <dgm:prSet/>
      <dgm:spPr/>
      <dgm:t>
        <a:bodyPr/>
        <a:lstStyle/>
        <a:p>
          <a:endParaRPr lang="en-GB"/>
        </a:p>
      </dgm:t>
    </dgm:pt>
    <dgm:pt modelId="{3E2126DE-BB07-4360-A381-9B9F1C7CB5D9}">
      <dgm:prSet phldrT="[Text]" phldr="0" custT="1"/>
      <dgm:spPr/>
      <dgm:t>
        <a:bodyPr/>
        <a:lstStyle/>
        <a:p>
          <a:pPr rtl="0"/>
          <a:r>
            <a:rPr lang="en-GB" sz="2000">
              <a:solidFill>
                <a:schemeClr val="tx1"/>
              </a:solidFill>
              <a:latin typeface="Aptos"/>
              <a:ea typeface="Tahoma"/>
              <a:cs typeface="Tahoma"/>
            </a:rPr>
            <a:t> </a:t>
          </a:r>
          <a:r>
            <a:rPr lang="en-GB" sz="2000">
              <a:solidFill>
                <a:srgbClr val="000000"/>
              </a:solidFill>
              <a:latin typeface="Aptos"/>
              <a:ea typeface="Tahoma"/>
              <a:cs typeface="Tahoma"/>
            </a:rPr>
            <a:t>Over several days</a:t>
          </a:r>
        </a:p>
      </dgm:t>
    </dgm:pt>
    <dgm:pt modelId="{CD4A8D61-5058-4BC4-A432-1DB4250A3C79}" type="parTrans" cxnId="{C91FFED6-2F98-4B5A-BD59-87097C0EBA10}">
      <dgm:prSet/>
      <dgm:spPr/>
      <dgm:t>
        <a:bodyPr/>
        <a:lstStyle/>
        <a:p>
          <a:endParaRPr lang="en-GB"/>
        </a:p>
      </dgm:t>
    </dgm:pt>
    <dgm:pt modelId="{22954C6E-02C7-4A91-BCCD-02B0FFFF084B}" type="sibTrans" cxnId="{C91FFED6-2F98-4B5A-BD59-87097C0EBA10}">
      <dgm:prSet/>
      <dgm:spPr/>
      <dgm:t>
        <a:bodyPr/>
        <a:lstStyle/>
        <a:p>
          <a:endParaRPr lang="en-GB"/>
        </a:p>
      </dgm:t>
    </dgm:pt>
    <dgm:pt modelId="{3C7016CE-91B8-41D0-A60A-FCAA8E17853E}">
      <dgm:prSet phldrT="[Text]" custT="1"/>
      <dgm:spPr/>
      <dgm:t>
        <a:bodyPr/>
        <a:lstStyle/>
        <a:p>
          <a:pPr rtl="0"/>
          <a:r>
            <a:rPr lang="en-GB" sz="2000">
              <a:solidFill>
                <a:srgbClr val="000000"/>
              </a:solidFill>
              <a:latin typeface="Aptos"/>
              <a:ea typeface="Tahoma"/>
              <a:cs typeface="Tahoma"/>
            </a:rPr>
            <a:t>When speaking with a teaching assistant, Maryam is upset and mentions that she is worried because her online friend has been sending lots of messages and says they will be upset if she stops talking to them. Maryam then tells the teaching assistant about meeting her new friend online, their conversations and sharing the photo</a:t>
          </a:r>
          <a:endParaRPr lang="en-GB" sz="2000">
            <a:solidFill>
              <a:srgbClr val="000000"/>
            </a:solidFill>
            <a:latin typeface="Aptos"/>
          </a:endParaRPr>
        </a:p>
      </dgm:t>
    </dgm:pt>
    <dgm:pt modelId="{7248BB55-DF01-473A-A229-96C88A150D1B}" type="parTrans" cxnId="{C2E0219C-DF4D-4E3C-96AA-06924B4EAC8B}">
      <dgm:prSet/>
      <dgm:spPr/>
      <dgm:t>
        <a:bodyPr/>
        <a:lstStyle/>
        <a:p>
          <a:endParaRPr lang="en-GB"/>
        </a:p>
      </dgm:t>
    </dgm:pt>
    <dgm:pt modelId="{C665AA66-8ACA-4A42-B1B6-88BAEDA30D7A}" type="sibTrans" cxnId="{C2E0219C-DF4D-4E3C-96AA-06924B4EAC8B}">
      <dgm:prSet/>
      <dgm:spPr/>
      <dgm:t>
        <a:bodyPr/>
        <a:lstStyle/>
        <a:p>
          <a:endParaRPr lang="en-GB"/>
        </a:p>
      </dgm:t>
    </dgm:pt>
    <dgm:pt modelId="{E01DBABA-B613-426F-97F8-D13C8E9CCC3F}">
      <dgm:prSet phldrT="[Text]" custT="1"/>
      <dgm:spPr/>
      <dgm:t>
        <a:bodyPr/>
        <a:lstStyle/>
        <a:p>
          <a:pPr rtl="0"/>
          <a:r>
            <a:rPr lang="en-GB" sz="2000">
              <a:solidFill>
                <a:schemeClr val="tx1"/>
              </a:solidFill>
              <a:latin typeface="Aptos"/>
              <a:ea typeface="Tahoma"/>
              <a:cs typeface="Tahoma"/>
            </a:rPr>
            <a:t>Maryam is 11</a:t>
          </a:r>
        </a:p>
      </dgm:t>
    </dgm:pt>
    <dgm:pt modelId="{50D25D1D-A806-4F05-9515-F2A5271629E3}" type="parTrans" cxnId="{49380389-5418-42C3-8F14-542E7F36D03D}">
      <dgm:prSet/>
      <dgm:spPr/>
      <dgm:t>
        <a:bodyPr/>
        <a:lstStyle/>
        <a:p>
          <a:endParaRPr lang="en-GB"/>
        </a:p>
      </dgm:t>
    </dgm:pt>
    <dgm:pt modelId="{FFE27C42-5468-4C37-81A7-D9A3F12E4240}" type="sibTrans" cxnId="{49380389-5418-42C3-8F14-542E7F36D03D}">
      <dgm:prSet/>
      <dgm:spPr/>
      <dgm:t>
        <a:bodyPr/>
        <a:lstStyle/>
        <a:p>
          <a:endParaRPr lang="en-GB"/>
        </a:p>
      </dgm:t>
    </dgm:pt>
    <dgm:pt modelId="{C4C9B71B-E2D2-4E3D-8EF0-E1952E972DCB}">
      <dgm:prSet phldrT="[Text]" phldr="0" custT="1"/>
      <dgm:spPr/>
      <dgm:t>
        <a:bodyPr/>
        <a:lstStyle/>
        <a:p>
          <a:pPr rtl="0"/>
          <a:r>
            <a:rPr lang="en-GB" sz="2000">
              <a:latin typeface="Aptos"/>
              <a:ea typeface="Tahoma"/>
              <a:cs typeface="Tahoma"/>
            </a:rPr>
            <a:t> The person becomes friendly and asks Maryam questions about her school, where she lives, and what clubs she attends. They then ask her to send a photo of herself and suggest moving the conversation to another app that her parents do not know about.</a:t>
          </a:r>
        </a:p>
      </dgm:t>
    </dgm:pt>
    <dgm:pt modelId="{52296DEA-C1C8-4DCD-8A97-C2C01B4260D2}" type="parTrans" cxnId="{CE455D8B-5CBE-4A49-9324-7A58C957373C}">
      <dgm:prSet/>
      <dgm:spPr/>
      <dgm:t>
        <a:bodyPr/>
        <a:lstStyle/>
        <a:p>
          <a:endParaRPr lang="en-GB"/>
        </a:p>
      </dgm:t>
    </dgm:pt>
    <dgm:pt modelId="{E2C448C8-E25F-4FE2-8632-96F52FF6F877}" type="sibTrans" cxnId="{CE455D8B-5CBE-4A49-9324-7A58C957373C}">
      <dgm:prSet/>
      <dgm:spPr/>
      <dgm:t>
        <a:bodyPr/>
        <a:lstStyle/>
        <a:p>
          <a:endParaRPr lang="en-GB"/>
        </a:p>
      </dgm:t>
    </dgm:pt>
    <dgm:pt modelId="{8B9E061B-B15A-4642-BDA1-E0A7F6E5A13F}">
      <dgm:prSet phldrT="[Text]" phldr="0"/>
      <dgm:spPr/>
      <dgm:t>
        <a:bodyPr/>
        <a:lstStyle/>
        <a:p>
          <a:pPr rtl="0"/>
          <a:r>
            <a:rPr lang="en-GB" sz="2000">
              <a:solidFill>
                <a:schemeClr val="tx1"/>
              </a:solidFill>
              <a:latin typeface="Aptos"/>
              <a:ea typeface="Tahoma"/>
              <a:cs typeface="Tahoma"/>
            </a:rPr>
            <a:t>Later than day</a:t>
          </a:r>
        </a:p>
      </dgm:t>
    </dgm:pt>
    <dgm:pt modelId="{D30E70E2-FD37-4FF7-81E8-6F010164EC4C}" type="parTrans" cxnId="{A54376A7-A8C4-4D1E-BB83-B117B102B6A5}">
      <dgm:prSet/>
      <dgm:spPr/>
      <dgm:t>
        <a:bodyPr/>
        <a:lstStyle/>
        <a:p>
          <a:endParaRPr lang="en-GB"/>
        </a:p>
      </dgm:t>
    </dgm:pt>
    <dgm:pt modelId="{62D56E98-8E9F-4F4E-8CB8-344B61880C68}" type="sibTrans" cxnId="{A54376A7-A8C4-4D1E-BB83-B117B102B6A5}">
      <dgm:prSet/>
      <dgm:spPr/>
      <dgm:t>
        <a:bodyPr/>
        <a:lstStyle/>
        <a:p>
          <a:endParaRPr lang="en-GB"/>
        </a:p>
      </dgm:t>
    </dgm:pt>
    <dgm:pt modelId="{CCC1F7A9-6981-417C-8E84-481229FF21D3}" type="pres">
      <dgm:prSet presAssocID="{86B5E1A0-9AAD-4529-8A5E-9DEBD3D4E1E9}" presName="linearFlow" presStyleCnt="0">
        <dgm:presLayoutVars>
          <dgm:dir/>
          <dgm:animLvl val="lvl"/>
          <dgm:resizeHandles val="exact"/>
        </dgm:presLayoutVars>
      </dgm:prSet>
      <dgm:spPr/>
    </dgm:pt>
    <dgm:pt modelId="{0C650938-1AC4-44B6-8CFE-12742B30231D}" type="pres">
      <dgm:prSet presAssocID="{E01DBABA-B613-426F-97F8-D13C8E9CCC3F}" presName="composite" presStyleCnt="0"/>
      <dgm:spPr/>
    </dgm:pt>
    <dgm:pt modelId="{0A4EAD04-8E6F-485B-9AA3-55A6966A9C99}" type="pres">
      <dgm:prSet presAssocID="{E01DBABA-B613-426F-97F8-D13C8E9CCC3F}" presName="parentText" presStyleLbl="alignNode1" presStyleIdx="0" presStyleCnt="3">
        <dgm:presLayoutVars>
          <dgm:chMax val="1"/>
          <dgm:bulletEnabled val="1"/>
        </dgm:presLayoutVars>
      </dgm:prSet>
      <dgm:spPr/>
    </dgm:pt>
    <dgm:pt modelId="{4B16A037-6831-4F98-B956-41E9AE8AFFC9}" type="pres">
      <dgm:prSet presAssocID="{E01DBABA-B613-426F-97F8-D13C8E9CCC3F}" presName="descendantText" presStyleLbl="alignAcc1" presStyleIdx="0" presStyleCnt="3">
        <dgm:presLayoutVars>
          <dgm:bulletEnabled val="1"/>
        </dgm:presLayoutVars>
      </dgm:prSet>
      <dgm:spPr/>
    </dgm:pt>
    <dgm:pt modelId="{224B37BD-F4BB-499E-A3E6-381C75C6DDC3}" type="pres">
      <dgm:prSet presAssocID="{FFE27C42-5468-4C37-81A7-D9A3F12E4240}" presName="sp" presStyleCnt="0"/>
      <dgm:spPr/>
    </dgm:pt>
    <dgm:pt modelId="{3C3AC031-A20D-420A-B95D-A12FC8D1E9B3}" type="pres">
      <dgm:prSet presAssocID="{3E2126DE-BB07-4360-A381-9B9F1C7CB5D9}" presName="composite" presStyleCnt="0"/>
      <dgm:spPr/>
    </dgm:pt>
    <dgm:pt modelId="{E2F9680D-FA19-47DF-9D2A-6FF8B4D5B608}" type="pres">
      <dgm:prSet presAssocID="{3E2126DE-BB07-4360-A381-9B9F1C7CB5D9}" presName="parentText" presStyleLbl="alignNode1" presStyleIdx="1" presStyleCnt="3">
        <dgm:presLayoutVars>
          <dgm:chMax val="1"/>
          <dgm:bulletEnabled val="1"/>
        </dgm:presLayoutVars>
      </dgm:prSet>
      <dgm:spPr/>
    </dgm:pt>
    <dgm:pt modelId="{847CA953-7E29-4CD5-8C4F-9F141BDD4361}" type="pres">
      <dgm:prSet presAssocID="{3E2126DE-BB07-4360-A381-9B9F1C7CB5D9}" presName="descendantText" presStyleLbl="alignAcc1" presStyleIdx="1" presStyleCnt="3">
        <dgm:presLayoutVars>
          <dgm:bulletEnabled val="1"/>
        </dgm:presLayoutVars>
      </dgm:prSet>
      <dgm:spPr/>
    </dgm:pt>
    <dgm:pt modelId="{B164B563-E71C-4033-B5FE-7B097E934681}" type="pres">
      <dgm:prSet presAssocID="{22954C6E-02C7-4A91-BCCD-02B0FFFF084B}" presName="sp" presStyleCnt="0"/>
      <dgm:spPr/>
    </dgm:pt>
    <dgm:pt modelId="{E6B937B4-81AD-431E-A238-7217FAA3750D}" type="pres">
      <dgm:prSet presAssocID="{8B9E061B-B15A-4642-BDA1-E0A7F6E5A13F}" presName="composite" presStyleCnt="0"/>
      <dgm:spPr/>
    </dgm:pt>
    <dgm:pt modelId="{618E92C9-4C06-4E6A-80DE-A1C8A1098A4F}" type="pres">
      <dgm:prSet presAssocID="{8B9E061B-B15A-4642-BDA1-E0A7F6E5A13F}" presName="parentText" presStyleLbl="alignNode1" presStyleIdx="2" presStyleCnt="3">
        <dgm:presLayoutVars>
          <dgm:chMax val="1"/>
          <dgm:bulletEnabled val="1"/>
        </dgm:presLayoutVars>
      </dgm:prSet>
      <dgm:spPr/>
    </dgm:pt>
    <dgm:pt modelId="{E585723D-DC19-4F0F-8191-4D1D16404461}" type="pres">
      <dgm:prSet presAssocID="{8B9E061B-B15A-4642-BDA1-E0A7F6E5A13F}" presName="descendantText" presStyleLbl="alignAcc1" presStyleIdx="2" presStyleCnt="3">
        <dgm:presLayoutVars>
          <dgm:bulletEnabled val="1"/>
        </dgm:presLayoutVars>
      </dgm:prSet>
      <dgm:spPr/>
    </dgm:pt>
  </dgm:ptLst>
  <dgm:cxnLst>
    <dgm:cxn modelId="{8D88D904-5C9E-46E0-83F6-23C4D8C72498}" type="presOf" srcId="{3E2126DE-BB07-4360-A381-9B9F1C7CB5D9}" destId="{E2F9680D-FA19-47DF-9D2A-6FF8B4D5B608}" srcOrd="0" destOrd="0" presId="urn:microsoft.com/office/officeart/2005/8/layout/chevron2"/>
    <dgm:cxn modelId="{1B4C6D5E-F02E-48EE-8183-192632785976}" type="presOf" srcId="{86B5E1A0-9AAD-4529-8A5E-9DEBD3D4E1E9}" destId="{CCC1F7A9-6981-417C-8E84-481229FF21D3}" srcOrd="0" destOrd="0" presId="urn:microsoft.com/office/officeart/2005/8/layout/chevron2"/>
    <dgm:cxn modelId="{34019164-6DE9-43A7-BC75-754EA31B7A55}" srcId="{E01DBABA-B613-426F-97F8-D13C8E9CCC3F}" destId="{080FAB12-E63B-4247-B462-C22E9AA2A6FB}" srcOrd="0" destOrd="0" parTransId="{4BAAA4B3-E778-4C3F-BE55-93BF9387FC42}" sibTransId="{ED217B77-2605-4C6E-9722-F2512387FAEF}"/>
    <dgm:cxn modelId="{8C311A6B-1C45-43DC-BD6C-2A26D5D79C12}" type="presOf" srcId="{080FAB12-E63B-4247-B462-C22E9AA2A6FB}" destId="{4B16A037-6831-4F98-B956-41E9AE8AFFC9}" srcOrd="0" destOrd="0" presId="urn:microsoft.com/office/officeart/2005/8/layout/chevron2"/>
    <dgm:cxn modelId="{49380389-5418-42C3-8F14-542E7F36D03D}" srcId="{86B5E1A0-9AAD-4529-8A5E-9DEBD3D4E1E9}" destId="{E01DBABA-B613-426F-97F8-D13C8E9CCC3F}" srcOrd="0" destOrd="0" parTransId="{50D25D1D-A806-4F05-9515-F2A5271629E3}" sibTransId="{FFE27C42-5468-4C37-81A7-D9A3F12E4240}"/>
    <dgm:cxn modelId="{CE455D8B-5CBE-4A49-9324-7A58C957373C}" srcId="{3E2126DE-BB07-4360-A381-9B9F1C7CB5D9}" destId="{C4C9B71B-E2D2-4E3D-8EF0-E1952E972DCB}" srcOrd="0" destOrd="0" parTransId="{52296DEA-C1C8-4DCD-8A97-C2C01B4260D2}" sibTransId="{E2C448C8-E25F-4FE2-8632-96F52FF6F877}"/>
    <dgm:cxn modelId="{C2E0219C-DF4D-4E3C-96AA-06924B4EAC8B}" srcId="{8B9E061B-B15A-4642-BDA1-E0A7F6E5A13F}" destId="{3C7016CE-91B8-41D0-A60A-FCAA8E17853E}" srcOrd="0" destOrd="0" parTransId="{7248BB55-DF01-473A-A229-96C88A150D1B}" sibTransId="{C665AA66-8ACA-4A42-B1B6-88BAEDA30D7A}"/>
    <dgm:cxn modelId="{2AD492A2-0D5F-409A-B5A9-6F2844A392FF}" type="presOf" srcId="{E01DBABA-B613-426F-97F8-D13C8E9CCC3F}" destId="{0A4EAD04-8E6F-485B-9AA3-55A6966A9C99}" srcOrd="0" destOrd="0" presId="urn:microsoft.com/office/officeart/2005/8/layout/chevron2"/>
    <dgm:cxn modelId="{A54376A7-A8C4-4D1E-BB83-B117B102B6A5}" srcId="{86B5E1A0-9AAD-4529-8A5E-9DEBD3D4E1E9}" destId="{8B9E061B-B15A-4642-BDA1-E0A7F6E5A13F}" srcOrd="2" destOrd="0" parTransId="{D30E70E2-FD37-4FF7-81E8-6F010164EC4C}" sibTransId="{62D56E98-8E9F-4F4E-8CB8-344B61880C68}"/>
    <dgm:cxn modelId="{7A1718B7-396A-4A64-93BB-3A10C953DF38}" type="presOf" srcId="{3C7016CE-91B8-41D0-A60A-FCAA8E17853E}" destId="{E585723D-DC19-4F0F-8191-4D1D16404461}" srcOrd="0" destOrd="0" presId="urn:microsoft.com/office/officeart/2005/8/layout/chevron2"/>
    <dgm:cxn modelId="{5B06F6BD-68F8-4678-ACD1-878A56C4DE07}" type="presOf" srcId="{C4C9B71B-E2D2-4E3D-8EF0-E1952E972DCB}" destId="{847CA953-7E29-4CD5-8C4F-9F141BDD4361}" srcOrd="0" destOrd="0" presId="urn:microsoft.com/office/officeart/2005/8/layout/chevron2"/>
    <dgm:cxn modelId="{C91FFED6-2F98-4B5A-BD59-87097C0EBA10}" srcId="{86B5E1A0-9AAD-4529-8A5E-9DEBD3D4E1E9}" destId="{3E2126DE-BB07-4360-A381-9B9F1C7CB5D9}" srcOrd="1" destOrd="0" parTransId="{CD4A8D61-5058-4BC4-A432-1DB4250A3C79}" sibTransId="{22954C6E-02C7-4A91-BCCD-02B0FFFF084B}"/>
    <dgm:cxn modelId="{5C3E2CE1-A386-4C9C-A096-939D5DCA1EC8}" type="presOf" srcId="{8B9E061B-B15A-4642-BDA1-E0A7F6E5A13F}" destId="{618E92C9-4C06-4E6A-80DE-A1C8A1098A4F}" srcOrd="0" destOrd="0" presId="urn:microsoft.com/office/officeart/2005/8/layout/chevron2"/>
    <dgm:cxn modelId="{4CABD2D3-6489-4F23-BDD8-67DB23A7040E}" type="presParOf" srcId="{CCC1F7A9-6981-417C-8E84-481229FF21D3}" destId="{0C650938-1AC4-44B6-8CFE-12742B30231D}" srcOrd="0" destOrd="0" presId="urn:microsoft.com/office/officeart/2005/8/layout/chevron2"/>
    <dgm:cxn modelId="{644D581D-C3D0-4F6D-96FC-D35DEA07F47B}" type="presParOf" srcId="{0C650938-1AC4-44B6-8CFE-12742B30231D}" destId="{0A4EAD04-8E6F-485B-9AA3-55A6966A9C99}" srcOrd="0" destOrd="0" presId="urn:microsoft.com/office/officeart/2005/8/layout/chevron2"/>
    <dgm:cxn modelId="{3833F97B-0AEA-42D2-B192-14CCCE51CB7E}" type="presParOf" srcId="{0C650938-1AC4-44B6-8CFE-12742B30231D}" destId="{4B16A037-6831-4F98-B956-41E9AE8AFFC9}" srcOrd="1" destOrd="0" presId="urn:microsoft.com/office/officeart/2005/8/layout/chevron2"/>
    <dgm:cxn modelId="{C8C158BA-F969-4A6D-AE8F-E53816901374}" type="presParOf" srcId="{CCC1F7A9-6981-417C-8E84-481229FF21D3}" destId="{224B37BD-F4BB-499E-A3E6-381C75C6DDC3}" srcOrd="1" destOrd="0" presId="urn:microsoft.com/office/officeart/2005/8/layout/chevron2"/>
    <dgm:cxn modelId="{52BF47A8-161D-411A-8B91-DA4693054712}" type="presParOf" srcId="{CCC1F7A9-6981-417C-8E84-481229FF21D3}" destId="{3C3AC031-A20D-420A-B95D-A12FC8D1E9B3}" srcOrd="2" destOrd="0" presId="urn:microsoft.com/office/officeart/2005/8/layout/chevron2"/>
    <dgm:cxn modelId="{598C462E-DDD4-4B6D-AEF7-2B3F13590F44}" type="presParOf" srcId="{3C3AC031-A20D-420A-B95D-A12FC8D1E9B3}" destId="{E2F9680D-FA19-47DF-9D2A-6FF8B4D5B608}" srcOrd="0" destOrd="0" presId="urn:microsoft.com/office/officeart/2005/8/layout/chevron2"/>
    <dgm:cxn modelId="{4BA0F3BD-B25D-43C5-A9E6-B04C446A23C1}" type="presParOf" srcId="{3C3AC031-A20D-420A-B95D-A12FC8D1E9B3}" destId="{847CA953-7E29-4CD5-8C4F-9F141BDD4361}" srcOrd="1" destOrd="0" presId="urn:microsoft.com/office/officeart/2005/8/layout/chevron2"/>
    <dgm:cxn modelId="{5B80F939-4A2C-4A1B-A58E-2D74B6506EF7}" type="presParOf" srcId="{CCC1F7A9-6981-417C-8E84-481229FF21D3}" destId="{B164B563-E71C-4033-B5FE-7B097E934681}" srcOrd="3" destOrd="0" presId="urn:microsoft.com/office/officeart/2005/8/layout/chevron2"/>
    <dgm:cxn modelId="{8FE41321-6C2A-4845-BE3A-8255CDFF18BB}" type="presParOf" srcId="{CCC1F7A9-6981-417C-8E84-481229FF21D3}" destId="{E6B937B4-81AD-431E-A238-7217FAA3750D}" srcOrd="4" destOrd="0" presId="urn:microsoft.com/office/officeart/2005/8/layout/chevron2"/>
    <dgm:cxn modelId="{A90C6E87-9FA0-43D7-8A4E-36D90EDB4394}" type="presParOf" srcId="{E6B937B4-81AD-431E-A238-7217FAA3750D}" destId="{618E92C9-4C06-4E6A-80DE-A1C8A1098A4F}" srcOrd="0" destOrd="0" presId="urn:microsoft.com/office/officeart/2005/8/layout/chevron2"/>
    <dgm:cxn modelId="{17CBE18E-2028-454A-9689-59755F9E94FD}" type="presParOf" srcId="{E6B937B4-81AD-431E-A238-7217FAA3750D}" destId="{E585723D-DC19-4F0F-8191-4D1D16404461}"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A53065-F965-4835-94F5-CC72A202F3E2}">
      <dsp:nvSpPr>
        <dsp:cNvPr id="0" name=""/>
        <dsp:cNvSpPr/>
      </dsp:nvSpPr>
      <dsp:spPr>
        <a:xfrm>
          <a:off x="0" y="2124"/>
          <a:ext cx="11639550"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D4642F-3430-4261-BE62-6410FDAF17F1}">
      <dsp:nvSpPr>
        <dsp:cNvPr id="0" name=""/>
        <dsp:cNvSpPr/>
      </dsp:nvSpPr>
      <dsp:spPr>
        <a:xfrm>
          <a:off x="0" y="2124"/>
          <a:ext cx="11639550" cy="724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kern="1200"/>
            <a:t>To make you aware of your safeguarding responsibilities</a:t>
          </a:r>
          <a:endParaRPr lang="en-US" sz="2000" kern="1200"/>
        </a:p>
      </dsp:txBody>
      <dsp:txXfrm>
        <a:off x="0" y="2124"/>
        <a:ext cx="11639550" cy="724514"/>
      </dsp:txXfrm>
    </dsp:sp>
    <dsp:sp modelId="{E97EE33E-454C-43DA-B279-A5FE117A6FE7}">
      <dsp:nvSpPr>
        <dsp:cNvPr id="0" name=""/>
        <dsp:cNvSpPr/>
      </dsp:nvSpPr>
      <dsp:spPr>
        <a:xfrm>
          <a:off x="0" y="726639"/>
          <a:ext cx="11639550"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B8B830E-7F17-437A-990D-3A4C024B8A82}">
      <dsp:nvSpPr>
        <dsp:cNvPr id="0" name=""/>
        <dsp:cNvSpPr/>
      </dsp:nvSpPr>
      <dsp:spPr>
        <a:xfrm>
          <a:off x="0" y="726639"/>
          <a:ext cx="11639550" cy="724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kern="1200"/>
            <a:t>To help everyone to feel confident in spotting the signs and symptoms of abuse</a:t>
          </a:r>
          <a:endParaRPr lang="en-US" sz="2000" kern="1200"/>
        </a:p>
      </dsp:txBody>
      <dsp:txXfrm>
        <a:off x="0" y="726639"/>
        <a:ext cx="11639550" cy="724514"/>
      </dsp:txXfrm>
    </dsp:sp>
    <dsp:sp modelId="{DF4763C1-AF5C-4826-9491-652F7A16C9CD}">
      <dsp:nvSpPr>
        <dsp:cNvPr id="0" name=""/>
        <dsp:cNvSpPr/>
      </dsp:nvSpPr>
      <dsp:spPr>
        <a:xfrm>
          <a:off x="0" y="1451154"/>
          <a:ext cx="11639550"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7C29DD7-BD0E-4FC8-89DF-66BFD49CDD1A}">
      <dsp:nvSpPr>
        <dsp:cNvPr id="0" name=""/>
        <dsp:cNvSpPr/>
      </dsp:nvSpPr>
      <dsp:spPr>
        <a:xfrm>
          <a:off x="0" y="1451154"/>
          <a:ext cx="11639550" cy="724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kern="1200"/>
            <a:t>To raise awareness of key safeguarding issues</a:t>
          </a:r>
          <a:endParaRPr lang="en-US" sz="2000" kern="1200"/>
        </a:p>
      </dsp:txBody>
      <dsp:txXfrm>
        <a:off x="0" y="1451154"/>
        <a:ext cx="11639550" cy="724514"/>
      </dsp:txXfrm>
    </dsp:sp>
    <dsp:sp modelId="{287832B8-48A3-434F-AC11-913812C29540}">
      <dsp:nvSpPr>
        <dsp:cNvPr id="0" name=""/>
        <dsp:cNvSpPr/>
      </dsp:nvSpPr>
      <dsp:spPr>
        <a:xfrm>
          <a:off x="0" y="2175669"/>
          <a:ext cx="11639550"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11DEDB6-CC86-4248-B9F1-FDDBB839D562}">
      <dsp:nvSpPr>
        <dsp:cNvPr id="0" name=""/>
        <dsp:cNvSpPr/>
      </dsp:nvSpPr>
      <dsp:spPr>
        <a:xfrm>
          <a:off x="0" y="2175669"/>
          <a:ext cx="11639550" cy="724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kern="1200"/>
            <a:t>To support staff to respond to a safeguarding disclosure</a:t>
          </a:r>
          <a:endParaRPr lang="en-US" sz="2000" kern="1200"/>
        </a:p>
      </dsp:txBody>
      <dsp:txXfrm>
        <a:off x="0" y="2175669"/>
        <a:ext cx="11639550" cy="724514"/>
      </dsp:txXfrm>
    </dsp:sp>
    <dsp:sp modelId="{72A17A42-523C-4CDE-8341-AF78CD33BF56}">
      <dsp:nvSpPr>
        <dsp:cNvPr id="0" name=""/>
        <dsp:cNvSpPr/>
      </dsp:nvSpPr>
      <dsp:spPr>
        <a:xfrm>
          <a:off x="0" y="2900183"/>
          <a:ext cx="11639550"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B32412-816D-490E-BB47-78B95C1D5D51}">
      <dsp:nvSpPr>
        <dsp:cNvPr id="0" name=""/>
        <dsp:cNvSpPr/>
      </dsp:nvSpPr>
      <dsp:spPr>
        <a:xfrm>
          <a:off x="0" y="2900183"/>
          <a:ext cx="11639550" cy="724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kern="1200"/>
            <a:t>To make sure all staff know what to do if you have a safeguarding concern about a child</a:t>
          </a:r>
          <a:endParaRPr lang="en-US" sz="2000" kern="1200"/>
        </a:p>
      </dsp:txBody>
      <dsp:txXfrm>
        <a:off x="0" y="2900183"/>
        <a:ext cx="11639550" cy="724514"/>
      </dsp:txXfrm>
    </dsp:sp>
    <dsp:sp modelId="{61BB6F84-7504-4040-957D-598A8EF794CE}">
      <dsp:nvSpPr>
        <dsp:cNvPr id="0" name=""/>
        <dsp:cNvSpPr/>
      </dsp:nvSpPr>
      <dsp:spPr>
        <a:xfrm>
          <a:off x="0" y="3624698"/>
          <a:ext cx="11639550"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18CB8FD-3E3C-46CD-9F3C-60F8683149BA}">
      <dsp:nvSpPr>
        <dsp:cNvPr id="0" name=""/>
        <dsp:cNvSpPr/>
      </dsp:nvSpPr>
      <dsp:spPr>
        <a:xfrm>
          <a:off x="0" y="3624698"/>
          <a:ext cx="11639550" cy="724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kern="1200"/>
            <a:t>To make sure all staff know what to do if they have a safeguarding concern about a member of staff, or someone working at the school</a:t>
          </a:r>
          <a:endParaRPr lang="en-US" sz="2000" kern="1200"/>
        </a:p>
      </dsp:txBody>
      <dsp:txXfrm>
        <a:off x="0" y="3624698"/>
        <a:ext cx="11639550" cy="72451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09A709-0C9C-4CC3-985D-BB8CD8B13A55}">
      <dsp:nvSpPr>
        <dsp:cNvPr id="0" name=""/>
        <dsp:cNvSpPr/>
      </dsp:nvSpPr>
      <dsp:spPr>
        <a:xfrm>
          <a:off x="3978" y="667869"/>
          <a:ext cx="2153998" cy="301559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67934" tIns="330200" rIns="167934" bIns="330200" numCol="1" spcCol="1270" anchor="t" anchorCtr="0">
          <a:noAutofit/>
        </a:bodyPr>
        <a:lstStyle/>
        <a:p>
          <a:pPr marL="0" lvl="0" indent="0" algn="l" defTabSz="800100">
            <a:lnSpc>
              <a:spcPct val="90000"/>
            </a:lnSpc>
            <a:spcBef>
              <a:spcPct val="0"/>
            </a:spcBef>
            <a:spcAft>
              <a:spcPct val="35000"/>
            </a:spcAft>
            <a:buNone/>
          </a:pPr>
          <a:r>
            <a:rPr lang="en-GB" sz="1800" kern="1200"/>
            <a:t>providing help and support to meet the needs of children as soon as problems emerge</a:t>
          </a:r>
          <a:endParaRPr lang="en-US" sz="1800" kern="1200"/>
        </a:p>
      </dsp:txBody>
      <dsp:txXfrm>
        <a:off x="3978" y="1813797"/>
        <a:ext cx="2153998" cy="1809358"/>
      </dsp:txXfrm>
    </dsp:sp>
    <dsp:sp modelId="{360995F5-5D2D-4904-9DCA-34FBB586A73B}">
      <dsp:nvSpPr>
        <dsp:cNvPr id="0" name=""/>
        <dsp:cNvSpPr/>
      </dsp:nvSpPr>
      <dsp:spPr>
        <a:xfrm>
          <a:off x="628638" y="969429"/>
          <a:ext cx="904679" cy="904679"/>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1270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70532" tIns="12700" rIns="70532" bIns="12700" numCol="1" spcCol="1270" anchor="ctr" anchorCtr="0">
          <a:noAutofit/>
        </a:bodyPr>
        <a:lstStyle/>
        <a:p>
          <a:pPr marL="0" lvl="0" indent="0" algn="ctr" defTabSz="1955800">
            <a:lnSpc>
              <a:spcPct val="90000"/>
            </a:lnSpc>
            <a:spcBef>
              <a:spcPct val="0"/>
            </a:spcBef>
            <a:spcAft>
              <a:spcPct val="35000"/>
            </a:spcAft>
            <a:buNone/>
          </a:pPr>
          <a:r>
            <a:rPr lang="en-US" sz="4400" kern="1200"/>
            <a:t>1</a:t>
          </a:r>
        </a:p>
      </dsp:txBody>
      <dsp:txXfrm>
        <a:off x="761125" y="1101916"/>
        <a:ext cx="639705" cy="639705"/>
      </dsp:txXfrm>
    </dsp:sp>
    <dsp:sp modelId="{0505901E-9E3F-4D19-ACA1-767D7C94BE3D}">
      <dsp:nvSpPr>
        <dsp:cNvPr id="0" name=""/>
        <dsp:cNvSpPr/>
      </dsp:nvSpPr>
      <dsp:spPr>
        <a:xfrm>
          <a:off x="3978" y="3683396"/>
          <a:ext cx="2153998" cy="72"/>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1270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15FB0318-5F07-4306-B72C-A4B8B3086153}">
      <dsp:nvSpPr>
        <dsp:cNvPr id="0" name=""/>
        <dsp:cNvSpPr/>
      </dsp:nvSpPr>
      <dsp:spPr>
        <a:xfrm>
          <a:off x="2373376" y="667869"/>
          <a:ext cx="2153998" cy="301559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67934" tIns="330200" rIns="167934" bIns="330200" numCol="1" spcCol="1270" anchor="t" anchorCtr="0">
          <a:noAutofit/>
        </a:bodyPr>
        <a:lstStyle/>
        <a:p>
          <a:pPr marL="0" lvl="0" indent="0" algn="l" defTabSz="711200">
            <a:lnSpc>
              <a:spcPct val="90000"/>
            </a:lnSpc>
            <a:spcBef>
              <a:spcPct val="0"/>
            </a:spcBef>
            <a:spcAft>
              <a:spcPct val="35000"/>
            </a:spcAft>
            <a:buNone/>
          </a:pPr>
          <a:r>
            <a:rPr lang="en-GB" sz="1600" kern="1200"/>
            <a:t>protecting children from maltreatment, whether that is within or outside the home, including online</a:t>
          </a:r>
          <a:endParaRPr lang="en-US" sz="1600" kern="1200"/>
        </a:p>
      </dsp:txBody>
      <dsp:txXfrm>
        <a:off x="2373376" y="1813797"/>
        <a:ext cx="2153998" cy="1809358"/>
      </dsp:txXfrm>
    </dsp:sp>
    <dsp:sp modelId="{CDF64719-9063-47B0-9143-9FF25C2E133A}">
      <dsp:nvSpPr>
        <dsp:cNvPr id="0" name=""/>
        <dsp:cNvSpPr/>
      </dsp:nvSpPr>
      <dsp:spPr>
        <a:xfrm>
          <a:off x="2998036" y="969429"/>
          <a:ext cx="904679" cy="904679"/>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1270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70532" tIns="12700" rIns="70532" bIns="12700" numCol="1" spcCol="1270" anchor="ctr" anchorCtr="0">
          <a:noAutofit/>
        </a:bodyPr>
        <a:lstStyle/>
        <a:p>
          <a:pPr marL="0" lvl="0" indent="0" algn="ctr" defTabSz="1955800">
            <a:lnSpc>
              <a:spcPct val="90000"/>
            </a:lnSpc>
            <a:spcBef>
              <a:spcPct val="0"/>
            </a:spcBef>
            <a:spcAft>
              <a:spcPct val="35000"/>
            </a:spcAft>
            <a:buNone/>
          </a:pPr>
          <a:r>
            <a:rPr lang="en-US" sz="4400" kern="1200"/>
            <a:t>2</a:t>
          </a:r>
        </a:p>
      </dsp:txBody>
      <dsp:txXfrm>
        <a:off x="3130523" y="1101916"/>
        <a:ext cx="639705" cy="639705"/>
      </dsp:txXfrm>
    </dsp:sp>
    <dsp:sp modelId="{873B8672-C5A0-4BB4-8C3A-3EAFB71D233E}">
      <dsp:nvSpPr>
        <dsp:cNvPr id="0" name=""/>
        <dsp:cNvSpPr/>
      </dsp:nvSpPr>
      <dsp:spPr>
        <a:xfrm>
          <a:off x="2373376" y="3683396"/>
          <a:ext cx="2153998" cy="72"/>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1270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3F16B62F-7E40-49FF-AADE-74520F3FCD59}">
      <dsp:nvSpPr>
        <dsp:cNvPr id="0" name=""/>
        <dsp:cNvSpPr/>
      </dsp:nvSpPr>
      <dsp:spPr>
        <a:xfrm>
          <a:off x="4742775" y="667869"/>
          <a:ext cx="2153998" cy="301559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67934" tIns="330200" rIns="167934" bIns="330200" numCol="1" spcCol="1270" anchor="t" anchorCtr="0">
          <a:noAutofit/>
        </a:bodyPr>
        <a:lstStyle/>
        <a:p>
          <a:pPr marL="0" lvl="0" indent="0" algn="l" defTabSz="800100">
            <a:lnSpc>
              <a:spcPct val="90000"/>
            </a:lnSpc>
            <a:spcBef>
              <a:spcPct val="0"/>
            </a:spcBef>
            <a:spcAft>
              <a:spcPct val="35000"/>
            </a:spcAft>
            <a:buNone/>
          </a:pPr>
          <a:r>
            <a:rPr lang="en-GB" sz="1800" kern="1200"/>
            <a:t>preventing the impairment of children’s mental and physical health or development </a:t>
          </a:r>
          <a:endParaRPr lang="en-US" sz="1800" kern="1200"/>
        </a:p>
      </dsp:txBody>
      <dsp:txXfrm>
        <a:off x="4742775" y="1813797"/>
        <a:ext cx="2153998" cy="1809358"/>
      </dsp:txXfrm>
    </dsp:sp>
    <dsp:sp modelId="{B19C5292-5AB2-4C6C-BCD3-AF9F8505324C}">
      <dsp:nvSpPr>
        <dsp:cNvPr id="0" name=""/>
        <dsp:cNvSpPr/>
      </dsp:nvSpPr>
      <dsp:spPr>
        <a:xfrm>
          <a:off x="5367435" y="969429"/>
          <a:ext cx="904679" cy="904679"/>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1270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70532" tIns="12700" rIns="70532" bIns="12700" numCol="1" spcCol="1270" anchor="ctr" anchorCtr="0">
          <a:noAutofit/>
        </a:bodyPr>
        <a:lstStyle/>
        <a:p>
          <a:pPr marL="0" lvl="0" indent="0" algn="ctr" defTabSz="1955800">
            <a:lnSpc>
              <a:spcPct val="90000"/>
            </a:lnSpc>
            <a:spcBef>
              <a:spcPct val="0"/>
            </a:spcBef>
            <a:spcAft>
              <a:spcPct val="35000"/>
            </a:spcAft>
            <a:buNone/>
          </a:pPr>
          <a:r>
            <a:rPr lang="en-US" sz="4400" kern="1200"/>
            <a:t>3</a:t>
          </a:r>
        </a:p>
      </dsp:txBody>
      <dsp:txXfrm>
        <a:off x="5499922" y="1101916"/>
        <a:ext cx="639705" cy="639705"/>
      </dsp:txXfrm>
    </dsp:sp>
    <dsp:sp modelId="{95C4669D-6F8B-4C51-93B1-3E5B0933ED85}">
      <dsp:nvSpPr>
        <dsp:cNvPr id="0" name=""/>
        <dsp:cNvSpPr/>
      </dsp:nvSpPr>
      <dsp:spPr>
        <a:xfrm>
          <a:off x="4742775" y="3683396"/>
          <a:ext cx="2153998" cy="72"/>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1270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7753624A-F7F8-49FF-9A07-3168A8979795}">
      <dsp:nvSpPr>
        <dsp:cNvPr id="0" name=""/>
        <dsp:cNvSpPr/>
      </dsp:nvSpPr>
      <dsp:spPr>
        <a:xfrm>
          <a:off x="7112174" y="667869"/>
          <a:ext cx="2153998" cy="301559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67934" tIns="330200" rIns="167934" bIns="330200" numCol="1" spcCol="1270" anchor="t" anchorCtr="0">
          <a:noAutofit/>
        </a:bodyPr>
        <a:lstStyle/>
        <a:p>
          <a:pPr marL="0" lvl="0" indent="0" algn="l" defTabSz="711200">
            <a:lnSpc>
              <a:spcPct val="90000"/>
            </a:lnSpc>
            <a:spcBef>
              <a:spcPct val="0"/>
            </a:spcBef>
            <a:spcAft>
              <a:spcPct val="35000"/>
            </a:spcAft>
            <a:buNone/>
          </a:pPr>
          <a:r>
            <a:rPr lang="en-GB" sz="1600" kern="1200"/>
            <a:t>ensuring that children grow up in circumstances consistent with the provision of safe and effective care, and </a:t>
          </a:r>
          <a:endParaRPr lang="en-US" sz="1600" kern="1200"/>
        </a:p>
      </dsp:txBody>
      <dsp:txXfrm>
        <a:off x="7112174" y="1813797"/>
        <a:ext cx="2153998" cy="1809358"/>
      </dsp:txXfrm>
    </dsp:sp>
    <dsp:sp modelId="{EBDC976E-46B3-48CC-A86B-BCE1D3830F7C}">
      <dsp:nvSpPr>
        <dsp:cNvPr id="0" name=""/>
        <dsp:cNvSpPr/>
      </dsp:nvSpPr>
      <dsp:spPr>
        <a:xfrm>
          <a:off x="7736833" y="969429"/>
          <a:ext cx="904679" cy="904679"/>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1270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70532" tIns="12700" rIns="70532" bIns="12700" numCol="1" spcCol="1270" anchor="ctr" anchorCtr="0">
          <a:noAutofit/>
        </a:bodyPr>
        <a:lstStyle/>
        <a:p>
          <a:pPr marL="0" lvl="0" indent="0" algn="ctr" defTabSz="1955800">
            <a:lnSpc>
              <a:spcPct val="90000"/>
            </a:lnSpc>
            <a:spcBef>
              <a:spcPct val="0"/>
            </a:spcBef>
            <a:spcAft>
              <a:spcPct val="35000"/>
            </a:spcAft>
            <a:buNone/>
          </a:pPr>
          <a:r>
            <a:rPr lang="en-US" sz="4400" kern="1200"/>
            <a:t>4</a:t>
          </a:r>
        </a:p>
      </dsp:txBody>
      <dsp:txXfrm>
        <a:off x="7869320" y="1101916"/>
        <a:ext cx="639705" cy="639705"/>
      </dsp:txXfrm>
    </dsp:sp>
    <dsp:sp modelId="{F03B5C94-DFED-424E-ADEC-650D68F9505B}">
      <dsp:nvSpPr>
        <dsp:cNvPr id="0" name=""/>
        <dsp:cNvSpPr/>
      </dsp:nvSpPr>
      <dsp:spPr>
        <a:xfrm>
          <a:off x="7112174" y="3683396"/>
          <a:ext cx="2153998" cy="72"/>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1270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4F83A7CE-9D22-468E-B80B-5D2E9DD76818}">
      <dsp:nvSpPr>
        <dsp:cNvPr id="0" name=""/>
        <dsp:cNvSpPr/>
      </dsp:nvSpPr>
      <dsp:spPr>
        <a:xfrm>
          <a:off x="9481572" y="667869"/>
          <a:ext cx="2153998" cy="301559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67934" tIns="330200" rIns="167934" bIns="330200" numCol="1" spcCol="1270" anchor="t" anchorCtr="0">
          <a:noAutofit/>
        </a:bodyPr>
        <a:lstStyle/>
        <a:p>
          <a:pPr marL="0" lvl="0" indent="0" algn="l" defTabSz="889000">
            <a:lnSpc>
              <a:spcPct val="90000"/>
            </a:lnSpc>
            <a:spcBef>
              <a:spcPct val="0"/>
            </a:spcBef>
            <a:spcAft>
              <a:spcPct val="35000"/>
            </a:spcAft>
            <a:buNone/>
          </a:pPr>
          <a:r>
            <a:rPr lang="en-GB" sz="2000" kern="1200"/>
            <a:t>taking action to enable all children to have the best outcomes</a:t>
          </a:r>
          <a:endParaRPr lang="en-US" sz="2000" kern="1200"/>
        </a:p>
        <a:p>
          <a:pPr marL="171450" lvl="1" indent="-171450" algn="l" defTabSz="711200">
            <a:lnSpc>
              <a:spcPct val="90000"/>
            </a:lnSpc>
            <a:spcBef>
              <a:spcPct val="0"/>
            </a:spcBef>
            <a:spcAft>
              <a:spcPct val="15000"/>
            </a:spcAft>
            <a:buChar char="•"/>
          </a:pPr>
          <a:endParaRPr lang="en-US" sz="1600" kern="1200"/>
        </a:p>
        <a:p>
          <a:pPr marL="171450" lvl="1" indent="-171450" algn="l" defTabSz="711200">
            <a:lnSpc>
              <a:spcPct val="90000"/>
            </a:lnSpc>
            <a:spcBef>
              <a:spcPct val="0"/>
            </a:spcBef>
            <a:spcAft>
              <a:spcPct val="15000"/>
            </a:spcAft>
            <a:buChar char="•"/>
          </a:pPr>
          <a:r>
            <a:rPr lang="en-GB" sz="1600" kern="1200"/>
            <a:t>(KCSIE 2026)</a:t>
          </a:r>
          <a:endParaRPr lang="en-US" sz="1600" kern="1200"/>
        </a:p>
      </dsp:txBody>
      <dsp:txXfrm>
        <a:off x="9481572" y="1813797"/>
        <a:ext cx="2153998" cy="1809358"/>
      </dsp:txXfrm>
    </dsp:sp>
    <dsp:sp modelId="{C79A5C1D-97BB-43B7-9358-D8490DD2DF5E}">
      <dsp:nvSpPr>
        <dsp:cNvPr id="0" name=""/>
        <dsp:cNvSpPr/>
      </dsp:nvSpPr>
      <dsp:spPr>
        <a:xfrm>
          <a:off x="10106232" y="969429"/>
          <a:ext cx="904679" cy="904679"/>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1270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70532" tIns="12700" rIns="70532" bIns="12700" numCol="1" spcCol="1270" anchor="ctr" anchorCtr="0">
          <a:noAutofit/>
        </a:bodyPr>
        <a:lstStyle/>
        <a:p>
          <a:pPr marL="0" lvl="0" indent="0" algn="ctr" defTabSz="1955800">
            <a:lnSpc>
              <a:spcPct val="90000"/>
            </a:lnSpc>
            <a:spcBef>
              <a:spcPct val="0"/>
            </a:spcBef>
            <a:spcAft>
              <a:spcPct val="35000"/>
            </a:spcAft>
            <a:buNone/>
          </a:pPr>
          <a:r>
            <a:rPr lang="en-US" sz="4400" kern="1200"/>
            <a:t>5</a:t>
          </a:r>
        </a:p>
      </dsp:txBody>
      <dsp:txXfrm>
        <a:off x="10238719" y="1101916"/>
        <a:ext cx="639705" cy="639705"/>
      </dsp:txXfrm>
    </dsp:sp>
    <dsp:sp modelId="{9A2EBA8B-1B42-43E2-86A2-16323A66BB1B}">
      <dsp:nvSpPr>
        <dsp:cNvPr id="0" name=""/>
        <dsp:cNvSpPr/>
      </dsp:nvSpPr>
      <dsp:spPr>
        <a:xfrm>
          <a:off x="9481572" y="3683396"/>
          <a:ext cx="2153998" cy="72"/>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1270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E91413-C971-4877-A587-A730BC53632A}">
      <dsp:nvSpPr>
        <dsp:cNvPr id="0" name=""/>
        <dsp:cNvSpPr/>
      </dsp:nvSpPr>
      <dsp:spPr>
        <a:xfrm>
          <a:off x="3409" y="417362"/>
          <a:ext cx="2705087" cy="1623052"/>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a:t>Keeping children safe in education (2026) – Part 1 </a:t>
          </a:r>
        </a:p>
      </dsp:txBody>
      <dsp:txXfrm>
        <a:off x="3409" y="417362"/>
        <a:ext cx="2705087" cy="1623052"/>
      </dsp:txXfrm>
    </dsp:sp>
    <dsp:sp modelId="{628F5FD6-391D-4DC7-9BA9-9713FCCDDB21}">
      <dsp:nvSpPr>
        <dsp:cNvPr id="0" name=""/>
        <dsp:cNvSpPr/>
      </dsp:nvSpPr>
      <dsp:spPr>
        <a:xfrm>
          <a:off x="2979005" y="417362"/>
          <a:ext cx="2705087" cy="1623052"/>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a:t>Safeguarding and child protection policy  </a:t>
          </a:r>
          <a:endParaRPr lang="en-US" sz="2000" kern="1200"/>
        </a:p>
      </dsp:txBody>
      <dsp:txXfrm>
        <a:off x="2979005" y="417362"/>
        <a:ext cx="2705087" cy="1623052"/>
      </dsp:txXfrm>
    </dsp:sp>
    <dsp:sp modelId="{71AFFCD8-17EB-4F39-8118-CF4B74081138}">
      <dsp:nvSpPr>
        <dsp:cNvPr id="0" name=""/>
        <dsp:cNvSpPr/>
      </dsp:nvSpPr>
      <dsp:spPr>
        <a:xfrm>
          <a:off x="5954601" y="417362"/>
          <a:ext cx="2705087" cy="1623052"/>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a:t>Behaviour policy </a:t>
          </a:r>
          <a:endParaRPr lang="en-US" sz="2000" kern="1200"/>
        </a:p>
      </dsp:txBody>
      <dsp:txXfrm>
        <a:off x="5954601" y="417362"/>
        <a:ext cx="2705087" cy="1623052"/>
      </dsp:txXfrm>
    </dsp:sp>
    <dsp:sp modelId="{A67AF594-0AD8-4944-956B-C7B6CD9CA109}">
      <dsp:nvSpPr>
        <dsp:cNvPr id="0" name=""/>
        <dsp:cNvSpPr/>
      </dsp:nvSpPr>
      <dsp:spPr>
        <a:xfrm>
          <a:off x="8930197" y="417362"/>
          <a:ext cx="2705087" cy="1623052"/>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Adult code of conduct) </a:t>
          </a:r>
          <a:endParaRPr lang="en-US" sz="2000" kern="1200" dirty="0"/>
        </a:p>
      </dsp:txBody>
      <dsp:txXfrm>
        <a:off x="8930197" y="417362"/>
        <a:ext cx="2705087" cy="1623052"/>
      </dsp:txXfrm>
    </dsp:sp>
    <dsp:sp modelId="{073A8C0A-EE75-4B9B-AAD6-6001A1C576B3}">
      <dsp:nvSpPr>
        <dsp:cNvPr id="0" name=""/>
        <dsp:cNvSpPr/>
      </dsp:nvSpPr>
      <dsp:spPr>
        <a:xfrm>
          <a:off x="1491207" y="2310923"/>
          <a:ext cx="2705087" cy="1623052"/>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Attendance Policy (CME section)</a:t>
          </a:r>
          <a:endParaRPr lang="en-US" sz="2000" kern="1200" dirty="0"/>
        </a:p>
      </dsp:txBody>
      <dsp:txXfrm>
        <a:off x="1491207" y="2310923"/>
        <a:ext cx="2705087" cy="1623052"/>
      </dsp:txXfrm>
    </dsp:sp>
    <dsp:sp modelId="{8D5E8B13-F819-40A6-A6FE-66A0CDD388D9}">
      <dsp:nvSpPr>
        <dsp:cNvPr id="0" name=""/>
        <dsp:cNvSpPr/>
      </dsp:nvSpPr>
      <dsp:spPr>
        <a:xfrm>
          <a:off x="4466803" y="2310923"/>
          <a:ext cx="2705087" cy="1623052"/>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Role of the designated safeguarding lead</a:t>
          </a:r>
          <a:endParaRPr lang="en-US" sz="2000" kern="1200" dirty="0"/>
        </a:p>
      </dsp:txBody>
      <dsp:txXfrm>
        <a:off x="4466803" y="2310923"/>
        <a:ext cx="2705087" cy="1623052"/>
      </dsp:txXfrm>
    </dsp:sp>
    <dsp:sp modelId="{9A25BFE5-B16B-47AC-BF8C-DB2FBF9BAAEB}">
      <dsp:nvSpPr>
        <dsp:cNvPr id="0" name=""/>
        <dsp:cNvSpPr/>
      </dsp:nvSpPr>
      <dsp:spPr>
        <a:xfrm>
          <a:off x="7442399" y="2310923"/>
          <a:ext cx="2705087" cy="1623052"/>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a:t>Copies of policies and a copy of Part one of KCSIE 2026 should be provided to all staff at induction.</a:t>
          </a:r>
          <a:endParaRPr lang="en-US" sz="2000" kern="1200"/>
        </a:p>
      </dsp:txBody>
      <dsp:txXfrm>
        <a:off x="7442399" y="2310923"/>
        <a:ext cx="2705087" cy="162305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0586E-A974-4953-8FF1-3055BDA19F7D}">
      <dsp:nvSpPr>
        <dsp:cNvPr id="0" name=""/>
        <dsp:cNvSpPr/>
      </dsp:nvSpPr>
      <dsp:spPr>
        <a:xfrm>
          <a:off x="472856" y="3483"/>
          <a:ext cx="3341823" cy="2005094"/>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GB" sz="2600" kern="1200" dirty="0">
              <a:latin typeface="Aptos"/>
            </a:rPr>
            <a:t>Our designated safeguarding lead is: Julie Cassiano</a:t>
          </a:r>
          <a:endParaRPr lang="en-US" sz="2600" kern="1200" dirty="0">
            <a:latin typeface="Aptos"/>
          </a:endParaRPr>
        </a:p>
      </dsp:txBody>
      <dsp:txXfrm>
        <a:off x="472856" y="3483"/>
        <a:ext cx="3341823" cy="2005094"/>
      </dsp:txXfrm>
    </dsp:sp>
    <dsp:sp modelId="{66F11B13-E33C-4E18-A787-58FAD2C046ED}">
      <dsp:nvSpPr>
        <dsp:cNvPr id="0" name=""/>
        <dsp:cNvSpPr/>
      </dsp:nvSpPr>
      <dsp:spPr>
        <a:xfrm>
          <a:off x="4148863" y="3483"/>
          <a:ext cx="3341823" cy="2005094"/>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dirty="0">
              <a:latin typeface="Aptos"/>
            </a:rPr>
            <a:t>Our deputy designated safeguarding lead is: Jess Palmer, Hannah Bailey, Star McGuire, &amp; Hannah Edwards </a:t>
          </a:r>
          <a:endParaRPr lang="en-US" sz="2500" kern="1200" dirty="0">
            <a:latin typeface="Aptos"/>
          </a:endParaRPr>
        </a:p>
      </dsp:txBody>
      <dsp:txXfrm>
        <a:off x="4148863" y="3483"/>
        <a:ext cx="3341823" cy="2005094"/>
      </dsp:txXfrm>
    </dsp:sp>
    <dsp:sp modelId="{12792E29-2639-4138-9D3D-A1F36109FC0A}">
      <dsp:nvSpPr>
        <dsp:cNvPr id="0" name=""/>
        <dsp:cNvSpPr/>
      </dsp:nvSpPr>
      <dsp:spPr>
        <a:xfrm>
          <a:off x="7824869" y="3483"/>
          <a:ext cx="3341823" cy="2005094"/>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dirty="0">
              <a:latin typeface="Aptos"/>
            </a:rPr>
            <a:t>Our designated teacher for Looked After and previously Looked After children is: Hannah Bailey</a:t>
          </a:r>
          <a:endParaRPr lang="en-US" sz="2500" kern="1200" dirty="0">
            <a:latin typeface="Aptos"/>
          </a:endParaRPr>
        </a:p>
      </dsp:txBody>
      <dsp:txXfrm>
        <a:off x="7824869" y="3483"/>
        <a:ext cx="3341823" cy="2005094"/>
      </dsp:txXfrm>
    </dsp:sp>
    <dsp:sp modelId="{C9D0C50A-7CB8-41E5-AD5E-BAD2F76B1947}">
      <dsp:nvSpPr>
        <dsp:cNvPr id="0" name=""/>
        <dsp:cNvSpPr/>
      </dsp:nvSpPr>
      <dsp:spPr>
        <a:xfrm>
          <a:off x="2310859" y="2342760"/>
          <a:ext cx="3341823" cy="2005094"/>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dirty="0">
              <a:latin typeface="Aptos"/>
            </a:rPr>
            <a:t>Our senior mental head lead is: Jess Palmer </a:t>
          </a:r>
          <a:endParaRPr lang="en-US" sz="2500" kern="1200" dirty="0">
            <a:latin typeface="Aptos"/>
          </a:endParaRPr>
        </a:p>
      </dsp:txBody>
      <dsp:txXfrm>
        <a:off x="2310859" y="2342760"/>
        <a:ext cx="3341823" cy="2005094"/>
      </dsp:txXfrm>
    </dsp:sp>
    <dsp:sp modelId="{4C47E3FF-3F54-4CF2-B06C-FB80C92A2877}">
      <dsp:nvSpPr>
        <dsp:cNvPr id="0" name=""/>
        <dsp:cNvSpPr/>
      </dsp:nvSpPr>
      <dsp:spPr>
        <a:xfrm>
          <a:off x="5986866" y="2342760"/>
          <a:ext cx="3341823" cy="2005094"/>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dirty="0">
              <a:latin typeface="Aptos"/>
            </a:rPr>
            <a:t>Our senior attendance lead is: Julie Cassiano</a:t>
          </a:r>
          <a:endParaRPr lang="en-US" sz="2500" kern="1200" dirty="0">
            <a:latin typeface="Aptos"/>
          </a:endParaRPr>
        </a:p>
      </dsp:txBody>
      <dsp:txXfrm>
        <a:off x="5986866" y="2342760"/>
        <a:ext cx="3341823" cy="200509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4EAD04-8E6F-485B-9AA3-55A6966A9C99}">
      <dsp:nvSpPr>
        <dsp:cNvPr id="0" name=""/>
        <dsp:cNvSpPr/>
      </dsp:nvSpPr>
      <dsp:spPr>
        <a:xfrm rot="5400000">
          <a:off x="-319535" y="325344"/>
          <a:ext cx="2130234" cy="1491164"/>
        </a:xfrm>
        <a:prstGeom prst="chevron">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rtl="0">
            <a:lnSpc>
              <a:spcPct val="90000"/>
            </a:lnSpc>
            <a:spcBef>
              <a:spcPct val="0"/>
            </a:spcBef>
            <a:spcAft>
              <a:spcPct val="35000"/>
            </a:spcAft>
            <a:buNone/>
          </a:pPr>
          <a:r>
            <a:rPr lang="en-GB" sz="2400" kern="1200">
              <a:solidFill>
                <a:schemeClr val="tx1"/>
              </a:solidFill>
              <a:latin typeface="Aptos Display"/>
              <a:ea typeface="Tahoma"/>
              <a:cs typeface="Tahoma"/>
            </a:rPr>
            <a:t>Jack is 7 years old</a:t>
          </a:r>
        </a:p>
      </dsp:txBody>
      <dsp:txXfrm rot="-5400000">
        <a:off x="0" y="751391"/>
        <a:ext cx="1491164" cy="639070"/>
      </dsp:txXfrm>
    </dsp:sp>
    <dsp:sp modelId="{4B16A037-6831-4F98-B956-41E9AE8AFFC9}">
      <dsp:nvSpPr>
        <dsp:cNvPr id="0" name=""/>
        <dsp:cNvSpPr/>
      </dsp:nvSpPr>
      <dsp:spPr>
        <a:xfrm rot="5400000">
          <a:off x="5720718" y="-4223744"/>
          <a:ext cx="1385380" cy="9844489"/>
        </a:xfrm>
        <a:prstGeom prst="round2SameRect">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GB" sz="2400" kern="1200">
              <a:solidFill>
                <a:srgbClr val="000000"/>
              </a:solidFill>
              <a:latin typeface="Aptos Display"/>
              <a:ea typeface="Tahoma"/>
              <a:cs typeface="Tahoma"/>
            </a:rPr>
            <a:t>Over several weeks, staff notice that he regularly arrives at school wearing clothes that are dirty and unsuitable for the weather. He often appears tired in lessons and tells his teacher that he stayed up late because there was no adult available to help him get ready for bed.</a:t>
          </a:r>
        </a:p>
      </dsp:txBody>
      <dsp:txXfrm rot="-5400000">
        <a:off x="1491164" y="73439"/>
        <a:ext cx="9776860" cy="1250122"/>
      </dsp:txXfrm>
    </dsp:sp>
    <dsp:sp modelId="{E2F9680D-FA19-47DF-9D2A-6FF8B4D5B608}">
      <dsp:nvSpPr>
        <dsp:cNvPr id="0" name=""/>
        <dsp:cNvSpPr/>
      </dsp:nvSpPr>
      <dsp:spPr>
        <a:xfrm rot="5400000">
          <a:off x="-319535" y="2266131"/>
          <a:ext cx="2130234" cy="1491164"/>
        </a:xfrm>
        <a:prstGeom prst="chevron">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rtl="0">
            <a:lnSpc>
              <a:spcPct val="90000"/>
            </a:lnSpc>
            <a:spcBef>
              <a:spcPct val="0"/>
            </a:spcBef>
            <a:spcAft>
              <a:spcPct val="35000"/>
            </a:spcAft>
            <a:buNone/>
          </a:pPr>
          <a:r>
            <a:rPr lang="en-GB" sz="2400" kern="1200">
              <a:solidFill>
                <a:schemeClr val="tx1"/>
              </a:solidFill>
              <a:latin typeface="Aptos Display"/>
              <a:ea typeface="Tahoma"/>
              <a:cs typeface="Tahoma"/>
            </a:rPr>
            <a:t> </a:t>
          </a:r>
          <a:r>
            <a:rPr lang="en-GB" sz="2400" kern="1200">
              <a:solidFill>
                <a:srgbClr val="000000"/>
              </a:solidFill>
              <a:latin typeface="Aptos Display"/>
              <a:ea typeface="Tahoma"/>
              <a:cs typeface="Tahoma"/>
            </a:rPr>
            <a:t>At lunchtime</a:t>
          </a:r>
        </a:p>
      </dsp:txBody>
      <dsp:txXfrm rot="-5400000">
        <a:off x="0" y="2692178"/>
        <a:ext cx="1491164" cy="639070"/>
      </dsp:txXfrm>
    </dsp:sp>
    <dsp:sp modelId="{847CA953-7E29-4CD5-8C4F-9F141BDD4361}">
      <dsp:nvSpPr>
        <dsp:cNvPr id="0" name=""/>
        <dsp:cNvSpPr/>
      </dsp:nvSpPr>
      <dsp:spPr>
        <a:xfrm rot="5400000">
          <a:off x="5721082" y="-2283321"/>
          <a:ext cx="1384652" cy="9844489"/>
        </a:xfrm>
        <a:prstGeom prst="round2SameRect">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rtl="0">
            <a:lnSpc>
              <a:spcPct val="90000"/>
            </a:lnSpc>
            <a:spcBef>
              <a:spcPct val="0"/>
            </a:spcBef>
            <a:spcAft>
              <a:spcPct val="15000"/>
            </a:spcAft>
            <a:buChar char="•"/>
          </a:pPr>
          <a:r>
            <a:rPr lang="en-GB" sz="2400" kern="1200">
              <a:solidFill>
                <a:schemeClr val="tx1"/>
              </a:solidFill>
              <a:latin typeface="Aptos Display"/>
              <a:ea typeface="Tahoma"/>
              <a:cs typeface="Tahoma"/>
            </a:rPr>
            <a:t> </a:t>
          </a:r>
          <a:r>
            <a:rPr lang="en-GB" sz="2400" kern="1200">
              <a:solidFill>
                <a:srgbClr val="000000"/>
              </a:solidFill>
              <a:latin typeface="Aptos Display"/>
              <a:ea typeface="Tahoma"/>
              <a:cs typeface="Tahoma"/>
            </a:rPr>
            <a:t>Jack frequently asks classmates for food and says there is often very little food at home. On several occasions, he has complained of being hungry and has eagerly taken any extra snacks offered by staff.</a:t>
          </a:r>
        </a:p>
      </dsp:txBody>
      <dsp:txXfrm rot="-5400000">
        <a:off x="1491164" y="2014190"/>
        <a:ext cx="9776896" cy="1249466"/>
      </dsp:txXfrm>
    </dsp:sp>
    <dsp:sp modelId="{618E92C9-4C06-4E6A-80DE-A1C8A1098A4F}">
      <dsp:nvSpPr>
        <dsp:cNvPr id="0" name=""/>
        <dsp:cNvSpPr/>
      </dsp:nvSpPr>
      <dsp:spPr>
        <a:xfrm rot="5400000">
          <a:off x="-319535" y="4206918"/>
          <a:ext cx="2130234" cy="1491164"/>
        </a:xfrm>
        <a:prstGeom prst="chevron">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rtl="0">
            <a:lnSpc>
              <a:spcPct val="90000"/>
            </a:lnSpc>
            <a:spcBef>
              <a:spcPct val="0"/>
            </a:spcBef>
            <a:spcAft>
              <a:spcPct val="35000"/>
            </a:spcAft>
            <a:buNone/>
          </a:pPr>
          <a:r>
            <a:rPr lang="en-GB" sz="2400" kern="1200">
              <a:solidFill>
                <a:schemeClr val="tx1"/>
              </a:solidFill>
              <a:latin typeface="Aptos Display"/>
              <a:ea typeface="Tahoma"/>
              <a:cs typeface="Tahoma"/>
            </a:rPr>
            <a:t> Jack</a:t>
          </a:r>
        </a:p>
      </dsp:txBody>
      <dsp:txXfrm rot="-5400000">
        <a:off x="0" y="4632965"/>
        <a:ext cx="1491164" cy="639070"/>
      </dsp:txXfrm>
    </dsp:sp>
    <dsp:sp modelId="{E585723D-DC19-4F0F-8191-4D1D16404461}">
      <dsp:nvSpPr>
        <dsp:cNvPr id="0" name=""/>
        <dsp:cNvSpPr/>
      </dsp:nvSpPr>
      <dsp:spPr>
        <a:xfrm rot="5400000">
          <a:off x="5721082" y="-342534"/>
          <a:ext cx="1384652" cy="9844489"/>
        </a:xfrm>
        <a:prstGeom prst="round2SameRect">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GB" sz="2400" kern="1200">
              <a:latin typeface="Aptos Display"/>
              <a:ea typeface="Tahoma"/>
              <a:cs typeface="Tahoma"/>
            </a:rPr>
            <a:t>Although Jack is generally friendly and engaged in school, staff are becoming increasingly concerned that his basic needs may not be being consistently met.</a:t>
          </a:r>
        </a:p>
      </dsp:txBody>
      <dsp:txXfrm rot="-5400000">
        <a:off x="1491164" y="3954977"/>
        <a:ext cx="9776896" cy="124946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4EAD04-8E6F-485B-9AA3-55A6966A9C99}">
      <dsp:nvSpPr>
        <dsp:cNvPr id="0" name=""/>
        <dsp:cNvSpPr/>
      </dsp:nvSpPr>
      <dsp:spPr>
        <a:xfrm rot="5400000">
          <a:off x="-319535" y="325344"/>
          <a:ext cx="2130234" cy="1491164"/>
        </a:xfrm>
        <a:prstGeom prst="chevron">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rtl="0">
            <a:lnSpc>
              <a:spcPct val="90000"/>
            </a:lnSpc>
            <a:spcBef>
              <a:spcPct val="0"/>
            </a:spcBef>
            <a:spcAft>
              <a:spcPct val="35000"/>
            </a:spcAft>
            <a:buNone/>
          </a:pPr>
          <a:r>
            <a:rPr lang="en-GB" sz="2400" kern="1200">
              <a:solidFill>
                <a:schemeClr val="tx1"/>
              </a:solidFill>
              <a:latin typeface="Aptos Display"/>
              <a:ea typeface="Tahoma"/>
              <a:cs typeface="Tahoma"/>
            </a:rPr>
            <a:t>Olivia is in Year 9</a:t>
          </a:r>
        </a:p>
      </dsp:txBody>
      <dsp:txXfrm rot="-5400000">
        <a:off x="0" y="751391"/>
        <a:ext cx="1491164" cy="639070"/>
      </dsp:txXfrm>
    </dsp:sp>
    <dsp:sp modelId="{4B16A037-6831-4F98-B956-41E9AE8AFFC9}">
      <dsp:nvSpPr>
        <dsp:cNvPr id="0" name=""/>
        <dsp:cNvSpPr/>
      </dsp:nvSpPr>
      <dsp:spPr>
        <a:xfrm rot="5400000">
          <a:off x="5720718" y="-4229554"/>
          <a:ext cx="1385380" cy="9844489"/>
        </a:xfrm>
        <a:prstGeom prst="round2SameRect">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rtl="0">
            <a:lnSpc>
              <a:spcPct val="90000"/>
            </a:lnSpc>
            <a:spcBef>
              <a:spcPct val="0"/>
            </a:spcBef>
            <a:spcAft>
              <a:spcPct val="15000"/>
            </a:spcAft>
            <a:buChar char="•"/>
          </a:pPr>
          <a:r>
            <a:rPr lang="en-GB" sz="2400" kern="1200">
              <a:solidFill>
                <a:schemeClr val="tx1"/>
              </a:solidFill>
              <a:latin typeface="Aptos Display"/>
              <a:ea typeface="Tahoma"/>
              <a:cs typeface="Tahoma"/>
            </a:rPr>
            <a:t>Over the course of a term, staff notice that Olivia has become increasingly withdrawn and reluctant to participate in lessons. Previously a confident and engaged student, she now rarely contributes in class and often appears anxious when receiving feedback on her work.</a:t>
          </a:r>
        </a:p>
      </dsp:txBody>
      <dsp:txXfrm rot="-5400000">
        <a:off x="1491164" y="67629"/>
        <a:ext cx="9776860" cy="1250122"/>
      </dsp:txXfrm>
    </dsp:sp>
    <dsp:sp modelId="{E2F9680D-FA19-47DF-9D2A-6FF8B4D5B608}">
      <dsp:nvSpPr>
        <dsp:cNvPr id="0" name=""/>
        <dsp:cNvSpPr/>
      </dsp:nvSpPr>
      <dsp:spPr>
        <a:xfrm rot="5400000">
          <a:off x="-319535" y="2266131"/>
          <a:ext cx="2130234" cy="1491164"/>
        </a:xfrm>
        <a:prstGeom prst="chevron">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rtl="0">
            <a:lnSpc>
              <a:spcPct val="90000"/>
            </a:lnSpc>
            <a:spcBef>
              <a:spcPct val="0"/>
            </a:spcBef>
            <a:spcAft>
              <a:spcPct val="35000"/>
            </a:spcAft>
            <a:buNone/>
          </a:pPr>
          <a:r>
            <a:rPr lang="en-GB" sz="2400" kern="1200">
              <a:solidFill>
                <a:schemeClr val="tx1"/>
              </a:solidFill>
              <a:latin typeface="Aptos Display"/>
              <a:ea typeface="Tahoma"/>
              <a:cs typeface="Tahoma"/>
            </a:rPr>
            <a:t> A member of staff</a:t>
          </a:r>
        </a:p>
      </dsp:txBody>
      <dsp:txXfrm rot="-5400000">
        <a:off x="0" y="2692178"/>
        <a:ext cx="1491164" cy="639070"/>
      </dsp:txXfrm>
    </dsp:sp>
    <dsp:sp modelId="{847CA953-7E29-4CD5-8C4F-9F141BDD4361}">
      <dsp:nvSpPr>
        <dsp:cNvPr id="0" name=""/>
        <dsp:cNvSpPr/>
      </dsp:nvSpPr>
      <dsp:spPr>
        <a:xfrm rot="5400000">
          <a:off x="5721082" y="-2283321"/>
          <a:ext cx="1384652" cy="9844489"/>
        </a:xfrm>
        <a:prstGeom prst="round2SameRect">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rtl="0">
            <a:lnSpc>
              <a:spcPct val="90000"/>
            </a:lnSpc>
            <a:spcBef>
              <a:spcPct val="0"/>
            </a:spcBef>
            <a:spcAft>
              <a:spcPct val="15000"/>
            </a:spcAft>
            <a:buChar char="•"/>
          </a:pPr>
          <a:r>
            <a:rPr lang="en-GB" sz="2400" kern="1200">
              <a:solidFill>
                <a:schemeClr val="tx1"/>
              </a:solidFill>
              <a:latin typeface="Aptos Display"/>
              <a:ea typeface="Tahoma"/>
              <a:cs typeface="Tahoma"/>
            </a:rPr>
            <a:t> Noticed Olivia has become visibly upset after receiving messages on her phone walking towards school. When a pastoral member of staff checks in with her, Olivia says that she feels like she is "never good enough" and worries constantly about disappointing people. </a:t>
          </a:r>
        </a:p>
      </dsp:txBody>
      <dsp:txXfrm rot="-5400000">
        <a:off x="1491164" y="2014190"/>
        <a:ext cx="9776896" cy="1249466"/>
      </dsp:txXfrm>
    </dsp:sp>
    <dsp:sp modelId="{4889F219-A115-4B82-B6FB-09923C223EA2}">
      <dsp:nvSpPr>
        <dsp:cNvPr id="0" name=""/>
        <dsp:cNvSpPr/>
      </dsp:nvSpPr>
      <dsp:spPr>
        <a:xfrm rot="5400000">
          <a:off x="-319535" y="4206918"/>
          <a:ext cx="2130234" cy="1491164"/>
        </a:xfrm>
        <a:prstGeom prst="chevron">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035" tIns="26035" rIns="26035" bIns="26035" numCol="1" spcCol="1270" anchor="ctr" anchorCtr="0">
          <a:noAutofit/>
        </a:bodyPr>
        <a:lstStyle/>
        <a:p>
          <a:pPr marL="0" lvl="0" indent="0" algn="ctr" defTabSz="1822450">
            <a:lnSpc>
              <a:spcPct val="90000"/>
            </a:lnSpc>
            <a:spcBef>
              <a:spcPct val="0"/>
            </a:spcBef>
            <a:spcAft>
              <a:spcPct val="35000"/>
            </a:spcAft>
            <a:buNone/>
          </a:pPr>
          <a:r>
            <a:rPr lang="en-GB" sz="4100" kern="1200">
              <a:solidFill>
                <a:schemeClr val="tx1"/>
              </a:solidFill>
              <a:latin typeface="Aptos Display"/>
              <a:ea typeface="Tahoma"/>
              <a:cs typeface="Tahoma"/>
            </a:rPr>
            <a:t> Olivia</a:t>
          </a:r>
        </a:p>
      </dsp:txBody>
      <dsp:txXfrm rot="-5400000">
        <a:off x="0" y="4632965"/>
        <a:ext cx="1491164" cy="639070"/>
      </dsp:txXfrm>
    </dsp:sp>
    <dsp:sp modelId="{9155FB9D-CD02-4712-9DBF-E1BD778320B1}">
      <dsp:nvSpPr>
        <dsp:cNvPr id="0" name=""/>
        <dsp:cNvSpPr/>
      </dsp:nvSpPr>
      <dsp:spPr>
        <a:xfrm rot="5400000">
          <a:off x="5721082" y="-342534"/>
          <a:ext cx="1384652" cy="9844489"/>
        </a:xfrm>
        <a:prstGeom prst="round2SameRect">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rtl="0">
            <a:lnSpc>
              <a:spcPct val="90000"/>
            </a:lnSpc>
            <a:spcBef>
              <a:spcPct val="0"/>
            </a:spcBef>
            <a:spcAft>
              <a:spcPct val="15000"/>
            </a:spcAft>
            <a:buChar char="•"/>
          </a:pPr>
          <a:r>
            <a:rPr lang="en-GB" sz="2400" kern="1200">
              <a:solidFill>
                <a:schemeClr val="tx1"/>
              </a:solidFill>
              <a:latin typeface="Aptos Display"/>
              <a:ea typeface="Tahoma"/>
              <a:cs typeface="Tahoma"/>
            </a:rPr>
            <a:t> She also mentions that she is regularly compared to her siblings at home and is often told she is a "failure" when she makes mistakes. She insists that everything is fine and asks staff not to tell anyone, but her behaviour and comments continue to raise concerns.</a:t>
          </a:r>
        </a:p>
      </dsp:txBody>
      <dsp:txXfrm rot="-5400000">
        <a:off x="1491164" y="3954977"/>
        <a:ext cx="9776896" cy="124946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C31E20-49B1-4CED-951C-24124BF934D6}">
      <dsp:nvSpPr>
        <dsp:cNvPr id="0" name=""/>
        <dsp:cNvSpPr/>
      </dsp:nvSpPr>
      <dsp:spPr>
        <a:xfrm>
          <a:off x="2435" y="1684075"/>
          <a:ext cx="2181630" cy="638633"/>
        </a:xfrm>
        <a:prstGeom prst="rect">
          <a:avLst/>
        </a:prstGeom>
        <a:solidFill>
          <a:srgbClr val="48225C"/>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n-GB" sz="2300" b="1" kern="1200">
              <a:latin typeface="Tahoma"/>
              <a:ea typeface="Tahoma"/>
              <a:cs typeface="Tahoma"/>
            </a:rPr>
            <a:t>F</a:t>
          </a:r>
          <a:r>
            <a:rPr lang="en-GB" sz="2300" b="1" kern="1200">
              <a:latin typeface="Aptos Display"/>
              <a:ea typeface="Tahoma"/>
              <a:cs typeface="Tahoma"/>
            </a:rPr>
            <a:t>actual</a:t>
          </a:r>
        </a:p>
      </dsp:txBody>
      <dsp:txXfrm>
        <a:off x="2435" y="1684075"/>
        <a:ext cx="2181630" cy="638633"/>
      </dsp:txXfrm>
    </dsp:sp>
    <dsp:sp modelId="{D55E23C6-6EBE-4E5C-A4C7-858D1C6DDE7B}">
      <dsp:nvSpPr>
        <dsp:cNvPr id="0" name=""/>
        <dsp:cNvSpPr/>
      </dsp:nvSpPr>
      <dsp:spPr>
        <a:xfrm>
          <a:off x="2386" y="2303183"/>
          <a:ext cx="2181728" cy="4040640"/>
        </a:xfrm>
        <a:prstGeom prst="rect">
          <a:avLst/>
        </a:prstGeom>
        <a:solidFill>
          <a:schemeClr val="accent1">
            <a:lumMod val="40000"/>
            <a:lumOff val="60000"/>
            <a:alpha val="89804"/>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72000" lvl="1" indent="0" algn="l" defTabSz="1066800">
            <a:lnSpc>
              <a:spcPct val="90000"/>
            </a:lnSpc>
            <a:spcBef>
              <a:spcPct val="0"/>
            </a:spcBef>
            <a:spcAft>
              <a:spcPct val="15000"/>
            </a:spcAft>
            <a:buFont typeface="Arial" panose="020B0604020202020204" pitchFamily="34" charset="0"/>
            <a:buNone/>
          </a:pPr>
          <a:r>
            <a:rPr lang="en-GB" sz="2400" kern="1200">
              <a:latin typeface="Aptos Display"/>
              <a:ea typeface="Tahoma"/>
              <a:cs typeface="Tahoma"/>
            </a:rPr>
            <a:t>Ensure all information is based on fact, and where opinions are needed, they are clearly identified as such.</a:t>
          </a:r>
        </a:p>
      </dsp:txBody>
      <dsp:txXfrm>
        <a:off x="2386" y="2303183"/>
        <a:ext cx="2181728" cy="4040640"/>
      </dsp:txXfrm>
    </dsp:sp>
    <dsp:sp modelId="{202E0FBD-EF96-4E39-9F87-C56970E8D604}">
      <dsp:nvSpPr>
        <dsp:cNvPr id="0" name=""/>
        <dsp:cNvSpPr/>
      </dsp:nvSpPr>
      <dsp:spPr>
        <a:xfrm>
          <a:off x="2458382" y="1684075"/>
          <a:ext cx="2181630" cy="638633"/>
        </a:xfrm>
        <a:prstGeom prst="rect">
          <a:avLst/>
        </a:prstGeom>
        <a:solidFill>
          <a:srgbClr val="48225C"/>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n-GB" sz="2300" b="1" kern="1200">
              <a:latin typeface="Aptos Display"/>
              <a:ea typeface="Tahoma"/>
              <a:cs typeface="Tahoma"/>
            </a:rPr>
            <a:t>Analysis</a:t>
          </a:r>
        </a:p>
      </dsp:txBody>
      <dsp:txXfrm>
        <a:off x="2458382" y="1684075"/>
        <a:ext cx="2181630" cy="638633"/>
      </dsp:txXfrm>
    </dsp:sp>
    <dsp:sp modelId="{DE940D46-23AF-43D2-9AF8-9DF3B5406800}">
      <dsp:nvSpPr>
        <dsp:cNvPr id="0" name=""/>
        <dsp:cNvSpPr/>
      </dsp:nvSpPr>
      <dsp:spPr>
        <a:xfrm>
          <a:off x="2458334" y="2303183"/>
          <a:ext cx="2181728" cy="4040640"/>
        </a:xfrm>
        <a:prstGeom prst="rect">
          <a:avLst/>
        </a:prstGeom>
        <a:solidFill>
          <a:schemeClr val="accent1">
            <a:lumMod val="40000"/>
            <a:lumOff val="60000"/>
            <a:alpha val="89804"/>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72000" lvl="1" indent="0" algn="l" defTabSz="1066800">
            <a:lnSpc>
              <a:spcPct val="90000"/>
            </a:lnSpc>
            <a:spcBef>
              <a:spcPct val="0"/>
            </a:spcBef>
            <a:spcAft>
              <a:spcPct val="15000"/>
            </a:spcAft>
            <a:buNone/>
          </a:pPr>
          <a:r>
            <a:rPr lang="en-GB" sz="2400" kern="1200">
              <a:latin typeface="Aptos Display"/>
              <a:ea typeface="Tahoma"/>
              <a:cs typeface="Tahoma"/>
            </a:rPr>
            <a:t>Why is this a concern? </a:t>
          </a:r>
        </a:p>
        <a:p>
          <a:pPr marL="72000" lvl="1" indent="0" algn="l" defTabSz="1066800">
            <a:lnSpc>
              <a:spcPct val="90000"/>
            </a:lnSpc>
            <a:spcBef>
              <a:spcPct val="0"/>
            </a:spcBef>
            <a:spcAft>
              <a:spcPct val="15000"/>
            </a:spcAft>
            <a:buNone/>
          </a:pPr>
          <a:endParaRPr lang="en-GB" sz="2400" kern="1200">
            <a:latin typeface="Aptos Display"/>
            <a:ea typeface="Tahoma"/>
            <a:cs typeface="Tahoma"/>
          </a:endParaRPr>
        </a:p>
        <a:p>
          <a:pPr marL="72000" lvl="1" indent="0" algn="l" defTabSz="1066800">
            <a:lnSpc>
              <a:spcPct val="90000"/>
            </a:lnSpc>
            <a:spcBef>
              <a:spcPct val="0"/>
            </a:spcBef>
            <a:spcAft>
              <a:spcPct val="15000"/>
            </a:spcAft>
            <a:buNone/>
          </a:pPr>
          <a:r>
            <a:rPr lang="en-GB" sz="2400" kern="1200">
              <a:latin typeface="Aptos Display"/>
              <a:ea typeface="Tahoma"/>
              <a:cs typeface="Tahoma"/>
            </a:rPr>
            <a:t>What is the reasoning for this?</a:t>
          </a:r>
        </a:p>
      </dsp:txBody>
      <dsp:txXfrm>
        <a:off x="2458334" y="2303183"/>
        <a:ext cx="2181728" cy="4040640"/>
      </dsp:txXfrm>
    </dsp:sp>
    <dsp:sp modelId="{41F6CB89-CF16-43EF-A5F4-52FB93F81A81}">
      <dsp:nvSpPr>
        <dsp:cNvPr id="0" name=""/>
        <dsp:cNvSpPr/>
      </dsp:nvSpPr>
      <dsp:spPr>
        <a:xfrm>
          <a:off x="4914330" y="1684075"/>
          <a:ext cx="2181630" cy="638633"/>
        </a:xfrm>
        <a:prstGeom prst="rect">
          <a:avLst/>
        </a:prstGeom>
        <a:solidFill>
          <a:srgbClr val="48225C"/>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n-GB" sz="2300" b="1" kern="1200">
              <a:latin typeface="Aptos Display"/>
              <a:ea typeface="Tahoma"/>
              <a:cs typeface="Tahoma"/>
            </a:rPr>
            <a:t>Child’s voice</a:t>
          </a:r>
        </a:p>
      </dsp:txBody>
      <dsp:txXfrm>
        <a:off x="4914330" y="1684075"/>
        <a:ext cx="2181630" cy="638633"/>
      </dsp:txXfrm>
    </dsp:sp>
    <dsp:sp modelId="{D9312875-AB82-4DC6-A5BC-BADCABFFE9B4}">
      <dsp:nvSpPr>
        <dsp:cNvPr id="0" name=""/>
        <dsp:cNvSpPr/>
      </dsp:nvSpPr>
      <dsp:spPr>
        <a:xfrm>
          <a:off x="4914281" y="2303183"/>
          <a:ext cx="2181728" cy="4040640"/>
        </a:xfrm>
        <a:prstGeom prst="rect">
          <a:avLst/>
        </a:prstGeom>
        <a:solidFill>
          <a:schemeClr val="accent1">
            <a:lumMod val="40000"/>
            <a:lumOff val="60000"/>
            <a:alpha val="89804"/>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72000" lvl="1" indent="0" algn="l" defTabSz="1066800">
            <a:lnSpc>
              <a:spcPct val="90000"/>
            </a:lnSpc>
            <a:spcBef>
              <a:spcPct val="0"/>
            </a:spcBef>
            <a:spcAft>
              <a:spcPct val="15000"/>
            </a:spcAft>
            <a:buNone/>
          </a:pPr>
          <a:r>
            <a:rPr lang="en-GB" sz="2400" kern="1200">
              <a:latin typeface="Aptos Display"/>
              <a:ea typeface="Tahoma"/>
              <a:cs typeface="Tahoma"/>
            </a:rPr>
            <a:t>Making sure there is a clear summary of the concerns including the words of the child wherever possible.</a:t>
          </a:r>
        </a:p>
      </dsp:txBody>
      <dsp:txXfrm>
        <a:off x="4914281" y="2303183"/>
        <a:ext cx="2181728" cy="4040640"/>
      </dsp:txXfrm>
    </dsp:sp>
    <dsp:sp modelId="{D2EB80BF-4241-45EB-9757-2C26FECC3487}">
      <dsp:nvSpPr>
        <dsp:cNvPr id="0" name=""/>
        <dsp:cNvSpPr/>
      </dsp:nvSpPr>
      <dsp:spPr>
        <a:xfrm>
          <a:off x="7370278" y="1684075"/>
          <a:ext cx="2181630" cy="638633"/>
        </a:xfrm>
        <a:prstGeom prst="rect">
          <a:avLst/>
        </a:prstGeom>
        <a:solidFill>
          <a:srgbClr val="48225C"/>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n-GB" sz="2300" b="1" kern="1200">
              <a:latin typeface="Aptos Display"/>
              <a:ea typeface="Tahoma"/>
              <a:cs typeface="Tahoma"/>
            </a:rPr>
            <a:t>Timely</a:t>
          </a:r>
        </a:p>
      </dsp:txBody>
      <dsp:txXfrm>
        <a:off x="7370278" y="1684075"/>
        <a:ext cx="2181630" cy="638633"/>
      </dsp:txXfrm>
    </dsp:sp>
    <dsp:sp modelId="{98441E6B-5C48-4CF6-999F-EEE9CDD574CE}">
      <dsp:nvSpPr>
        <dsp:cNvPr id="0" name=""/>
        <dsp:cNvSpPr/>
      </dsp:nvSpPr>
      <dsp:spPr>
        <a:xfrm>
          <a:off x="7370229" y="2303183"/>
          <a:ext cx="2181728" cy="4040640"/>
        </a:xfrm>
        <a:prstGeom prst="rect">
          <a:avLst/>
        </a:prstGeom>
        <a:solidFill>
          <a:schemeClr val="accent1">
            <a:lumMod val="40000"/>
            <a:lumOff val="60000"/>
            <a:alpha val="89804"/>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72000" lvl="1" indent="0" algn="l" defTabSz="1066800">
            <a:lnSpc>
              <a:spcPct val="90000"/>
            </a:lnSpc>
            <a:spcBef>
              <a:spcPct val="0"/>
            </a:spcBef>
            <a:spcAft>
              <a:spcPct val="15000"/>
            </a:spcAft>
            <a:buNone/>
          </a:pPr>
          <a:r>
            <a:rPr lang="en-GB" sz="2400" kern="1200">
              <a:latin typeface="Aptos Display"/>
              <a:ea typeface="Tahoma"/>
              <a:cs typeface="Tahoma"/>
            </a:rPr>
            <a:t>Ensure records are made in a timely manner on the same day.</a:t>
          </a:r>
        </a:p>
      </dsp:txBody>
      <dsp:txXfrm>
        <a:off x="7370229" y="2303183"/>
        <a:ext cx="2181728" cy="4040640"/>
      </dsp:txXfrm>
    </dsp:sp>
    <dsp:sp modelId="{18D22EDA-EC98-420D-9AE8-0EBC64393B1F}">
      <dsp:nvSpPr>
        <dsp:cNvPr id="0" name=""/>
        <dsp:cNvSpPr/>
      </dsp:nvSpPr>
      <dsp:spPr>
        <a:xfrm>
          <a:off x="9826226" y="1684075"/>
          <a:ext cx="2181630" cy="638633"/>
        </a:xfrm>
        <a:prstGeom prst="rect">
          <a:avLst/>
        </a:prstGeom>
        <a:solidFill>
          <a:srgbClr val="48225C"/>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n-GB" sz="2300" b="1" kern="1200">
              <a:latin typeface="Aptos Display"/>
              <a:ea typeface="Tahoma"/>
              <a:cs typeface="Tahoma"/>
            </a:rPr>
            <a:t>Share</a:t>
          </a:r>
        </a:p>
      </dsp:txBody>
      <dsp:txXfrm>
        <a:off x="9826226" y="1684075"/>
        <a:ext cx="2181630" cy="638633"/>
      </dsp:txXfrm>
    </dsp:sp>
    <dsp:sp modelId="{CA5302BB-8B29-4D64-B044-D2FB9A64F03C}">
      <dsp:nvSpPr>
        <dsp:cNvPr id="0" name=""/>
        <dsp:cNvSpPr/>
      </dsp:nvSpPr>
      <dsp:spPr>
        <a:xfrm>
          <a:off x="9826177" y="2303183"/>
          <a:ext cx="2181728" cy="4040640"/>
        </a:xfrm>
        <a:prstGeom prst="rect">
          <a:avLst/>
        </a:prstGeom>
        <a:solidFill>
          <a:schemeClr val="accent1">
            <a:lumMod val="40000"/>
            <a:lumOff val="60000"/>
            <a:alpha val="89804"/>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72000" lvl="1" indent="0" algn="l" defTabSz="1066800">
            <a:lnSpc>
              <a:spcPct val="90000"/>
            </a:lnSpc>
            <a:spcBef>
              <a:spcPct val="0"/>
            </a:spcBef>
            <a:spcAft>
              <a:spcPct val="15000"/>
            </a:spcAft>
            <a:buNone/>
          </a:pPr>
          <a:r>
            <a:rPr lang="en-GB" sz="2400" kern="1200">
              <a:latin typeface="Aptos Display"/>
              <a:ea typeface="Tahoma"/>
              <a:cs typeface="Tahoma"/>
            </a:rPr>
            <a:t>Make sure all concerns are shared with the DSL following your setting’s procedures.</a:t>
          </a:r>
        </a:p>
      </dsp:txBody>
      <dsp:txXfrm>
        <a:off x="9826177" y="2303183"/>
        <a:ext cx="2181728" cy="404064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4EAD04-8E6F-485B-9AA3-55A6966A9C99}">
      <dsp:nvSpPr>
        <dsp:cNvPr id="0" name=""/>
        <dsp:cNvSpPr/>
      </dsp:nvSpPr>
      <dsp:spPr>
        <a:xfrm rot="5400000">
          <a:off x="-314114" y="316520"/>
          <a:ext cx="2094096" cy="1465867"/>
        </a:xfrm>
        <a:prstGeom prst="chevron">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rtl="0">
            <a:lnSpc>
              <a:spcPct val="90000"/>
            </a:lnSpc>
            <a:spcBef>
              <a:spcPct val="0"/>
            </a:spcBef>
            <a:spcAft>
              <a:spcPct val="35000"/>
            </a:spcAft>
            <a:buNone/>
          </a:pPr>
          <a:r>
            <a:rPr lang="en-GB" sz="2100" kern="1200">
              <a:solidFill>
                <a:schemeClr val="tx1"/>
              </a:solidFill>
              <a:latin typeface="Aptos Display"/>
              <a:ea typeface="Tahoma"/>
              <a:cs typeface="Tahoma"/>
            </a:rPr>
            <a:t>Leon is in Year 6</a:t>
          </a:r>
        </a:p>
      </dsp:txBody>
      <dsp:txXfrm rot="-5400000">
        <a:off x="1" y="735340"/>
        <a:ext cx="1465867" cy="628229"/>
      </dsp:txXfrm>
    </dsp:sp>
    <dsp:sp modelId="{4B16A037-6831-4F98-B956-41E9AE8AFFC9}">
      <dsp:nvSpPr>
        <dsp:cNvPr id="0" name=""/>
        <dsp:cNvSpPr/>
      </dsp:nvSpPr>
      <dsp:spPr>
        <a:xfrm rot="5400000">
          <a:off x="5720179" y="-4251905"/>
          <a:ext cx="1361162" cy="9869786"/>
        </a:xfrm>
        <a:prstGeom prst="round2SameRect">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rtl="0">
            <a:lnSpc>
              <a:spcPct val="90000"/>
            </a:lnSpc>
            <a:spcBef>
              <a:spcPct val="0"/>
            </a:spcBef>
            <a:spcAft>
              <a:spcPct val="15000"/>
            </a:spcAft>
            <a:buChar char="•"/>
          </a:pPr>
          <a:r>
            <a:rPr lang="en-GB" sz="2000" kern="1200">
              <a:solidFill>
                <a:schemeClr val="tx1"/>
              </a:solidFill>
              <a:latin typeface="Aptos Display"/>
              <a:ea typeface="Tahoma"/>
              <a:cs typeface="Tahoma"/>
            </a:rPr>
            <a:t>He has created poster in after school club for his history homework that includes language that appears to justify violence against certain groups. While reviewing the work, the class teacher feels uneasy about some of the content and notices that Leon has included links to online sources promoting divisive and intolerant views.</a:t>
          </a:r>
        </a:p>
      </dsp:txBody>
      <dsp:txXfrm rot="-5400000">
        <a:off x="1465867" y="68853"/>
        <a:ext cx="9803340" cy="1228270"/>
      </dsp:txXfrm>
    </dsp:sp>
    <dsp:sp modelId="{E2F9680D-FA19-47DF-9D2A-6FF8B4D5B608}">
      <dsp:nvSpPr>
        <dsp:cNvPr id="0" name=""/>
        <dsp:cNvSpPr/>
      </dsp:nvSpPr>
      <dsp:spPr>
        <a:xfrm rot="5400000">
          <a:off x="-314114" y="2220722"/>
          <a:ext cx="2094096" cy="1465867"/>
        </a:xfrm>
        <a:prstGeom prst="chevron">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rtl="0">
            <a:lnSpc>
              <a:spcPct val="90000"/>
            </a:lnSpc>
            <a:spcBef>
              <a:spcPct val="0"/>
            </a:spcBef>
            <a:spcAft>
              <a:spcPct val="35000"/>
            </a:spcAft>
            <a:buNone/>
          </a:pPr>
          <a:r>
            <a:rPr lang="en-GB" sz="2000" kern="1200">
              <a:solidFill>
                <a:schemeClr val="tx1"/>
              </a:solidFill>
              <a:latin typeface="Aptos Display" panose="02110004020202020204"/>
            </a:rPr>
            <a:t> </a:t>
          </a:r>
          <a:r>
            <a:rPr lang="en-GB" sz="2000" kern="1200">
              <a:solidFill>
                <a:schemeClr val="tx1"/>
              </a:solidFill>
              <a:latin typeface="Aptos Display"/>
              <a:ea typeface="Tahoma"/>
              <a:cs typeface="Tahoma"/>
            </a:rPr>
            <a:t>The teacher</a:t>
          </a:r>
        </a:p>
      </dsp:txBody>
      <dsp:txXfrm rot="-5400000">
        <a:off x="1" y="2639542"/>
        <a:ext cx="1465867" cy="628229"/>
      </dsp:txXfrm>
    </dsp:sp>
    <dsp:sp modelId="{847CA953-7E29-4CD5-8C4F-9F141BDD4361}">
      <dsp:nvSpPr>
        <dsp:cNvPr id="0" name=""/>
        <dsp:cNvSpPr/>
      </dsp:nvSpPr>
      <dsp:spPr>
        <a:xfrm rot="5400000">
          <a:off x="5720179" y="-2347703"/>
          <a:ext cx="1361162" cy="9869786"/>
        </a:xfrm>
        <a:prstGeom prst="round2SameRect">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rtl="0">
            <a:lnSpc>
              <a:spcPct val="90000"/>
            </a:lnSpc>
            <a:spcBef>
              <a:spcPct val="0"/>
            </a:spcBef>
            <a:spcAft>
              <a:spcPct val="15000"/>
            </a:spcAft>
            <a:buChar char="•"/>
          </a:pPr>
          <a:r>
            <a:rPr lang="en-GB" sz="2000" kern="1200">
              <a:solidFill>
                <a:schemeClr val="tx1"/>
              </a:solidFill>
              <a:latin typeface="Aptos Display"/>
              <a:ea typeface="Calibri"/>
              <a:cs typeface="Calibri"/>
            </a:rPr>
            <a:t> </a:t>
          </a:r>
          <a:r>
            <a:rPr lang="en-GB" sz="2000" kern="1200">
              <a:solidFill>
                <a:schemeClr val="tx1"/>
              </a:solidFill>
              <a:latin typeface="Aptos Display"/>
              <a:ea typeface="Tahoma"/>
              <a:cs typeface="Tahoma"/>
            </a:rPr>
            <a:t>Assumes that the school's monitoring software will identify any concerns and automatically notify the Designated Safeguarding Lead (DSL). Believing that the system has already escalated the concern, the teacher does not record their observations or report them through the school's safeguarding procedures.</a:t>
          </a:r>
        </a:p>
      </dsp:txBody>
      <dsp:txXfrm rot="-5400000">
        <a:off x="1465867" y="1973055"/>
        <a:ext cx="9803340" cy="1228270"/>
      </dsp:txXfrm>
    </dsp:sp>
    <dsp:sp modelId="{618E92C9-4C06-4E6A-80DE-A1C8A1098A4F}">
      <dsp:nvSpPr>
        <dsp:cNvPr id="0" name=""/>
        <dsp:cNvSpPr/>
      </dsp:nvSpPr>
      <dsp:spPr>
        <a:xfrm rot="5400000">
          <a:off x="-314114" y="4124924"/>
          <a:ext cx="2094096" cy="1465867"/>
        </a:xfrm>
        <a:prstGeom prst="chevron">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rtl="0">
            <a:lnSpc>
              <a:spcPct val="90000"/>
            </a:lnSpc>
            <a:spcBef>
              <a:spcPct val="0"/>
            </a:spcBef>
            <a:spcAft>
              <a:spcPct val="35000"/>
            </a:spcAft>
            <a:buNone/>
          </a:pPr>
          <a:r>
            <a:rPr lang="en-GB" sz="2100" kern="1200">
              <a:solidFill>
                <a:schemeClr val="tx1"/>
              </a:solidFill>
              <a:latin typeface="Aptos Display"/>
              <a:ea typeface="Tahoma"/>
              <a:cs typeface="Tahoma"/>
            </a:rPr>
            <a:t>The DSL</a:t>
          </a:r>
        </a:p>
      </dsp:txBody>
      <dsp:txXfrm rot="-5400000">
        <a:off x="1" y="4543744"/>
        <a:ext cx="1465867" cy="628229"/>
      </dsp:txXfrm>
    </dsp:sp>
    <dsp:sp modelId="{E585723D-DC19-4F0F-8191-4D1D16404461}">
      <dsp:nvSpPr>
        <dsp:cNvPr id="0" name=""/>
        <dsp:cNvSpPr/>
      </dsp:nvSpPr>
      <dsp:spPr>
        <a:xfrm rot="5400000">
          <a:off x="5720179" y="-443501"/>
          <a:ext cx="1361162" cy="9869786"/>
        </a:xfrm>
        <a:prstGeom prst="round2SameRect">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rtl="0">
            <a:lnSpc>
              <a:spcPct val="90000"/>
            </a:lnSpc>
            <a:spcBef>
              <a:spcPct val="0"/>
            </a:spcBef>
            <a:spcAft>
              <a:spcPct val="15000"/>
            </a:spcAft>
            <a:buChar char="•"/>
          </a:pPr>
          <a:r>
            <a:rPr lang="en-GB" sz="2000" kern="1200">
              <a:solidFill>
                <a:schemeClr val="tx1"/>
              </a:solidFill>
              <a:latin typeface="Aptos Display"/>
              <a:ea typeface="Tahoma"/>
              <a:cs typeface="Tahoma"/>
            </a:rPr>
            <a:t>Although the monitoring system does flag the work, the DSL is off sick so does not find the notification until they return the week after. </a:t>
          </a:r>
        </a:p>
      </dsp:txBody>
      <dsp:txXfrm rot="-5400000">
        <a:off x="1465867" y="3877257"/>
        <a:ext cx="9803340" cy="122827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4EAD04-8E6F-485B-9AA3-55A6966A9C99}">
      <dsp:nvSpPr>
        <dsp:cNvPr id="0" name=""/>
        <dsp:cNvSpPr/>
      </dsp:nvSpPr>
      <dsp:spPr>
        <a:xfrm rot="5400000">
          <a:off x="-314114" y="316520"/>
          <a:ext cx="2094096" cy="1465867"/>
        </a:xfrm>
        <a:prstGeom prst="chevron">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rtl="0">
            <a:lnSpc>
              <a:spcPct val="90000"/>
            </a:lnSpc>
            <a:spcBef>
              <a:spcPct val="0"/>
            </a:spcBef>
            <a:spcAft>
              <a:spcPct val="35000"/>
            </a:spcAft>
            <a:buNone/>
          </a:pPr>
          <a:r>
            <a:rPr lang="en-GB" sz="2100" kern="1200">
              <a:solidFill>
                <a:schemeClr val="tx1"/>
              </a:solidFill>
              <a:latin typeface="Aptos Display"/>
              <a:ea typeface="Tahoma"/>
              <a:cs typeface="Tahoma"/>
            </a:rPr>
            <a:t>Daniel is in Year 8</a:t>
          </a:r>
        </a:p>
      </dsp:txBody>
      <dsp:txXfrm rot="-5400000">
        <a:off x="1" y="735340"/>
        <a:ext cx="1465867" cy="628229"/>
      </dsp:txXfrm>
    </dsp:sp>
    <dsp:sp modelId="{4B16A037-6831-4F98-B956-41E9AE8AFFC9}">
      <dsp:nvSpPr>
        <dsp:cNvPr id="0" name=""/>
        <dsp:cNvSpPr/>
      </dsp:nvSpPr>
      <dsp:spPr>
        <a:xfrm rot="5400000">
          <a:off x="5720179" y="-4251905"/>
          <a:ext cx="1361162" cy="9869786"/>
        </a:xfrm>
        <a:prstGeom prst="round2SameRect">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rtl="0">
            <a:lnSpc>
              <a:spcPct val="90000"/>
            </a:lnSpc>
            <a:spcBef>
              <a:spcPct val="0"/>
            </a:spcBef>
            <a:spcAft>
              <a:spcPct val="15000"/>
            </a:spcAft>
            <a:buChar char="•"/>
          </a:pPr>
          <a:r>
            <a:rPr lang="en-GB" sz="2000" kern="1200">
              <a:solidFill>
                <a:schemeClr val="tx1"/>
              </a:solidFill>
              <a:latin typeface="Aptos Display"/>
              <a:ea typeface="Tahoma"/>
              <a:cs typeface="Tahoma"/>
            </a:rPr>
            <a:t>He submits a history assignment that includes language that appears to justify violence against certain groups. While reviewing the work, the class teacher feels uneasy about some of the content and notices that Daniel has included links to online sources promoting divisive and intolerant views.</a:t>
          </a:r>
        </a:p>
      </dsp:txBody>
      <dsp:txXfrm rot="-5400000">
        <a:off x="1465867" y="68853"/>
        <a:ext cx="9803340" cy="1228270"/>
      </dsp:txXfrm>
    </dsp:sp>
    <dsp:sp modelId="{E2F9680D-FA19-47DF-9D2A-6FF8B4D5B608}">
      <dsp:nvSpPr>
        <dsp:cNvPr id="0" name=""/>
        <dsp:cNvSpPr/>
      </dsp:nvSpPr>
      <dsp:spPr>
        <a:xfrm rot="5400000">
          <a:off x="-314114" y="2220722"/>
          <a:ext cx="2094096" cy="1465867"/>
        </a:xfrm>
        <a:prstGeom prst="chevron">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rtl="0">
            <a:lnSpc>
              <a:spcPct val="90000"/>
            </a:lnSpc>
            <a:spcBef>
              <a:spcPct val="0"/>
            </a:spcBef>
            <a:spcAft>
              <a:spcPct val="35000"/>
            </a:spcAft>
            <a:buNone/>
          </a:pPr>
          <a:r>
            <a:rPr lang="en-GB" sz="2000" kern="1200">
              <a:solidFill>
                <a:schemeClr val="tx1"/>
              </a:solidFill>
              <a:latin typeface="Aptos Display" panose="02110004020202020204"/>
            </a:rPr>
            <a:t> </a:t>
          </a:r>
          <a:r>
            <a:rPr lang="en-GB" sz="2000" kern="1200">
              <a:solidFill>
                <a:schemeClr val="tx1"/>
              </a:solidFill>
              <a:latin typeface="Aptos Display"/>
              <a:ea typeface="Tahoma"/>
              <a:cs typeface="Tahoma"/>
            </a:rPr>
            <a:t>The teacher</a:t>
          </a:r>
        </a:p>
      </dsp:txBody>
      <dsp:txXfrm rot="-5400000">
        <a:off x="1" y="2639542"/>
        <a:ext cx="1465867" cy="628229"/>
      </dsp:txXfrm>
    </dsp:sp>
    <dsp:sp modelId="{847CA953-7E29-4CD5-8C4F-9F141BDD4361}">
      <dsp:nvSpPr>
        <dsp:cNvPr id="0" name=""/>
        <dsp:cNvSpPr/>
      </dsp:nvSpPr>
      <dsp:spPr>
        <a:xfrm rot="5400000">
          <a:off x="5720179" y="-2347703"/>
          <a:ext cx="1361162" cy="9869786"/>
        </a:xfrm>
        <a:prstGeom prst="round2SameRect">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rtl="0">
            <a:lnSpc>
              <a:spcPct val="90000"/>
            </a:lnSpc>
            <a:spcBef>
              <a:spcPct val="0"/>
            </a:spcBef>
            <a:spcAft>
              <a:spcPct val="15000"/>
            </a:spcAft>
            <a:buChar char="•"/>
          </a:pPr>
          <a:r>
            <a:rPr lang="en-GB" sz="2000" kern="1200">
              <a:solidFill>
                <a:schemeClr val="tx1"/>
              </a:solidFill>
              <a:latin typeface="Aptos Display"/>
              <a:ea typeface="Calibri"/>
              <a:cs typeface="Calibri"/>
            </a:rPr>
            <a:t> </a:t>
          </a:r>
          <a:r>
            <a:rPr lang="en-GB" sz="2000" kern="1200">
              <a:solidFill>
                <a:schemeClr val="tx1"/>
              </a:solidFill>
              <a:latin typeface="Aptos Display"/>
              <a:ea typeface="Tahoma"/>
              <a:cs typeface="Tahoma"/>
            </a:rPr>
            <a:t>Assumes that the school's monitoring software will identify any concerns and automatically notify the Designated Safeguarding Lead (DSL). Believing that the system has already escalated the concern, the teacher does not record their observations or report them through the school's safeguarding procedures.</a:t>
          </a:r>
        </a:p>
      </dsp:txBody>
      <dsp:txXfrm rot="-5400000">
        <a:off x="1465867" y="1973055"/>
        <a:ext cx="9803340" cy="1228270"/>
      </dsp:txXfrm>
    </dsp:sp>
    <dsp:sp modelId="{618E92C9-4C06-4E6A-80DE-A1C8A1098A4F}">
      <dsp:nvSpPr>
        <dsp:cNvPr id="0" name=""/>
        <dsp:cNvSpPr/>
      </dsp:nvSpPr>
      <dsp:spPr>
        <a:xfrm rot="5400000">
          <a:off x="-314114" y="4124924"/>
          <a:ext cx="2094096" cy="1465867"/>
        </a:xfrm>
        <a:prstGeom prst="chevron">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rtl="0">
            <a:lnSpc>
              <a:spcPct val="90000"/>
            </a:lnSpc>
            <a:spcBef>
              <a:spcPct val="0"/>
            </a:spcBef>
            <a:spcAft>
              <a:spcPct val="35000"/>
            </a:spcAft>
            <a:buNone/>
          </a:pPr>
          <a:r>
            <a:rPr lang="en-GB" sz="2100" kern="1200">
              <a:solidFill>
                <a:schemeClr val="tx1"/>
              </a:solidFill>
              <a:latin typeface="Aptos Display"/>
              <a:ea typeface="Tahoma"/>
              <a:cs typeface="Tahoma"/>
            </a:rPr>
            <a:t>The DSL</a:t>
          </a:r>
        </a:p>
      </dsp:txBody>
      <dsp:txXfrm rot="-5400000">
        <a:off x="1" y="4543744"/>
        <a:ext cx="1465867" cy="628229"/>
      </dsp:txXfrm>
    </dsp:sp>
    <dsp:sp modelId="{E585723D-DC19-4F0F-8191-4D1D16404461}">
      <dsp:nvSpPr>
        <dsp:cNvPr id="0" name=""/>
        <dsp:cNvSpPr/>
      </dsp:nvSpPr>
      <dsp:spPr>
        <a:xfrm rot="5400000">
          <a:off x="5720179" y="-443501"/>
          <a:ext cx="1361162" cy="9869786"/>
        </a:xfrm>
        <a:prstGeom prst="round2SameRect">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rtl="0">
            <a:lnSpc>
              <a:spcPct val="90000"/>
            </a:lnSpc>
            <a:spcBef>
              <a:spcPct val="0"/>
            </a:spcBef>
            <a:spcAft>
              <a:spcPct val="15000"/>
            </a:spcAft>
            <a:buChar char="•"/>
          </a:pPr>
          <a:r>
            <a:rPr lang="en-GB" sz="2000" kern="1200">
              <a:solidFill>
                <a:schemeClr val="tx1"/>
              </a:solidFill>
              <a:latin typeface="Aptos Display"/>
              <a:ea typeface="Tahoma"/>
              <a:cs typeface="Tahoma"/>
            </a:rPr>
            <a:t>Although the monitoring system does flag the work, the DSL is off sick so does not find the notification until they return the week after. </a:t>
          </a:r>
        </a:p>
      </dsp:txBody>
      <dsp:txXfrm rot="-5400000">
        <a:off x="1465867" y="3877257"/>
        <a:ext cx="9803340" cy="122827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21D289-A47F-49D5-B204-438E815C9DF0}">
      <dsp:nvSpPr>
        <dsp:cNvPr id="0" name=""/>
        <dsp:cNvSpPr/>
      </dsp:nvSpPr>
      <dsp:spPr>
        <a:xfrm>
          <a:off x="0" y="577"/>
          <a:ext cx="11638695"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EADA4EC-CE06-42CB-9F92-2A468FA48B7A}">
      <dsp:nvSpPr>
        <dsp:cNvPr id="0" name=""/>
        <dsp:cNvSpPr/>
      </dsp:nvSpPr>
      <dsp:spPr>
        <a:xfrm>
          <a:off x="0" y="577"/>
          <a:ext cx="11638695" cy="9456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rtl="0">
            <a:lnSpc>
              <a:spcPct val="90000"/>
            </a:lnSpc>
            <a:spcBef>
              <a:spcPct val="0"/>
            </a:spcBef>
            <a:spcAft>
              <a:spcPct val="35000"/>
            </a:spcAft>
            <a:buNone/>
          </a:pPr>
          <a:r>
            <a:rPr lang="en-GB" sz="2400" b="0" kern="1200" dirty="0">
              <a:latin typeface="Aptos Display"/>
              <a:ea typeface="Calibri"/>
              <a:cs typeface="Calibri"/>
            </a:rPr>
            <a:t> Annex A has been removed – all staff must read part 1</a:t>
          </a:r>
        </a:p>
      </dsp:txBody>
      <dsp:txXfrm>
        <a:off x="0" y="577"/>
        <a:ext cx="11638695" cy="945677"/>
      </dsp:txXfrm>
    </dsp:sp>
    <dsp:sp modelId="{DAD7BB50-F7C0-46B8-88F4-3B15B7A38024}">
      <dsp:nvSpPr>
        <dsp:cNvPr id="0" name=""/>
        <dsp:cNvSpPr/>
      </dsp:nvSpPr>
      <dsp:spPr>
        <a:xfrm>
          <a:off x="0" y="946255"/>
          <a:ext cx="11638695"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E7343D-9799-46E2-BEA6-DAA85DE65D83}">
      <dsp:nvSpPr>
        <dsp:cNvPr id="0" name=""/>
        <dsp:cNvSpPr/>
      </dsp:nvSpPr>
      <dsp:spPr>
        <a:xfrm>
          <a:off x="0" y="946255"/>
          <a:ext cx="11638695" cy="9456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b="0" kern="1200">
              <a:latin typeface="Aptos Display"/>
              <a:ea typeface="Calibri"/>
              <a:cs typeface="Calibri"/>
            </a:rPr>
            <a:t>The term Data protection laws will be used to refer to Data Protection Act 2018, GDPR and Data (use and access) Act 2025</a:t>
          </a:r>
        </a:p>
      </dsp:txBody>
      <dsp:txXfrm>
        <a:off x="0" y="946255"/>
        <a:ext cx="11638695" cy="945677"/>
      </dsp:txXfrm>
    </dsp:sp>
    <dsp:sp modelId="{98D067C2-37C8-420B-B40C-4BC026664EE8}">
      <dsp:nvSpPr>
        <dsp:cNvPr id="0" name=""/>
        <dsp:cNvSpPr/>
      </dsp:nvSpPr>
      <dsp:spPr>
        <a:xfrm>
          <a:off x="0" y="1891932"/>
          <a:ext cx="11638695"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9E20035-9215-4566-992D-E81FC7832EF2}">
      <dsp:nvSpPr>
        <dsp:cNvPr id="0" name=""/>
        <dsp:cNvSpPr/>
      </dsp:nvSpPr>
      <dsp:spPr>
        <a:xfrm>
          <a:off x="0" y="1891932"/>
          <a:ext cx="11638695" cy="9456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b="0" kern="1200">
              <a:latin typeface="Aptos Display"/>
              <a:ea typeface="Calibri"/>
              <a:cs typeface="Calibri"/>
            </a:rPr>
            <a:t>Updated the definition of assault by penetration</a:t>
          </a:r>
          <a:endParaRPr lang="en-US" sz="2400" b="0" kern="1200">
            <a:latin typeface="Aptos Display"/>
            <a:ea typeface="Calibri"/>
            <a:cs typeface="Calibri"/>
          </a:endParaRPr>
        </a:p>
      </dsp:txBody>
      <dsp:txXfrm>
        <a:off x="0" y="1891932"/>
        <a:ext cx="11638695" cy="945677"/>
      </dsp:txXfrm>
    </dsp:sp>
    <dsp:sp modelId="{5EC81807-67AE-4C7B-B996-93CB721C6F01}">
      <dsp:nvSpPr>
        <dsp:cNvPr id="0" name=""/>
        <dsp:cNvSpPr/>
      </dsp:nvSpPr>
      <dsp:spPr>
        <a:xfrm>
          <a:off x="0" y="2837610"/>
          <a:ext cx="11638695"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6CB3624-22CF-4CFC-8516-5686D3C30A31}">
      <dsp:nvSpPr>
        <dsp:cNvPr id="0" name=""/>
        <dsp:cNvSpPr/>
      </dsp:nvSpPr>
      <dsp:spPr>
        <a:xfrm>
          <a:off x="0" y="2837610"/>
          <a:ext cx="11638695" cy="9456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b="0" kern="1200" dirty="0">
              <a:latin typeface="Aptos Display"/>
              <a:ea typeface="Calibri"/>
              <a:cs typeface="Calibri"/>
            </a:rPr>
            <a:t>Added ‘including harassment and violence’ to Child-on-Child abuse title</a:t>
          </a:r>
          <a:endParaRPr lang="en-US" sz="2400" b="0" kern="1200" dirty="0">
            <a:latin typeface="Aptos Display"/>
            <a:ea typeface="Calibri"/>
            <a:cs typeface="Calibri"/>
          </a:endParaRPr>
        </a:p>
      </dsp:txBody>
      <dsp:txXfrm>
        <a:off x="0" y="2837610"/>
        <a:ext cx="11638695" cy="945677"/>
      </dsp:txXfrm>
    </dsp:sp>
    <dsp:sp modelId="{B4DA86FD-C0F0-453F-8684-028BEFA2C0F2}">
      <dsp:nvSpPr>
        <dsp:cNvPr id="0" name=""/>
        <dsp:cNvSpPr/>
      </dsp:nvSpPr>
      <dsp:spPr>
        <a:xfrm>
          <a:off x="0" y="3783287"/>
          <a:ext cx="11638695"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EE0573B-9552-498C-BB12-CCB1EFFB54E7}">
      <dsp:nvSpPr>
        <dsp:cNvPr id="0" name=""/>
        <dsp:cNvSpPr/>
      </dsp:nvSpPr>
      <dsp:spPr>
        <a:xfrm>
          <a:off x="0" y="3783287"/>
          <a:ext cx="11638695" cy="9456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b="0" kern="1200">
              <a:latin typeface="Aptos Display"/>
              <a:ea typeface="Calibri"/>
              <a:cs typeface="Calibri"/>
            </a:rPr>
            <a:t>Further references to misogyny</a:t>
          </a:r>
        </a:p>
      </dsp:txBody>
      <dsp:txXfrm>
        <a:off x="0" y="3783287"/>
        <a:ext cx="11638695" cy="94567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231700-743A-40BE-B142-5B9525D74D6C}">
      <dsp:nvSpPr>
        <dsp:cNvPr id="0" name=""/>
        <dsp:cNvSpPr/>
      </dsp:nvSpPr>
      <dsp:spPr>
        <a:xfrm>
          <a:off x="0" y="482"/>
          <a:ext cx="5671897"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D12835A-5EF8-42C0-A189-7AD1A8D0098E}">
      <dsp:nvSpPr>
        <dsp:cNvPr id="0" name=""/>
        <dsp:cNvSpPr/>
      </dsp:nvSpPr>
      <dsp:spPr>
        <a:xfrm>
          <a:off x="0" y="482"/>
          <a:ext cx="5671897" cy="7899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GB" sz="2100" kern="1200"/>
            <a:t>Safeguarding issue for both the victim and alleged perpetrator</a:t>
          </a:r>
          <a:endParaRPr lang="en-US" sz="2100" kern="1200"/>
        </a:p>
      </dsp:txBody>
      <dsp:txXfrm>
        <a:off x="0" y="482"/>
        <a:ext cx="5671897" cy="789956"/>
      </dsp:txXfrm>
    </dsp:sp>
    <dsp:sp modelId="{3FA8BFA0-97B4-4837-B06A-2F7A44D17823}">
      <dsp:nvSpPr>
        <dsp:cNvPr id="0" name=""/>
        <dsp:cNvSpPr/>
      </dsp:nvSpPr>
      <dsp:spPr>
        <a:xfrm>
          <a:off x="0" y="790438"/>
          <a:ext cx="5671897"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DD01890-C5AF-4053-AFC6-1D0CDC7A4386}">
      <dsp:nvSpPr>
        <dsp:cNvPr id="0" name=""/>
        <dsp:cNvSpPr/>
      </dsp:nvSpPr>
      <dsp:spPr>
        <a:xfrm>
          <a:off x="0" y="790438"/>
          <a:ext cx="5671897" cy="7899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GB" sz="2100" kern="1200"/>
            <a:t>It is preventable</a:t>
          </a:r>
          <a:endParaRPr lang="en-US" sz="2100" kern="1200"/>
        </a:p>
      </dsp:txBody>
      <dsp:txXfrm>
        <a:off x="0" y="790438"/>
        <a:ext cx="5671897" cy="789956"/>
      </dsp:txXfrm>
    </dsp:sp>
    <dsp:sp modelId="{DBF7E03E-264A-4E53-9095-8F29B87D8A16}">
      <dsp:nvSpPr>
        <dsp:cNvPr id="0" name=""/>
        <dsp:cNvSpPr/>
      </dsp:nvSpPr>
      <dsp:spPr>
        <a:xfrm>
          <a:off x="0" y="1580395"/>
          <a:ext cx="5671897"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1E87DAF-2FCF-4120-8D43-D6E917E7177B}">
      <dsp:nvSpPr>
        <dsp:cNvPr id="0" name=""/>
        <dsp:cNvSpPr/>
      </dsp:nvSpPr>
      <dsp:spPr>
        <a:xfrm>
          <a:off x="0" y="1580395"/>
          <a:ext cx="5671897" cy="7899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GB" sz="2100" kern="1200"/>
            <a:t>Early, timely evidence-based support may prevent children going on to commit abuse or violence</a:t>
          </a:r>
          <a:endParaRPr lang="en-US" sz="2100" kern="1200"/>
        </a:p>
      </dsp:txBody>
      <dsp:txXfrm>
        <a:off x="0" y="1580395"/>
        <a:ext cx="5671897" cy="789956"/>
      </dsp:txXfrm>
    </dsp:sp>
    <dsp:sp modelId="{B8F73B5F-545C-4172-8E17-EEB5253C1B2D}">
      <dsp:nvSpPr>
        <dsp:cNvPr id="0" name=""/>
        <dsp:cNvSpPr/>
      </dsp:nvSpPr>
      <dsp:spPr>
        <a:xfrm>
          <a:off x="0" y="2370352"/>
          <a:ext cx="5671897"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6883B7E-8262-4355-966A-822EAE069BA0}">
      <dsp:nvSpPr>
        <dsp:cNvPr id="0" name=""/>
        <dsp:cNvSpPr/>
      </dsp:nvSpPr>
      <dsp:spPr>
        <a:xfrm>
          <a:off x="0" y="2370352"/>
          <a:ext cx="5671897" cy="7899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GB" sz="2100" kern="1200" dirty="0"/>
            <a:t>Now includes serious physical harm or threats involving weapons</a:t>
          </a:r>
          <a:endParaRPr lang="en-US" sz="2100" kern="1200" dirty="0"/>
        </a:p>
      </dsp:txBody>
      <dsp:txXfrm>
        <a:off x="0" y="2370352"/>
        <a:ext cx="5671897" cy="789956"/>
      </dsp:txXfrm>
    </dsp:sp>
    <dsp:sp modelId="{919E6851-62AF-4E74-9578-C5D1E60F01B7}">
      <dsp:nvSpPr>
        <dsp:cNvPr id="0" name=""/>
        <dsp:cNvSpPr/>
      </dsp:nvSpPr>
      <dsp:spPr>
        <a:xfrm>
          <a:off x="0" y="3160309"/>
          <a:ext cx="5671897"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5CE041D-3242-4D63-8C2E-660B16A15C14}">
      <dsp:nvSpPr>
        <dsp:cNvPr id="0" name=""/>
        <dsp:cNvSpPr/>
      </dsp:nvSpPr>
      <dsp:spPr>
        <a:xfrm>
          <a:off x="0" y="3160309"/>
          <a:ext cx="5671897" cy="7899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GB" sz="2100" kern="1200" dirty="0"/>
            <a:t>Schools should be alert to when children might be at highest risk e.g.  immediately after school</a:t>
          </a:r>
          <a:endParaRPr lang="en-US" sz="2100" kern="1200" dirty="0"/>
        </a:p>
      </dsp:txBody>
      <dsp:txXfrm>
        <a:off x="0" y="3160309"/>
        <a:ext cx="5671897" cy="78995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4EAD04-8E6F-485B-9AA3-55A6966A9C99}">
      <dsp:nvSpPr>
        <dsp:cNvPr id="0" name=""/>
        <dsp:cNvSpPr/>
      </dsp:nvSpPr>
      <dsp:spPr>
        <a:xfrm rot="5400000">
          <a:off x="-313807" y="319096"/>
          <a:ext cx="2092051" cy="1464435"/>
        </a:xfrm>
        <a:prstGeom prst="chevron">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rtl="0">
            <a:lnSpc>
              <a:spcPct val="90000"/>
            </a:lnSpc>
            <a:spcBef>
              <a:spcPct val="0"/>
            </a:spcBef>
            <a:spcAft>
              <a:spcPct val="35000"/>
            </a:spcAft>
            <a:buNone/>
          </a:pPr>
          <a:r>
            <a:rPr lang="en-GB" sz="2400" kern="1200">
              <a:solidFill>
                <a:schemeClr val="tx1"/>
              </a:solidFill>
              <a:latin typeface="Aptos"/>
              <a:ea typeface="Tahoma"/>
              <a:cs typeface="Tahoma"/>
            </a:rPr>
            <a:t>Malaki is 11</a:t>
          </a:r>
        </a:p>
      </dsp:txBody>
      <dsp:txXfrm rot="-5400000">
        <a:off x="2" y="737506"/>
        <a:ext cx="1464435" cy="627616"/>
      </dsp:txXfrm>
    </dsp:sp>
    <dsp:sp modelId="{4B16A037-6831-4F98-B956-41E9AE8AFFC9}">
      <dsp:nvSpPr>
        <dsp:cNvPr id="0" name=""/>
        <dsp:cNvSpPr/>
      </dsp:nvSpPr>
      <dsp:spPr>
        <a:xfrm rot="5400000">
          <a:off x="5719770" y="-4250046"/>
          <a:ext cx="1360548" cy="9871218"/>
        </a:xfrm>
        <a:prstGeom prst="round2SameRect">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rtl="0">
            <a:lnSpc>
              <a:spcPct val="90000"/>
            </a:lnSpc>
            <a:spcBef>
              <a:spcPct val="0"/>
            </a:spcBef>
            <a:spcAft>
              <a:spcPct val="15000"/>
            </a:spcAft>
            <a:buChar char="•"/>
          </a:pPr>
          <a:r>
            <a:rPr lang="en-GB" sz="2400" kern="1200">
              <a:solidFill>
                <a:srgbClr val="000000"/>
              </a:solidFill>
              <a:latin typeface="Aptos"/>
              <a:ea typeface="Tahoma"/>
              <a:cs typeface="Tahoma"/>
            </a:rPr>
            <a:t>Over the last term, staff have noticed changes in his behaviour. He has become increasingly tired in lessons, his attendance has declined, and he talks about new older friends that he met at the park.</a:t>
          </a:r>
        </a:p>
      </dsp:txBody>
      <dsp:txXfrm rot="-5400000">
        <a:off x="1464435" y="71705"/>
        <a:ext cx="9804802" cy="1227716"/>
      </dsp:txXfrm>
    </dsp:sp>
    <dsp:sp modelId="{E2F9680D-FA19-47DF-9D2A-6FF8B4D5B608}">
      <dsp:nvSpPr>
        <dsp:cNvPr id="0" name=""/>
        <dsp:cNvSpPr/>
      </dsp:nvSpPr>
      <dsp:spPr>
        <a:xfrm rot="5400000">
          <a:off x="-313807" y="2221438"/>
          <a:ext cx="2092051" cy="1464435"/>
        </a:xfrm>
        <a:prstGeom prst="chevron">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rtl="0">
            <a:lnSpc>
              <a:spcPct val="90000"/>
            </a:lnSpc>
            <a:spcBef>
              <a:spcPct val="0"/>
            </a:spcBef>
            <a:spcAft>
              <a:spcPct val="35000"/>
            </a:spcAft>
            <a:buNone/>
          </a:pPr>
          <a:r>
            <a:rPr lang="en-GB" sz="2400" kern="1200">
              <a:solidFill>
                <a:schemeClr val="tx1"/>
              </a:solidFill>
              <a:latin typeface="Aptos"/>
            </a:rPr>
            <a:t> </a:t>
          </a:r>
          <a:r>
            <a:rPr lang="en-GB" sz="2400" kern="1200">
              <a:solidFill>
                <a:schemeClr val="tx1"/>
              </a:solidFill>
              <a:latin typeface="Aptos"/>
              <a:ea typeface="Tahoma"/>
              <a:cs typeface="Tahoma"/>
            </a:rPr>
            <a:t>Recently</a:t>
          </a:r>
        </a:p>
      </dsp:txBody>
      <dsp:txXfrm rot="-5400000">
        <a:off x="2" y="2639848"/>
        <a:ext cx="1464435" cy="627616"/>
      </dsp:txXfrm>
    </dsp:sp>
    <dsp:sp modelId="{847CA953-7E29-4CD5-8C4F-9F141BDD4361}">
      <dsp:nvSpPr>
        <dsp:cNvPr id="0" name=""/>
        <dsp:cNvSpPr/>
      </dsp:nvSpPr>
      <dsp:spPr>
        <a:xfrm rot="5400000">
          <a:off x="5720128" y="-2348061"/>
          <a:ext cx="1359833" cy="9871218"/>
        </a:xfrm>
        <a:prstGeom prst="round2SameRect">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rtl="0">
            <a:lnSpc>
              <a:spcPct val="90000"/>
            </a:lnSpc>
            <a:spcBef>
              <a:spcPct val="0"/>
            </a:spcBef>
            <a:spcAft>
              <a:spcPct val="15000"/>
            </a:spcAft>
            <a:buChar char="•"/>
          </a:pPr>
          <a:r>
            <a:rPr lang="en-GB" sz="2400" kern="1200">
              <a:solidFill>
                <a:schemeClr val="tx1"/>
              </a:solidFill>
              <a:latin typeface="Aptos"/>
              <a:ea typeface="Calibri"/>
              <a:cs typeface="Calibri"/>
            </a:rPr>
            <a:t> Malaki</a:t>
          </a:r>
          <a:r>
            <a:rPr lang="en-GB" sz="2400" kern="1200">
              <a:latin typeface="Aptos"/>
              <a:ea typeface="Tahoma"/>
              <a:cs typeface="Tahoma"/>
            </a:rPr>
            <a:t> has arrived at school wearing expensive trainers, despite previously mentioning that money is tight at home. When asked where the items came from, he is vague and dismissive.</a:t>
          </a:r>
        </a:p>
      </dsp:txBody>
      <dsp:txXfrm rot="-5400000">
        <a:off x="1464436" y="1974013"/>
        <a:ext cx="9804836" cy="1227069"/>
      </dsp:txXfrm>
    </dsp:sp>
    <dsp:sp modelId="{618E92C9-4C06-4E6A-80DE-A1C8A1098A4F}">
      <dsp:nvSpPr>
        <dsp:cNvPr id="0" name=""/>
        <dsp:cNvSpPr/>
      </dsp:nvSpPr>
      <dsp:spPr>
        <a:xfrm rot="5400000">
          <a:off x="-313807" y="4123780"/>
          <a:ext cx="2092051" cy="1464435"/>
        </a:xfrm>
        <a:prstGeom prst="chevron">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GB" sz="1800" kern="1200">
              <a:solidFill>
                <a:srgbClr val="000000"/>
              </a:solidFill>
              <a:latin typeface="Aptos"/>
              <a:ea typeface="Tahoma"/>
              <a:cs typeface="Tahoma"/>
            </a:rPr>
            <a:t>A member of staff overhears</a:t>
          </a:r>
          <a:endParaRPr lang="en-GB" sz="1800" kern="1200">
            <a:latin typeface="Aptos"/>
          </a:endParaRPr>
        </a:p>
      </dsp:txBody>
      <dsp:txXfrm rot="-5400000">
        <a:off x="2" y="4542190"/>
        <a:ext cx="1464435" cy="627616"/>
      </dsp:txXfrm>
    </dsp:sp>
    <dsp:sp modelId="{E585723D-DC19-4F0F-8191-4D1D16404461}">
      <dsp:nvSpPr>
        <dsp:cNvPr id="0" name=""/>
        <dsp:cNvSpPr/>
      </dsp:nvSpPr>
      <dsp:spPr>
        <a:xfrm rot="5400000">
          <a:off x="5720128" y="-445719"/>
          <a:ext cx="1359833" cy="9871218"/>
        </a:xfrm>
        <a:prstGeom prst="round2SameRect">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rtl="0">
            <a:lnSpc>
              <a:spcPct val="90000"/>
            </a:lnSpc>
            <a:spcBef>
              <a:spcPct val="0"/>
            </a:spcBef>
            <a:spcAft>
              <a:spcPct val="15000"/>
            </a:spcAft>
            <a:buChar char="•"/>
          </a:pPr>
          <a:r>
            <a:rPr lang="en-GB" sz="2400" kern="1200">
              <a:solidFill>
                <a:srgbClr val="000000"/>
              </a:solidFill>
              <a:latin typeface="Aptos"/>
              <a:ea typeface="Tahoma"/>
              <a:cs typeface="Tahoma"/>
            </a:rPr>
            <a:t>Malaki talking about dropping things off for his friends</a:t>
          </a:r>
          <a:endParaRPr lang="en-GB" sz="2400" kern="1200">
            <a:solidFill>
              <a:srgbClr val="000000"/>
            </a:solidFill>
            <a:latin typeface="Aptos"/>
          </a:endParaRPr>
        </a:p>
      </dsp:txBody>
      <dsp:txXfrm rot="-5400000">
        <a:off x="1464436" y="3876355"/>
        <a:ext cx="9804836" cy="1227069"/>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4EAD04-8E6F-485B-9AA3-55A6966A9C99}">
      <dsp:nvSpPr>
        <dsp:cNvPr id="0" name=""/>
        <dsp:cNvSpPr/>
      </dsp:nvSpPr>
      <dsp:spPr>
        <a:xfrm rot="5400000">
          <a:off x="-313807" y="319096"/>
          <a:ext cx="2092051" cy="1464435"/>
        </a:xfrm>
        <a:prstGeom prst="chevron">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rtl="0">
            <a:lnSpc>
              <a:spcPct val="90000"/>
            </a:lnSpc>
            <a:spcBef>
              <a:spcPct val="0"/>
            </a:spcBef>
            <a:spcAft>
              <a:spcPct val="35000"/>
            </a:spcAft>
            <a:buNone/>
          </a:pPr>
          <a:r>
            <a:rPr lang="en-GB" sz="2400" kern="1200">
              <a:solidFill>
                <a:schemeClr val="tx1"/>
              </a:solidFill>
              <a:latin typeface="Aptos"/>
              <a:ea typeface="Tahoma"/>
              <a:cs typeface="Tahoma"/>
            </a:rPr>
            <a:t>Tyler is 15</a:t>
          </a:r>
        </a:p>
      </dsp:txBody>
      <dsp:txXfrm rot="-5400000">
        <a:off x="2" y="737506"/>
        <a:ext cx="1464435" cy="627616"/>
      </dsp:txXfrm>
    </dsp:sp>
    <dsp:sp modelId="{4B16A037-6831-4F98-B956-41E9AE8AFFC9}">
      <dsp:nvSpPr>
        <dsp:cNvPr id="0" name=""/>
        <dsp:cNvSpPr/>
      </dsp:nvSpPr>
      <dsp:spPr>
        <a:xfrm rot="5400000">
          <a:off x="5720128" y="-4250403"/>
          <a:ext cx="1359833" cy="9871218"/>
        </a:xfrm>
        <a:prstGeom prst="round2SameRect">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GB" sz="2400" kern="1200">
              <a:solidFill>
                <a:srgbClr val="000000"/>
              </a:solidFill>
              <a:latin typeface="Aptos"/>
              <a:ea typeface="Tahoma"/>
              <a:cs typeface="Tahoma"/>
            </a:rPr>
            <a:t>Over the last term, staff have noticed changes in his behaviour. He has become increasingly tired in lessons, his attendance has declined, and he has been spending time with a new group of older teenagers outside the school gates.</a:t>
          </a:r>
          <a:endParaRPr lang="en-GB" sz="2400" kern="1200">
            <a:solidFill>
              <a:srgbClr val="000000"/>
            </a:solidFill>
            <a:latin typeface="Aptos"/>
          </a:endParaRPr>
        </a:p>
      </dsp:txBody>
      <dsp:txXfrm rot="-5400000">
        <a:off x="1464436" y="71671"/>
        <a:ext cx="9804836" cy="1227069"/>
      </dsp:txXfrm>
    </dsp:sp>
    <dsp:sp modelId="{E2F9680D-FA19-47DF-9D2A-6FF8B4D5B608}">
      <dsp:nvSpPr>
        <dsp:cNvPr id="0" name=""/>
        <dsp:cNvSpPr/>
      </dsp:nvSpPr>
      <dsp:spPr>
        <a:xfrm rot="5400000">
          <a:off x="-313807" y="2221438"/>
          <a:ext cx="2092051" cy="1464435"/>
        </a:xfrm>
        <a:prstGeom prst="chevron">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rtl="0">
            <a:lnSpc>
              <a:spcPct val="90000"/>
            </a:lnSpc>
            <a:spcBef>
              <a:spcPct val="0"/>
            </a:spcBef>
            <a:spcAft>
              <a:spcPct val="35000"/>
            </a:spcAft>
            <a:buNone/>
          </a:pPr>
          <a:r>
            <a:rPr lang="en-GB" sz="2400" kern="1200">
              <a:solidFill>
                <a:schemeClr val="tx1"/>
              </a:solidFill>
              <a:latin typeface="Aptos"/>
            </a:rPr>
            <a:t> </a:t>
          </a:r>
          <a:r>
            <a:rPr lang="en-GB" sz="2400" kern="1200">
              <a:solidFill>
                <a:schemeClr val="tx1"/>
              </a:solidFill>
              <a:latin typeface="Aptos"/>
              <a:ea typeface="Tahoma"/>
              <a:cs typeface="Tahoma"/>
            </a:rPr>
            <a:t>Recently</a:t>
          </a:r>
        </a:p>
      </dsp:txBody>
      <dsp:txXfrm rot="-5400000">
        <a:off x="2" y="2639848"/>
        <a:ext cx="1464435" cy="627616"/>
      </dsp:txXfrm>
    </dsp:sp>
    <dsp:sp modelId="{847CA953-7E29-4CD5-8C4F-9F141BDD4361}">
      <dsp:nvSpPr>
        <dsp:cNvPr id="0" name=""/>
        <dsp:cNvSpPr/>
      </dsp:nvSpPr>
      <dsp:spPr>
        <a:xfrm rot="5400000">
          <a:off x="5720128" y="-2348061"/>
          <a:ext cx="1359833" cy="9871218"/>
        </a:xfrm>
        <a:prstGeom prst="round2SameRect">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rtl="0">
            <a:lnSpc>
              <a:spcPct val="90000"/>
            </a:lnSpc>
            <a:spcBef>
              <a:spcPct val="0"/>
            </a:spcBef>
            <a:spcAft>
              <a:spcPct val="15000"/>
            </a:spcAft>
            <a:buChar char="•"/>
          </a:pPr>
          <a:r>
            <a:rPr lang="en-GB" sz="2400" kern="1200">
              <a:solidFill>
                <a:schemeClr val="tx1"/>
              </a:solidFill>
              <a:latin typeface="Aptos"/>
              <a:ea typeface="Calibri"/>
              <a:cs typeface="Calibri"/>
            </a:rPr>
            <a:t> </a:t>
          </a:r>
          <a:r>
            <a:rPr lang="en-GB" sz="2400" kern="1200">
              <a:latin typeface="Aptos"/>
              <a:ea typeface="Tahoma"/>
              <a:cs typeface="Tahoma"/>
            </a:rPr>
            <a:t>Tyler has arrived at school wearing expensive trainers and carrying a new mobile phone, despite previously mentioning that money is tight at home. When asked where the items came from, he is vague and dismissive.</a:t>
          </a:r>
        </a:p>
      </dsp:txBody>
      <dsp:txXfrm rot="-5400000">
        <a:off x="1464436" y="1974013"/>
        <a:ext cx="9804836" cy="1227069"/>
      </dsp:txXfrm>
    </dsp:sp>
    <dsp:sp modelId="{618E92C9-4C06-4E6A-80DE-A1C8A1098A4F}">
      <dsp:nvSpPr>
        <dsp:cNvPr id="0" name=""/>
        <dsp:cNvSpPr/>
      </dsp:nvSpPr>
      <dsp:spPr>
        <a:xfrm rot="5400000">
          <a:off x="-313807" y="4123780"/>
          <a:ext cx="2092051" cy="1464435"/>
        </a:xfrm>
        <a:prstGeom prst="chevron">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GB" sz="1800" kern="1200">
              <a:solidFill>
                <a:srgbClr val="000000"/>
              </a:solidFill>
              <a:latin typeface="Aptos"/>
              <a:ea typeface="Tahoma"/>
              <a:cs typeface="Tahoma"/>
            </a:rPr>
            <a:t>A member of staff overhears</a:t>
          </a:r>
          <a:endParaRPr lang="en-GB" sz="1800" kern="1200">
            <a:latin typeface="Aptos"/>
          </a:endParaRPr>
        </a:p>
      </dsp:txBody>
      <dsp:txXfrm rot="-5400000">
        <a:off x="2" y="4542190"/>
        <a:ext cx="1464435" cy="627616"/>
      </dsp:txXfrm>
    </dsp:sp>
    <dsp:sp modelId="{E585723D-DC19-4F0F-8191-4D1D16404461}">
      <dsp:nvSpPr>
        <dsp:cNvPr id="0" name=""/>
        <dsp:cNvSpPr/>
      </dsp:nvSpPr>
      <dsp:spPr>
        <a:xfrm rot="5400000">
          <a:off x="5720128" y="-445719"/>
          <a:ext cx="1359833" cy="9871218"/>
        </a:xfrm>
        <a:prstGeom prst="round2SameRect">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GB" sz="2400" kern="1200">
              <a:solidFill>
                <a:srgbClr val="000000"/>
              </a:solidFill>
              <a:latin typeface="Aptos"/>
              <a:ea typeface="Tahoma"/>
              <a:cs typeface="Tahoma"/>
            </a:rPr>
            <a:t>Tyler talking about travelling to another town at weekends for "jobs" and he owes some people a favour and doesn't feel he can say no to what they ask him to do.</a:t>
          </a:r>
          <a:endParaRPr lang="en-GB" sz="2400" kern="1200">
            <a:solidFill>
              <a:srgbClr val="000000"/>
            </a:solidFill>
            <a:latin typeface="Aptos"/>
          </a:endParaRPr>
        </a:p>
      </dsp:txBody>
      <dsp:txXfrm rot="-5400000">
        <a:off x="1464436" y="3876355"/>
        <a:ext cx="9804836" cy="1227069"/>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BFDCB0-C3CF-4198-8011-5F1B364EF90A}">
      <dsp:nvSpPr>
        <dsp:cNvPr id="0" name=""/>
        <dsp:cNvSpPr/>
      </dsp:nvSpPr>
      <dsp:spPr>
        <a:xfrm>
          <a:off x="0" y="0"/>
          <a:ext cx="11639550"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45C3552-3CEF-4AAA-AFA5-3314F5E34D43}">
      <dsp:nvSpPr>
        <dsp:cNvPr id="0" name=""/>
        <dsp:cNvSpPr/>
      </dsp:nvSpPr>
      <dsp:spPr>
        <a:xfrm>
          <a:off x="0" y="0"/>
          <a:ext cx="1163955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GB" sz="3000" kern="1200"/>
            <a:t>Children may also cause harm to other family members, often referred to as child to parent or care giver abuse</a:t>
          </a:r>
          <a:endParaRPr lang="en-US" sz="3000" kern="1200"/>
        </a:p>
      </dsp:txBody>
      <dsp:txXfrm>
        <a:off x="0" y="0"/>
        <a:ext cx="11639550" cy="1087834"/>
      </dsp:txXfrm>
    </dsp:sp>
    <dsp:sp modelId="{576A432D-193D-46B2-AF3D-BE25EE7E5BE9}">
      <dsp:nvSpPr>
        <dsp:cNvPr id="0" name=""/>
        <dsp:cNvSpPr/>
      </dsp:nvSpPr>
      <dsp:spPr>
        <a:xfrm>
          <a:off x="0" y="1087834"/>
          <a:ext cx="11639550"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DE6BAC2-5323-4916-B5A2-379931175405}">
      <dsp:nvSpPr>
        <dsp:cNvPr id="0" name=""/>
        <dsp:cNvSpPr/>
      </dsp:nvSpPr>
      <dsp:spPr>
        <a:xfrm>
          <a:off x="0" y="1087834"/>
          <a:ext cx="1163955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GB" sz="3000" kern="1200"/>
            <a:t>Clarification that emotional abuse may include verbal abuse</a:t>
          </a:r>
          <a:endParaRPr lang="en-US" sz="3000" kern="1200"/>
        </a:p>
      </dsp:txBody>
      <dsp:txXfrm>
        <a:off x="0" y="1087834"/>
        <a:ext cx="11639550" cy="1087834"/>
      </dsp:txXfrm>
    </dsp:sp>
    <dsp:sp modelId="{18A1A80D-3447-466A-AE46-B8605FAE6D9C}">
      <dsp:nvSpPr>
        <dsp:cNvPr id="0" name=""/>
        <dsp:cNvSpPr/>
      </dsp:nvSpPr>
      <dsp:spPr>
        <a:xfrm>
          <a:off x="0" y="2175669"/>
          <a:ext cx="11639550"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8740652-C9F0-4534-8747-31D572A59A25}">
      <dsp:nvSpPr>
        <dsp:cNvPr id="0" name=""/>
        <dsp:cNvSpPr/>
      </dsp:nvSpPr>
      <dsp:spPr>
        <a:xfrm>
          <a:off x="0" y="2175669"/>
          <a:ext cx="1163955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GB" sz="3000" kern="1200"/>
            <a:t>Consideration of overlapping safeguarding issues </a:t>
          </a:r>
          <a:endParaRPr lang="en-US" sz="3000" kern="1200"/>
        </a:p>
      </dsp:txBody>
      <dsp:txXfrm>
        <a:off x="0" y="2175669"/>
        <a:ext cx="11639550" cy="1087834"/>
      </dsp:txXfrm>
    </dsp:sp>
    <dsp:sp modelId="{1FA37BDD-7F5B-40BB-8C2D-9302582EC68D}">
      <dsp:nvSpPr>
        <dsp:cNvPr id="0" name=""/>
        <dsp:cNvSpPr/>
      </dsp:nvSpPr>
      <dsp:spPr>
        <a:xfrm>
          <a:off x="0" y="3263503"/>
          <a:ext cx="11639550"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B392C90-A2A3-4037-9214-23DD0D2463DB}">
      <dsp:nvSpPr>
        <dsp:cNvPr id="0" name=""/>
        <dsp:cNvSpPr/>
      </dsp:nvSpPr>
      <dsp:spPr>
        <a:xfrm>
          <a:off x="0" y="3263503"/>
          <a:ext cx="1163955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GB" sz="3000" kern="1200"/>
            <a:t>Added further detail and references to modern slavery</a:t>
          </a:r>
          <a:endParaRPr lang="en-US" sz="3000" kern="1200"/>
        </a:p>
      </dsp:txBody>
      <dsp:txXfrm>
        <a:off x="0" y="3263503"/>
        <a:ext cx="11639550" cy="1087834"/>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4EAD04-8E6F-485B-9AA3-55A6966A9C99}">
      <dsp:nvSpPr>
        <dsp:cNvPr id="0" name=""/>
        <dsp:cNvSpPr/>
      </dsp:nvSpPr>
      <dsp:spPr>
        <a:xfrm rot="5400000">
          <a:off x="-314114" y="316520"/>
          <a:ext cx="2094096" cy="1465867"/>
        </a:xfrm>
        <a:prstGeom prst="chevron">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rtl="0">
            <a:lnSpc>
              <a:spcPct val="90000"/>
            </a:lnSpc>
            <a:spcBef>
              <a:spcPct val="0"/>
            </a:spcBef>
            <a:spcAft>
              <a:spcPct val="35000"/>
            </a:spcAft>
            <a:buNone/>
          </a:pPr>
          <a:r>
            <a:rPr lang="en-GB" sz="2000" kern="1200">
              <a:solidFill>
                <a:schemeClr val="tx1"/>
              </a:solidFill>
              <a:latin typeface="Aptos"/>
              <a:ea typeface="Tahoma"/>
              <a:cs typeface="Tahoma"/>
            </a:rPr>
            <a:t>Maryam is 11</a:t>
          </a:r>
        </a:p>
      </dsp:txBody>
      <dsp:txXfrm rot="-5400000">
        <a:off x="1" y="735340"/>
        <a:ext cx="1465867" cy="628229"/>
      </dsp:txXfrm>
    </dsp:sp>
    <dsp:sp modelId="{4B16A037-6831-4F98-B956-41E9AE8AFFC9}">
      <dsp:nvSpPr>
        <dsp:cNvPr id="0" name=""/>
        <dsp:cNvSpPr/>
      </dsp:nvSpPr>
      <dsp:spPr>
        <a:xfrm rot="5400000">
          <a:off x="5720179" y="-4251905"/>
          <a:ext cx="1361162" cy="9869786"/>
        </a:xfrm>
        <a:prstGeom prst="round2SameRect">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rtl="0">
            <a:lnSpc>
              <a:spcPct val="90000"/>
            </a:lnSpc>
            <a:spcBef>
              <a:spcPct val="0"/>
            </a:spcBef>
            <a:spcAft>
              <a:spcPct val="15000"/>
            </a:spcAft>
            <a:buChar char="•"/>
          </a:pPr>
          <a:r>
            <a:rPr lang="en-GB" sz="2000" kern="1200">
              <a:solidFill>
                <a:srgbClr val="000000"/>
              </a:solidFill>
              <a:latin typeface="Aptos"/>
              <a:ea typeface="Tahoma"/>
              <a:cs typeface="Tahoma"/>
            </a:rPr>
            <a:t>She enjoys playing online games on her tablet after school. Recently, she has been chatting with someone through the game's messaging feature who says they are also 11 years old.</a:t>
          </a:r>
        </a:p>
      </dsp:txBody>
      <dsp:txXfrm rot="-5400000">
        <a:off x="1465867" y="68853"/>
        <a:ext cx="9803340" cy="1228270"/>
      </dsp:txXfrm>
    </dsp:sp>
    <dsp:sp modelId="{E2F9680D-FA19-47DF-9D2A-6FF8B4D5B608}">
      <dsp:nvSpPr>
        <dsp:cNvPr id="0" name=""/>
        <dsp:cNvSpPr/>
      </dsp:nvSpPr>
      <dsp:spPr>
        <a:xfrm rot="5400000">
          <a:off x="-314114" y="2220722"/>
          <a:ext cx="2094096" cy="1465867"/>
        </a:xfrm>
        <a:prstGeom prst="chevron">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rtl="0">
            <a:lnSpc>
              <a:spcPct val="90000"/>
            </a:lnSpc>
            <a:spcBef>
              <a:spcPct val="0"/>
            </a:spcBef>
            <a:spcAft>
              <a:spcPct val="35000"/>
            </a:spcAft>
            <a:buNone/>
          </a:pPr>
          <a:r>
            <a:rPr lang="en-GB" sz="2000" kern="1200">
              <a:solidFill>
                <a:schemeClr val="tx1"/>
              </a:solidFill>
              <a:latin typeface="Aptos"/>
              <a:ea typeface="Tahoma"/>
              <a:cs typeface="Tahoma"/>
            </a:rPr>
            <a:t> </a:t>
          </a:r>
          <a:r>
            <a:rPr lang="en-GB" sz="2000" kern="1200">
              <a:solidFill>
                <a:srgbClr val="000000"/>
              </a:solidFill>
              <a:latin typeface="Aptos"/>
              <a:ea typeface="Tahoma"/>
              <a:cs typeface="Tahoma"/>
            </a:rPr>
            <a:t>Over several days</a:t>
          </a:r>
        </a:p>
      </dsp:txBody>
      <dsp:txXfrm rot="-5400000">
        <a:off x="1" y="2639542"/>
        <a:ext cx="1465867" cy="628229"/>
      </dsp:txXfrm>
    </dsp:sp>
    <dsp:sp modelId="{847CA953-7E29-4CD5-8C4F-9F141BDD4361}">
      <dsp:nvSpPr>
        <dsp:cNvPr id="0" name=""/>
        <dsp:cNvSpPr/>
      </dsp:nvSpPr>
      <dsp:spPr>
        <a:xfrm rot="5400000">
          <a:off x="5720179" y="-2347703"/>
          <a:ext cx="1361162" cy="9869786"/>
        </a:xfrm>
        <a:prstGeom prst="round2SameRect">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rtl="0">
            <a:lnSpc>
              <a:spcPct val="90000"/>
            </a:lnSpc>
            <a:spcBef>
              <a:spcPct val="0"/>
            </a:spcBef>
            <a:spcAft>
              <a:spcPct val="15000"/>
            </a:spcAft>
            <a:buChar char="•"/>
          </a:pPr>
          <a:r>
            <a:rPr lang="en-GB" sz="2000" kern="1200">
              <a:latin typeface="Aptos"/>
              <a:ea typeface="Tahoma"/>
              <a:cs typeface="Tahoma"/>
            </a:rPr>
            <a:t> The person becomes friendly and asks Maryam questions about her school, where she lives, and what clubs she attends. They then ask her to send a photo of herself and suggest moving the conversation to another app that her parents do not know about.</a:t>
          </a:r>
        </a:p>
      </dsp:txBody>
      <dsp:txXfrm rot="-5400000">
        <a:off x="1465867" y="1973055"/>
        <a:ext cx="9803340" cy="1228270"/>
      </dsp:txXfrm>
    </dsp:sp>
    <dsp:sp modelId="{618E92C9-4C06-4E6A-80DE-A1C8A1098A4F}">
      <dsp:nvSpPr>
        <dsp:cNvPr id="0" name=""/>
        <dsp:cNvSpPr/>
      </dsp:nvSpPr>
      <dsp:spPr>
        <a:xfrm rot="5400000">
          <a:off x="-314114" y="4124924"/>
          <a:ext cx="2094096" cy="1465867"/>
        </a:xfrm>
        <a:prstGeom prst="chevron">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rtl="0">
            <a:lnSpc>
              <a:spcPct val="90000"/>
            </a:lnSpc>
            <a:spcBef>
              <a:spcPct val="0"/>
            </a:spcBef>
            <a:spcAft>
              <a:spcPct val="35000"/>
            </a:spcAft>
            <a:buNone/>
          </a:pPr>
          <a:r>
            <a:rPr lang="en-GB" sz="2100" kern="1200">
              <a:solidFill>
                <a:schemeClr val="tx1"/>
              </a:solidFill>
              <a:latin typeface="Aptos"/>
              <a:ea typeface="Tahoma"/>
              <a:cs typeface="Tahoma"/>
            </a:rPr>
            <a:t>Later than day</a:t>
          </a:r>
        </a:p>
      </dsp:txBody>
      <dsp:txXfrm rot="-5400000">
        <a:off x="1" y="4543744"/>
        <a:ext cx="1465867" cy="628229"/>
      </dsp:txXfrm>
    </dsp:sp>
    <dsp:sp modelId="{E585723D-DC19-4F0F-8191-4D1D16404461}">
      <dsp:nvSpPr>
        <dsp:cNvPr id="0" name=""/>
        <dsp:cNvSpPr/>
      </dsp:nvSpPr>
      <dsp:spPr>
        <a:xfrm rot="5400000">
          <a:off x="5720179" y="-443501"/>
          <a:ext cx="1361162" cy="9869786"/>
        </a:xfrm>
        <a:prstGeom prst="round2SameRect">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rtl="0">
            <a:lnSpc>
              <a:spcPct val="90000"/>
            </a:lnSpc>
            <a:spcBef>
              <a:spcPct val="0"/>
            </a:spcBef>
            <a:spcAft>
              <a:spcPct val="15000"/>
            </a:spcAft>
            <a:buChar char="•"/>
          </a:pPr>
          <a:r>
            <a:rPr lang="en-GB" sz="2000" kern="1200">
              <a:solidFill>
                <a:srgbClr val="000000"/>
              </a:solidFill>
              <a:latin typeface="Aptos"/>
              <a:ea typeface="Tahoma"/>
              <a:cs typeface="Tahoma"/>
            </a:rPr>
            <a:t>When speaking with a teaching assistant, Maryam is upset and mentions that she is worried because her online friend has been sending lots of messages and says they will be upset if she stops talking to them. Maryam then tells the teaching assistant about meeting her new friend online, their conversations and sharing the photo</a:t>
          </a:r>
          <a:endParaRPr lang="en-GB" sz="2000" kern="1200">
            <a:solidFill>
              <a:srgbClr val="000000"/>
            </a:solidFill>
            <a:latin typeface="Aptos"/>
          </a:endParaRPr>
        </a:p>
      </dsp:txBody>
      <dsp:txXfrm rot="-5400000">
        <a:off x="1465867" y="3877257"/>
        <a:ext cx="9803340" cy="1228270"/>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16/7/layout/BasicLinearProcessNumbered#1">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9CDA97E6-FA59-4FD3-AA5B-FA2511F1002B}">
          <dgm:prSet phldrT="1"/>
          <dgm:t>
            <a:bodyPr/>
            <a:lstStyle/>
            <a:p>
              <a:r>
                <a:t>1</a:t>
              </a:r>
            </a:p>
          </dgm:t>
        </dgm:pt>
        <dgm:pt modelId="201" type="sibTrans" cxnId="{1F887A18-7E3B-4583-B7E5-A21E504F08CD}">
          <dgm:prSet phldrT="2"/>
          <dgm:t>
            <a:bodyPr/>
            <a:lstStyle/>
            <a:p>
              <a:r>
                <a:t>2</a:t>
              </a:r>
            </a:p>
          </dgm:t>
        </dgm:pt>
        <dgm:pt modelId="301" type="sibTrans" cxnId="{1468EADA-F30D-4459-B1D9-14CB6A2EF28E}">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5.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8AE806-F7D3-45C9-A379-0447EB137F52}" type="datetimeFigureOut">
              <a:rPr lang="en-GB" smtClean="0"/>
              <a:t>18/08/2026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4957D8-5698-4B7A-A8DE-8C2F5D75B1DE}" type="slidenum">
              <a:rPr lang="en-GB" smtClean="0"/>
              <a:t>‹#›</a:t>
            </a:fld>
            <a:endParaRPr lang="en-GB"/>
          </a:p>
        </p:txBody>
      </p:sp>
    </p:spTree>
    <p:extLst>
      <p:ext uri="{BB962C8B-B14F-4D97-AF65-F5344CB8AC3E}">
        <p14:creationId xmlns:p14="http://schemas.microsoft.com/office/powerpoint/2010/main" val="1445051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youtube.com/watch?v=bvJ5uBlGYgE"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gov.uk/government/publications/prevent-duty-guidance"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3" Type="http://schemas.openxmlformats.org/officeDocument/2006/relationships/hyperlink" Target="https://www.gov.uk/guidance/meeting-digital-and-technology-standards-in-schools-and-colleges" TargetMode="External"/><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3" Type="http://schemas.openxmlformats.org/officeDocument/2006/relationships/hyperlink" Target="https://www.gov.uk/government/publications/mobile-phones-in-schools/creating-a-mobile-phone-free-environment-school-case-studies" TargetMode="External"/><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This training is designed to provide a general overview, reminder and update of safeguarding knowledge. Whilst updates are important, it is a strong safeguarding culture that will support this training. Such cultures develop through regular, ongoing updates throughout the year which, as identified in Keeping Children Safe in Education will enable knowledge to be deepened on specific safeguarding issues. Therefore, it is important that all settings recognise this as an overview only. </a:t>
            </a:r>
          </a:p>
          <a:p>
            <a:endParaRPr lang="en-GB"/>
          </a:p>
        </p:txBody>
      </p:sp>
      <p:sp>
        <p:nvSpPr>
          <p:cNvPr id="4" name="Slide Number Placeholder 3"/>
          <p:cNvSpPr>
            <a:spLocks noGrp="1"/>
          </p:cNvSpPr>
          <p:nvPr>
            <p:ph type="sldNum" sz="quarter" idx="5"/>
          </p:nvPr>
        </p:nvSpPr>
        <p:spPr/>
        <p:txBody>
          <a:bodyPr/>
          <a:lstStyle/>
          <a:p>
            <a:fld id="{B34957D8-5698-4B7A-A8DE-8C2F5D75B1DE}" type="slidenum">
              <a:rPr lang="en-GB" smtClean="0"/>
              <a:t>1</a:t>
            </a:fld>
            <a:endParaRPr lang="en-GB"/>
          </a:p>
        </p:txBody>
      </p:sp>
    </p:spTree>
    <p:extLst>
      <p:ext uri="{BB962C8B-B14F-4D97-AF65-F5344CB8AC3E}">
        <p14:creationId xmlns:p14="http://schemas.microsoft.com/office/powerpoint/2010/main" val="18812829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Pct val="400000"/>
              <a:buFont typeface="Webdings" panose="05030102010509060703" pitchFamily="18" charset="2"/>
              <a:buChar char=""/>
              <a:tabLst/>
              <a:defRPr/>
            </a:pPr>
            <a:r>
              <a:rPr lang="en-GB">
                <a:latin typeface="+mn-lt"/>
              </a:rPr>
              <a:t>Welcome to this safeguarding update.  Before we start it is important to remember that discussing safeguarding children and child abuse can be distressing, and these feelings are ok. Please make sure you and your staff look after yourselves, and each other, and get support where you need it, including from the DSLs and Deputies. It is, however, a crucial part of our work with students. Briefly leave the session if you need to, to take a breather.</a:t>
            </a:r>
            <a:br>
              <a:rPr lang="en-GB">
                <a:latin typeface="+mn-lt"/>
              </a:rPr>
            </a:br>
            <a:br>
              <a:rPr lang="en-GB">
                <a:latin typeface="+mn-lt"/>
              </a:rPr>
            </a:br>
            <a:r>
              <a:rPr lang="en-GB">
                <a:latin typeface="+mn-lt"/>
              </a:rPr>
              <a:t>Take a moment to think about where you can get support and supervision in our setting… from one another, from SLT and from our safeguarding deputies and lead.</a:t>
            </a:r>
            <a:br>
              <a:rPr lang="en-GB">
                <a:latin typeface="+mn-lt"/>
              </a:rPr>
            </a:br>
            <a:br>
              <a:rPr lang="en-GB">
                <a:latin typeface="+mn-lt"/>
              </a:rPr>
            </a:br>
            <a:r>
              <a:rPr lang="en-GB">
                <a:latin typeface="+mn-lt"/>
              </a:rPr>
              <a:t>As we move through this presentation, we will be thinking about safeguarding children in general. However, some groups of children are additionally vulnerable and at increased risk of experiencing harm and abuse. We know from the research that children with additional needs (e.g. children with physical health issues or SEND) are at increased risk of abuse and also less likely to receive protection when they experience abuse </a:t>
            </a:r>
            <a:r>
              <a:rPr lang="en-GB" b="0" i="0">
                <a:solidFill>
                  <a:srgbClr val="000000"/>
                </a:solidFill>
                <a:effectLst/>
                <a:latin typeface="+mn-lt"/>
              </a:rPr>
              <a:t>. </a:t>
            </a:r>
            <a:r>
              <a:rPr lang="en-GB">
                <a:latin typeface="+mn-lt"/>
              </a:rPr>
              <a:t>There are many reasons for this which include perceptions of disability, communication difficulties, and how signs and indicators can be misattributed to a diagnosed condition and therefore explained away. </a:t>
            </a:r>
            <a:br>
              <a:rPr lang="en-GB">
                <a:latin typeface="+mn-lt"/>
              </a:rPr>
            </a:br>
            <a:br>
              <a:rPr lang="en-GB">
                <a:latin typeface="+mn-lt"/>
              </a:rPr>
            </a:br>
            <a:r>
              <a:rPr lang="en-GB"/>
              <a:t>This training will cover the key areas shown.  Its aim is to provide a basic overview and for many of you a refresher.  By its very nature there will be things that you have covered before, however it is important that we revisit these regularly to ensure that your knowledge remains fresh and up to date as it is a key part of our roles.</a:t>
            </a:r>
          </a:p>
          <a:p>
            <a:pPr marL="0" indent="0">
              <a:buSzPct val="400000"/>
              <a:buFont typeface="Webdings" panose="05030102010509060703" pitchFamily="18" charset="2"/>
              <a:buNone/>
            </a:pPr>
            <a:endParaRPr lang="en-GB"/>
          </a:p>
        </p:txBody>
      </p:sp>
      <p:sp>
        <p:nvSpPr>
          <p:cNvPr id="4" name="Slide Number Placeholder 3"/>
          <p:cNvSpPr>
            <a:spLocks noGrp="1"/>
          </p:cNvSpPr>
          <p:nvPr>
            <p:ph type="sldNum" sz="quarter" idx="5"/>
          </p:nvPr>
        </p:nvSpPr>
        <p:spPr/>
        <p:txBody>
          <a:bodyPr/>
          <a:lstStyle/>
          <a:p>
            <a:fld id="{B34957D8-5698-4B7A-A8DE-8C2F5D75B1DE}" type="slidenum">
              <a:rPr lang="en-GB" smtClean="0"/>
              <a:t>2</a:t>
            </a:fld>
            <a:endParaRPr lang="en-GB"/>
          </a:p>
        </p:txBody>
      </p:sp>
    </p:spTree>
    <p:extLst>
      <p:ext uri="{BB962C8B-B14F-4D97-AF65-F5344CB8AC3E}">
        <p14:creationId xmlns:p14="http://schemas.microsoft.com/office/powerpoint/2010/main" val="16125145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pPr marL="257175" indent="-257175">
              <a:spcAft>
                <a:spcPts val="900"/>
              </a:spcAft>
            </a:pPr>
            <a:r>
              <a:rPr lang="en-GB" sz="1200" b="1">
                <a:latin typeface="Calibri" panose="020F0502020204030204" pitchFamily="34" charset="0"/>
                <a:cs typeface="Calibri" panose="020F0502020204030204" pitchFamily="34" charset="0"/>
              </a:rPr>
              <a:t>1 in 20 </a:t>
            </a:r>
            <a:r>
              <a:rPr lang="en-GB" sz="1200">
                <a:latin typeface="Calibri" panose="020F0502020204030204" pitchFamily="34" charset="0"/>
                <a:cs typeface="Calibri" panose="020F0502020204030204" pitchFamily="34" charset="0"/>
              </a:rPr>
              <a:t>children have been sexually abused. The NSPCC estimate that about 1000 children under 5 are victims of sexual abuse each year.  </a:t>
            </a:r>
          </a:p>
          <a:p>
            <a:pPr marL="257175" indent="-257175">
              <a:spcAft>
                <a:spcPts val="900"/>
              </a:spcAft>
            </a:pPr>
            <a:r>
              <a:rPr lang="en-GB" sz="1200" b="1">
                <a:latin typeface="Calibri" panose="020F0502020204030204" pitchFamily="34" charset="0"/>
                <a:cs typeface="Calibri" panose="020F0502020204030204" pitchFamily="34" charset="0"/>
              </a:rPr>
              <a:t>1 in 14 </a:t>
            </a:r>
            <a:r>
              <a:rPr lang="en-GB" sz="1200">
                <a:latin typeface="Calibri" panose="020F0502020204030204" pitchFamily="34" charset="0"/>
                <a:cs typeface="Calibri" panose="020F0502020204030204" pitchFamily="34" charset="0"/>
              </a:rPr>
              <a:t>children have been physically abused and disabled children are 3 times more likely to suffer this abuse.</a:t>
            </a:r>
          </a:p>
          <a:p>
            <a:pPr marL="257175" indent="-257175">
              <a:spcAft>
                <a:spcPts val="900"/>
              </a:spcAft>
            </a:pPr>
            <a:r>
              <a:rPr lang="en-GB" sz="1200" b="1">
                <a:latin typeface="Calibri"/>
                <a:ea typeface="Calibri"/>
                <a:cs typeface="Calibri"/>
              </a:rPr>
              <a:t>1 in </a:t>
            </a:r>
            <a:r>
              <a:rPr lang="en-GB" b="1">
                <a:latin typeface="Calibri"/>
                <a:ea typeface="Calibri"/>
                <a:cs typeface="Calibri"/>
              </a:rPr>
              <a:t>15</a:t>
            </a:r>
            <a:r>
              <a:rPr lang="en-GB" sz="1200" b="1">
                <a:latin typeface="Calibri"/>
                <a:ea typeface="Calibri"/>
                <a:cs typeface="Calibri"/>
              </a:rPr>
              <a:t> </a:t>
            </a:r>
            <a:r>
              <a:rPr lang="en-GB" sz="1200">
                <a:latin typeface="Calibri"/>
                <a:ea typeface="Calibri"/>
                <a:cs typeface="Calibri"/>
              </a:rPr>
              <a:t>children have been emotionally abused </a:t>
            </a:r>
            <a:r>
              <a:rPr lang="en-GB">
                <a:latin typeface="Calibri"/>
                <a:ea typeface="Calibri"/>
                <a:cs typeface="Calibri"/>
              </a:rPr>
              <a:t>updated from 1 in 14 to 1 in 15 in 2025 </a:t>
            </a:r>
            <a:r>
              <a:rPr lang="en-GB" sz="1200">
                <a:latin typeface="Calibri"/>
                <a:ea typeface="Calibri"/>
                <a:cs typeface="Calibri"/>
              </a:rPr>
              <a:t>(NSPCC). </a:t>
            </a:r>
          </a:p>
          <a:p>
            <a:pPr marL="257175" indent="-257175">
              <a:spcAft>
                <a:spcPts val="900"/>
              </a:spcAft>
            </a:pPr>
            <a:r>
              <a:rPr lang="en-GB" sz="1200">
                <a:latin typeface="Calibri" panose="020F0502020204030204" pitchFamily="34" charset="0"/>
                <a:cs typeface="Calibri" panose="020F0502020204030204" pitchFamily="34" charset="0"/>
              </a:rPr>
              <a:t>Every </a:t>
            </a:r>
            <a:r>
              <a:rPr lang="en-GB" sz="1200" b="1">
                <a:latin typeface="Calibri" panose="020F0502020204030204" pitchFamily="34" charset="0"/>
                <a:cs typeface="Calibri" panose="020F0502020204030204" pitchFamily="34" charset="0"/>
              </a:rPr>
              <a:t>30 seconds </a:t>
            </a:r>
            <a:r>
              <a:rPr lang="en-GB" sz="1200">
                <a:latin typeface="Calibri" panose="020F0502020204030204" pitchFamily="34" charset="0"/>
                <a:cs typeface="Calibri" panose="020F0502020204030204" pitchFamily="34" charset="0"/>
              </a:rPr>
              <a:t>a call is made to the Police relating to a domestic abuse incident. 62% of children living with domestic abuse are directly harmed by the perpetrator of the abuse, in addition to the harm caused by experiencing the effects of or witnessing the abuse of others</a:t>
            </a:r>
          </a:p>
          <a:p>
            <a:pPr marL="257175" indent="-257175">
              <a:spcAft>
                <a:spcPts val="900"/>
              </a:spcAft>
            </a:pPr>
            <a:endParaRPr lang="en-GB">
              <a:latin typeface="Calibri"/>
              <a:ea typeface="Calibri"/>
              <a:cs typeface="Calibri"/>
            </a:endParaRPr>
          </a:p>
          <a:p>
            <a:r>
              <a:rPr lang="en-GB"/>
              <a:t>The IWF assessed 291,273 reports confirmed to contain child sexual abuse imagery in 2024, making it the worst year on record for online child sexual abuse material.</a:t>
            </a:r>
          </a:p>
          <a:p>
            <a:pPr marL="257175" indent="-257175">
              <a:spcAft>
                <a:spcPts val="900"/>
              </a:spcAft>
            </a:pPr>
            <a:endParaRPr lang="en-GB">
              <a:latin typeface="Calibri"/>
              <a:ea typeface="Calibri"/>
              <a:cs typeface="Calibri"/>
            </a:endParaRPr>
          </a:p>
          <a:p>
            <a:endParaRPr lang="en-US"/>
          </a:p>
        </p:txBody>
      </p:sp>
      <p:sp>
        <p:nvSpPr>
          <p:cNvPr id="4" name="Slide Number Placeholder 3"/>
          <p:cNvSpPr>
            <a:spLocks noGrp="1"/>
          </p:cNvSpPr>
          <p:nvPr>
            <p:ph type="sldNum" sz="quarter" idx="5"/>
          </p:nvPr>
        </p:nvSpPr>
        <p:spPr/>
        <p:txBody>
          <a:bodyPr/>
          <a:lstStyle/>
          <a:p>
            <a:fld id="{7BEE72D3-63E0-473A-BF9E-85698E5FFA30}" type="slidenum">
              <a:rPr lang="en-GB" smtClean="0"/>
              <a:t>3</a:t>
            </a:fld>
            <a:endParaRPr lang="en-GB"/>
          </a:p>
        </p:txBody>
      </p:sp>
    </p:spTree>
    <p:extLst>
      <p:ext uri="{BB962C8B-B14F-4D97-AF65-F5344CB8AC3E}">
        <p14:creationId xmlns:p14="http://schemas.microsoft.com/office/powerpoint/2010/main" val="31056901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 what does Working Together 2026 and KSCIE 26 say is the definition of safeguarding…</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t>Safeguarding and promoting welfare is defined by Keeping Children Safe in Education and Working Together to Safeguard Children, and essentially it is everything that we do as a setting for all our students.  Whilst n</a:t>
            </a:r>
            <a:r>
              <a:rPr lang="en-US"/>
              <a:t>o single practitioner can have a full picture of a child’s needs and circumstances, we know that if children and families are to receive the right help at the right time, everyone who comes into contact with them has a role to play in identifying concerns, sharing information and taking prompt action. There is nothing within this that we do not already do as individuals or as a setting.  We know our students, and if we have concerns, we will act to ensure that they are flagged up and addressed, whether through action within the setting or referral to external services, including the local authority.</a:t>
            </a:r>
            <a:br>
              <a:rPr lang="en-US">
                <a:cs typeface="+mn-lt"/>
              </a:rPr>
            </a:br>
            <a:br>
              <a:rPr lang="en-US">
                <a:cs typeface="+mn-lt"/>
              </a:rPr>
            </a:br>
            <a:r>
              <a:rPr lang="en-GB"/>
              <a:t>As part of our role, we therefore need to be prepared to think the unthinkable, keep an open mind, not make assumptions or accept things at face value and always be mindful that it could happen here (whatever ‘it’ may be) … in short, we need to be professionally curious, always asking ”what if” and challenging our perceptions.</a:t>
            </a:r>
            <a:br>
              <a:rPr lang="en-GB">
                <a:cs typeface="+mn-lt"/>
              </a:rPr>
            </a:br>
            <a:br>
              <a:rPr lang="en-GB">
                <a:cs typeface="+mn-lt"/>
              </a:rPr>
            </a:br>
            <a:r>
              <a:rPr lang="en-GB"/>
              <a:t>Part one of Keeping Children Safe in Education explains the role very clearly, stating that “School and college staff are particularly important, as they are in a position to identify concerns early, provide help for children, promote children’s welfare and prevent concerns from escalating.  All staff have a responsibility to provide a safe environment in which children can learn.”</a:t>
            </a:r>
          </a:p>
          <a:p>
            <a:r>
              <a:rPr lang="en-US"/>
              <a:t>A child-centred approach is fundamental to safeguarding and promoting the welfare of every child. All practitioners should follow the principles of the Children Acts 1989 and 2004. These Acts make clear that the welfare of children is paramount and that they are best looked after within their families, with their parents playing a full part in their lives, unless compulsory intervention in family life is necessary. </a:t>
            </a:r>
            <a:endParaRPr lang="en-GB"/>
          </a:p>
          <a:p>
            <a:endParaRPr lang="en-GB"/>
          </a:p>
          <a:p>
            <a:pPr eaLnBrk="1" hangingPunct="1">
              <a:spcBef>
                <a:spcPct val="0"/>
              </a:spcBef>
            </a:pPr>
            <a:r>
              <a:rPr lang="en-GB" altLang="en-US"/>
              <a:t>Our responsibilities extend beyond the school gates. As neighbours, friends, family members or just people in the community, we have the responsibility to pass on information if we are concerned about the safety and welfare of a child. This also includes our own conduct and behaviour beyond the school gates, including conduct online. </a:t>
            </a:r>
          </a:p>
          <a:p>
            <a:endParaRPr lang="en-GB"/>
          </a:p>
        </p:txBody>
      </p:sp>
      <p:sp>
        <p:nvSpPr>
          <p:cNvPr id="4" name="Slide Number Placeholder 3"/>
          <p:cNvSpPr>
            <a:spLocks noGrp="1"/>
          </p:cNvSpPr>
          <p:nvPr>
            <p:ph type="sldNum" sz="quarter" idx="5"/>
          </p:nvPr>
        </p:nvSpPr>
        <p:spPr/>
        <p:txBody>
          <a:bodyPr/>
          <a:lstStyle/>
          <a:p>
            <a:fld id="{B34957D8-5698-4B7A-A8DE-8C2F5D75B1DE}" type="slidenum">
              <a:rPr lang="en-GB" smtClean="0"/>
              <a:t>4</a:t>
            </a:fld>
            <a:endParaRPr lang="en-GB"/>
          </a:p>
        </p:txBody>
      </p:sp>
    </p:spTree>
    <p:extLst>
      <p:ext uri="{BB962C8B-B14F-4D97-AF65-F5344CB8AC3E}">
        <p14:creationId xmlns:p14="http://schemas.microsoft.com/office/powerpoint/2010/main" val="38871171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Ask staff to discuss these questions. During feedback, draw out the difference between safeguarding and child protection and emphasise that safeguarding is everyone’s responsibility. </a:t>
            </a:r>
          </a:p>
          <a:p>
            <a:r>
              <a:rPr lang="en-GB"/>
              <a:t>Safeguarding is a fundamental part of the work that we undertake, with all of us having a vital role to play from the governors / trustees who are looking at the strategic response, that how we are meeting the expectations placed on us, what areas we need to develop further and how we are going to do that, through to those of you who are with our students all day every day, watching them grow, learn and develop. Child protection is the part of safeguarding which is necessary when there is suspicion or evidence of a child being abused or harmed, and specific action is required to protect that individual child or sibling group. </a:t>
            </a:r>
            <a:br>
              <a:rPr lang="en-GB">
                <a:cs typeface="+mn-lt"/>
              </a:rPr>
            </a:br>
            <a:br>
              <a:rPr lang="en-GB">
                <a:cs typeface="+mn-lt"/>
              </a:rPr>
            </a:br>
            <a:r>
              <a:rPr lang="en-GB" b="1"/>
              <a:t>How do you keep children safe every day?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Answers may include listening to children, noticing changes, following policies, staff behaviour, staff code of conduct, policies around relationships, site security, visitor sign in systems, risk assessments, DBS/Safer recruitment checks, reporting concerns, attending meetings, making referrals to other agencies, training, preventative curriculum, filtering and monitoring systems, challenging poor practice, etc. </a:t>
            </a:r>
          </a:p>
          <a:p>
            <a:r>
              <a:rPr lang="en-US" b="0"/>
              <a:t>E.g. </a:t>
            </a:r>
          </a:p>
          <a:p>
            <a:r>
              <a:rPr lang="en-US" sz="1200" b="0">
                <a:solidFill>
                  <a:srgbClr val="002060"/>
                </a:solidFill>
              </a:rPr>
              <a:t>Providing help and support to meet the needs of children as soon as problems emerge.</a:t>
            </a:r>
          </a:p>
          <a:p>
            <a:pPr marL="171450" indent="-171450">
              <a:buFont typeface="Arial" panose="020B0604020202020204" pitchFamily="34" charset="0"/>
              <a:buChar char="•"/>
            </a:pPr>
            <a:r>
              <a:rPr lang="en-US" sz="1200" b="0" i="1">
                <a:solidFill>
                  <a:srgbClr val="002060"/>
                </a:solidFill>
              </a:rPr>
              <a:t>Recognising the signs that a child might be in need of help or support. </a:t>
            </a:r>
          </a:p>
          <a:p>
            <a:pPr marL="171450" indent="-171450">
              <a:buFont typeface="Arial" panose="020B0604020202020204" pitchFamily="34" charset="0"/>
              <a:buChar char="•"/>
            </a:pPr>
            <a:r>
              <a:rPr lang="en-US" sz="1200" b="0" i="1">
                <a:solidFill>
                  <a:srgbClr val="002060"/>
                </a:solidFill>
              </a:rPr>
              <a:t>Getting to know parents and carers. </a:t>
            </a:r>
          </a:p>
          <a:p>
            <a:pPr marL="171450" indent="-171450">
              <a:buFont typeface="Arial" panose="020B0604020202020204" pitchFamily="34" charset="0"/>
              <a:buChar char="•"/>
            </a:pPr>
            <a:r>
              <a:rPr lang="en-US" sz="1200" b="0" i="1">
                <a:solidFill>
                  <a:srgbClr val="002060"/>
                </a:solidFill>
              </a:rPr>
              <a:t>Knowing children well. </a:t>
            </a:r>
            <a:endParaRPr lang="en-US" sz="1000" b="0" i="1"/>
          </a:p>
          <a:p>
            <a:pPr marL="0" marR="0" lvl="0" indent="0" algn="l" defTabSz="914400" rtl="0" eaLnBrk="1" fontAlgn="auto" latinLnBrk="0" hangingPunct="1">
              <a:lnSpc>
                <a:spcPct val="100000"/>
              </a:lnSpc>
              <a:spcBef>
                <a:spcPts val="0"/>
              </a:spcBef>
              <a:spcAft>
                <a:spcPts val="0"/>
              </a:spcAft>
              <a:buClrTx/>
              <a:buSzTx/>
              <a:buFontTx/>
              <a:buNone/>
              <a:tabLst/>
              <a:defRPr/>
            </a:pPr>
            <a:r>
              <a:rPr lang="en-GB" b="1"/>
              <a:t>Points should link to responsibilities in Part 1 of KCSIE – alert to signs of abuse, follow school procedures, understand which children might benefit from early help, know how to refer and report, acting in best interests of children, follow code of conduct and safer working practice, culture of transparency etc. </a:t>
            </a:r>
          </a:p>
          <a:p>
            <a:endParaRPr lang="en-US"/>
          </a:p>
          <a:p>
            <a:endParaRPr lang="en-GB"/>
          </a:p>
        </p:txBody>
      </p:sp>
      <p:sp>
        <p:nvSpPr>
          <p:cNvPr id="4" name="Slide Number Placeholder 3"/>
          <p:cNvSpPr>
            <a:spLocks noGrp="1"/>
          </p:cNvSpPr>
          <p:nvPr>
            <p:ph type="sldNum" sz="quarter" idx="5"/>
          </p:nvPr>
        </p:nvSpPr>
        <p:spPr/>
        <p:txBody>
          <a:bodyPr/>
          <a:lstStyle/>
          <a:p>
            <a:fld id="{B34957D8-5698-4B7A-A8DE-8C2F5D75B1DE}" type="slidenum">
              <a:rPr lang="en-GB" smtClean="0"/>
              <a:t>5</a:t>
            </a:fld>
            <a:endParaRPr lang="en-GB"/>
          </a:p>
        </p:txBody>
      </p:sp>
    </p:spTree>
    <p:extLst>
      <p:ext uri="{BB962C8B-B14F-4D97-AF65-F5344CB8AC3E}">
        <p14:creationId xmlns:p14="http://schemas.microsoft.com/office/powerpoint/2010/main" val="29775448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How do you keep children safe every day?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Answers are listed on the next slide but may include listening to children, noticing changes, following policies, staff behaviour, staff code of conduct, policies around relationships, site security, visitor sign in systems, risk assessments, DBS/Safer recruitment checks, reporting concerns, attending meetings, making referrals to other agencies, training, preventative curriculum, filtering and monitoring systems, challenging poor practice, etc. </a:t>
            </a:r>
          </a:p>
          <a:p>
            <a:r>
              <a:rPr lang="en-US" b="0"/>
              <a:t>E.g. </a:t>
            </a:r>
          </a:p>
          <a:p>
            <a:r>
              <a:rPr lang="en-US" sz="1200" b="0">
                <a:solidFill>
                  <a:srgbClr val="002060"/>
                </a:solidFill>
              </a:rPr>
              <a:t>Providing help and support to meet the needs of children as soon as problems emerge.</a:t>
            </a:r>
          </a:p>
          <a:p>
            <a:pPr marL="171450" indent="-171450">
              <a:buFont typeface="Arial" panose="020B0604020202020204" pitchFamily="34" charset="0"/>
              <a:buChar char="•"/>
            </a:pPr>
            <a:r>
              <a:rPr lang="en-US" sz="1200" b="0" i="1">
                <a:solidFill>
                  <a:srgbClr val="002060"/>
                </a:solidFill>
              </a:rPr>
              <a:t>Recognising the signs that a child might be in need of help or support. </a:t>
            </a:r>
          </a:p>
          <a:p>
            <a:pPr marL="171450" indent="-171450">
              <a:buFont typeface="Arial" panose="020B0604020202020204" pitchFamily="34" charset="0"/>
              <a:buChar char="•"/>
            </a:pPr>
            <a:r>
              <a:rPr lang="en-US" sz="1200" b="0" i="1">
                <a:solidFill>
                  <a:srgbClr val="002060"/>
                </a:solidFill>
              </a:rPr>
              <a:t>Getting to know parents and carers. </a:t>
            </a:r>
          </a:p>
          <a:p>
            <a:pPr marL="171450" indent="-171450">
              <a:buFont typeface="Arial" panose="020B0604020202020204" pitchFamily="34" charset="0"/>
              <a:buChar char="•"/>
            </a:pPr>
            <a:r>
              <a:rPr lang="en-US" sz="1200" b="0" i="1">
                <a:solidFill>
                  <a:srgbClr val="002060"/>
                </a:solidFill>
              </a:rPr>
              <a:t>Knowing children well. </a:t>
            </a:r>
            <a:endParaRPr lang="en-US" sz="1000" b="0" i="1"/>
          </a:p>
          <a:p>
            <a:pPr marL="0" marR="0" lvl="0" indent="0" algn="l" defTabSz="914400" rtl="0" eaLnBrk="1" fontAlgn="auto" latinLnBrk="0" hangingPunct="1">
              <a:lnSpc>
                <a:spcPct val="100000"/>
              </a:lnSpc>
              <a:spcBef>
                <a:spcPts val="0"/>
              </a:spcBef>
              <a:spcAft>
                <a:spcPts val="0"/>
              </a:spcAft>
              <a:buClrTx/>
              <a:buSzTx/>
              <a:buFontTx/>
              <a:buNone/>
              <a:tabLst/>
              <a:defRPr/>
            </a:pPr>
            <a:r>
              <a:rPr lang="en-GB" b="1"/>
              <a:t>Points should link to responsibilities in Part 1 of KCSIE – alert to signs of abuse, follow school procedures, understand which children might benefit from early help, know how to refer and report, acting in best interests of children, follow code of conduct and safer working practice, culture of transparency etc. </a:t>
            </a:r>
          </a:p>
          <a:p>
            <a:endParaRPr lang="en-GB"/>
          </a:p>
          <a:p>
            <a:endParaRPr lang="en-GB"/>
          </a:p>
          <a:p>
            <a:r>
              <a:rPr lang="en-GB"/>
              <a:t>Remind them of specific requirements for online safety (embedded throughout curriculum and in all aspects of school life) and the need for the curriculum to address safeguarding, including child on child abuse. </a:t>
            </a:r>
          </a:p>
          <a:p>
            <a:endParaRPr lang="en-GB"/>
          </a:p>
          <a:p>
            <a:r>
              <a:rPr lang="en-GB"/>
              <a:t>What will they do in their own practice to support a culture of safeguarding vs a whole setting approach</a:t>
            </a:r>
          </a:p>
          <a:p>
            <a:endParaRPr lang="en-GB"/>
          </a:p>
          <a:p>
            <a:r>
              <a:rPr lang="en-GB"/>
              <a:t>Achieve this?- Working in collaboration, effective identification of need, team work, training, policy and guidance, CPD, recognising individual need, VOC, working with partner agencies, whistleblowing/raising concerns etc</a:t>
            </a:r>
          </a:p>
          <a:p>
            <a:r>
              <a:rPr lang="en-GB"/>
              <a:t>Safeguarding and promoting welfare is defined by Keeping Children Safe in Education and Working Together to Safeguard Children, and essentially it is everything that we do as a setting for all our students.  Whilst n</a:t>
            </a:r>
            <a:r>
              <a:rPr lang="en-US"/>
              <a:t>o single practitioner can have a full picture of a child’s needs and circumstances, we know that if children and families are to receive the right help at the right time, everyone who comes into contact with them has a role to play in identifying concerns, sharing information and taking prompt action. There is nothing within this that we do not already do as individuals or as a setting.  We know our students, and if we have concerns, we will act to ensure that they are flagged up and addressed, whether through action within the setting or referral to external services, including the local authority.</a:t>
            </a:r>
            <a:br>
              <a:rPr lang="en-US">
                <a:cs typeface="+mn-lt"/>
              </a:rPr>
            </a:br>
            <a:br>
              <a:rPr lang="en-US">
                <a:cs typeface="+mn-lt"/>
              </a:rPr>
            </a:br>
            <a:r>
              <a:rPr lang="en-GB"/>
              <a:t>Safeguarding is everything we do, all of the time, to ensure all the children and young people we work with have the best outcomes. It is preventative as well as reactive and applies to everything that we do for all children. Child protection is the part of safeguarding which is necessary when there is suspicion or evidence of a child being abused or harmed, and specific action is required to protect that individual child or sibling group. </a:t>
            </a:r>
            <a:br>
              <a:rPr lang="en-GB">
                <a:cs typeface="+mn-lt"/>
              </a:rPr>
            </a:br>
            <a:br>
              <a:rPr lang="en-GB">
                <a:cs typeface="+mn-lt"/>
              </a:rPr>
            </a:br>
            <a:r>
              <a:rPr lang="en-GB"/>
              <a:t>Of note is that in Working Together there is a sixth part to the definition which is centred around promoting the upbringing of children with their birth parents, or otherwise remaining within their family network wherever possible.</a:t>
            </a:r>
            <a:br>
              <a:rPr lang="en-GB">
                <a:cs typeface="+mn-lt"/>
              </a:rPr>
            </a:br>
            <a:br>
              <a:rPr lang="en-GB">
                <a:cs typeface="+mn-lt"/>
              </a:rPr>
            </a:br>
            <a:r>
              <a:rPr lang="en-GB"/>
              <a:t>We know that safeguarding is everyone’s responsibility. However, if we’re not careful, we just hear this as a commonly used phrase and don’t really understand what it means. We are trusted to educate and care for our students, shaping and influencing their lives. This is a huge privilege, sometimes we might find our roles difficult, but it is important to remember that you have the power to intervene, support and protect the children and young people in your setting. As part of our role, we therefore need to be prepared to think the unthinkable, keep an open mind, not make assumptions or accept things at face value and always be mindful that it could happen here (whatever ‘it’ may be) … in short, we need to be professionally curious, always asking "what if" and challenging our perceptions.</a:t>
            </a:r>
            <a:br>
              <a:rPr lang="en-GB">
                <a:cs typeface="+mn-lt"/>
              </a:rPr>
            </a:br>
            <a:br>
              <a:rPr lang="en-GB">
                <a:cs typeface="+mn-lt"/>
              </a:rPr>
            </a:br>
            <a:r>
              <a:rPr lang="en-GB"/>
              <a:t>Part one of Keeping Children Safe in Education explains the role very clearly, stating that “School and college staff are particularly important, as they are in a position to identify concerns early, provide help for children, promote children’s welfare and prevent concerns from escalating.  All staff have a responsibility to provide a safe environment in which children can learn</a:t>
            </a:r>
          </a:p>
        </p:txBody>
      </p:sp>
      <p:sp>
        <p:nvSpPr>
          <p:cNvPr id="4" name="Slide Number Placeholder 3"/>
          <p:cNvSpPr>
            <a:spLocks noGrp="1"/>
          </p:cNvSpPr>
          <p:nvPr>
            <p:ph type="sldNum" sz="quarter" idx="5"/>
          </p:nvPr>
        </p:nvSpPr>
        <p:spPr/>
        <p:txBody>
          <a:bodyPr/>
          <a:lstStyle/>
          <a:p>
            <a:fld id="{B34957D8-5698-4B7A-A8DE-8C2F5D75B1DE}" type="slidenum">
              <a:rPr lang="en-GB" smtClean="0"/>
              <a:t>6</a:t>
            </a:fld>
            <a:endParaRPr lang="en-GB"/>
          </a:p>
        </p:txBody>
      </p:sp>
    </p:spTree>
    <p:extLst>
      <p:ext uri="{BB962C8B-B14F-4D97-AF65-F5344CB8AC3E}">
        <p14:creationId xmlns:p14="http://schemas.microsoft.com/office/powerpoint/2010/main" val="25952771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Discuss suggestions briefly, take feedback. </a:t>
            </a:r>
            <a:r>
              <a:rPr lang="en-GB" err="1"/>
              <a:t>Mindmap</a:t>
            </a:r>
            <a:r>
              <a:rPr lang="en-GB"/>
              <a:t> is not exhaustive. </a:t>
            </a:r>
          </a:p>
          <a:p>
            <a:r>
              <a:rPr lang="en-GB" altLang="en-US" b="1">
                <a:latin typeface="Arial" panose="020B0604020202020204" pitchFamily="34" charset="0"/>
              </a:rPr>
              <a:t>Ideas</a:t>
            </a:r>
          </a:p>
          <a:p>
            <a:r>
              <a:rPr lang="en-GB" altLang="en-US" b="0">
                <a:latin typeface="Arial" panose="020B0604020202020204" pitchFamily="34" charset="0"/>
              </a:rPr>
              <a:t>Setting has strong child protection policies and procedures which include information on cameras, social media, phones allegations, whistleblowing </a:t>
            </a:r>
          </a:p>
          <a:p>
            <a:r>
              <a:rPr lang="en-GB" altLang="en-US" b="0">
                <a:latin typeface="Arial" panose="020B0604020202020204" pitchFamily="34" charset="0"/>
              </a:rPr>
              <a:t>Staff understand the policies</a:t>
            </a:r>
          </a:p>
          <a:p>
            <a:r>
              <a:rPr lang="en-GB" altLang="en-US" b="0">
                <a:latin typeface="Arial" panose="020B0604020202020204" pitchFamily="34" charset="0"/>
              </a:rPr>
              <a:t>Good record keeping </a:t>
            </a:r>
          </a:p>
          <a:p>
            <a:r>
              <a:rPr lang="en-GB" altLang="en-US" b="0">
                <a:latin typeface="Arial" panose="020B0604020202020204" pitchFamily="34" charset="0"/>
              </a:rPr>
              <a:t>Children able to identify trusted adults have strong attachments </a:t>
            </a:r>
          </a:p>
          <a:p>
            <a:r>
              <a:rPr lang="en-GB" altLang="en-US" b="0">
                <a:latin typeface="Arial" panose="020B0604020202020204" pitchFamily="34" charset="0"/>
              </a:rPr>
              <a:t>Staff are supported </a:t>
            </a:r>
          </a:p>
          <a:p>
            <a:r>
              <a:rPr lang="en-GB" altLang="en-US" b="0">
                <a:latin typeface="Arial" panose="020B0604020202020204" pitchFamily="34" charset="0"/>
              </a:rPr>
              <a:t>Staff promote positive behaviour </a:t>
            </a:r>
          </a:p>
          <a:p>
            <a:r>
              <a:rPr lang="en-GB" altLang="en-US" b="0">
                <a:latin typeface="Arial" panose="020B0604020202020204" pitchFamily="34" charset="0"/>
              </a:rPr>
              <a:t>Risk assessments in place –physical environment safe </a:t>
            </a:r>
          </a:p>
          <a:p>
            <a:r>
              <a:rPr lang="en-GB" altLang="en-US" b="0">
                <a:latin typeface="Arial" panose="020B0604020202020204" pitchFamily="34" charset="0"/>
              </a:rPr>
              <a:t>Safer recruitment procedures in place</a:t>
            </a:r>
          </a:p>
          <a:p>
            <a:r>
              <a:rPr lang="en-GB" altLang="en-US" b="0">
                <a:latin typeface="Arial" panose="020B0604020202020204" pitchFamily="34" charset="0"/>
              </a:rPr>
              <a:t>Good communication with parents and carers</a:t>
            </a:r>
          </a:p>
          <a:p>
            <a:r>
              <a:rPr lang="en-GB" altLang="en-US" b="0">
                <a:latin typeface="Arial" panose="020B0604020202020204" pitchFamily="34" charset="0"/>
              </a:rPr>
              <a:t>Enriching learning opportunities that promote good behaviour and engagement</a:t>
            </a:r>
          </a:p>
          <a:p>
            <a:r>
              <a:rPr lang="en-GB" altLang="en-US" b="0">
                <a:latin typeface="Arial" panose="020B0604020202020204" pitchFamily="34" charset="0"/>
              </a:rPr>
              <a:t>British values</a:t>
            </a:r>
          </a:p>
          <a:p>
            <a:r>
              <a:rPr lang="en-GB" altLang="en-US" b="0">
                <a:latin typeface="Arial" panose="020B0604020202020204" pitchFamily="34" charset="0"/>
              </a:rPr>
              <a:t>Healthy meals </a:t>
            </a:r>
          </a:p>
          <a:p>
            <a:r>
              <a:rPr lang="en-GB" altLang="en-US" b="0">
                <a:latin typeface="Arial" panose="020B0604020202020204" pitchFamily="34" charset="0"/>
              </a:rPr>
              <a:t>Pick up protocols in place</a:t>
            </a:r>
          </a:p>
          <a:p>
            <a:r>
              <a:rPr lang="en-GB" altLang="en-US" b="0">
                <a:latin typeface="Arial" panose="020B0604020202020204" pitchFamily="34" charset="0"/>
              </a:rPr>
              <a:t>Emergency contacts – at least two for each child</a:t>
            </a:r>
          </a:p>
          <a:p>
            <a:r>
              <a:rPr lang="en-GB" altLang="en-US" b="0">
                <a:latin typeface="Arial" panose="020B0604020202020204" pitchFamily="34" charset="0"/>
              </a:rPr>
              <a:t>Good information sharing</a:t>
            </a:r>
          </a:p>
          <a:p>
            <a:r>
              <a:rPr lang="en-GB" altLang="en-US" b="0">
                <a:latin typeface="Arial" panose="020B0604020202020204" pitchFamily="34" charset="0"/>
              </a:rPr>
              <a:t>Training for staff </a:t>
            </a:r>
          </a:p>
          <a:p>
            <a:r>
              <a:rPr lang="en-GB" altLang="en-US" b="0">
                <a:latin typeface="Arial" panose="020B0604020202020204" pitchFamily="34" charset="0"/>
              </a:rPr>
              <a:t>Attendance procedures </a:t>
            </a:r>
            <a:endParaRPr lang="en-GB" altLang="en-US">
              <a:latin typeface="Arial" panose="020B0604020202020204" pitchFamily="34" charset="0"/>
            </a:endParaRPr>
          </a:p>
          <a:p>
            <a:r>
              <a:rPr lang="en-GB" altLang="en-US">
                <a:latin typeface="Arial" panose="020B0604020202020204" pitchFamily="34" charset="0"/>
              </a:rPr>
              <a:t>Staff know the indicators of abuse, risks presented by radicalisation, risks associated with the use of technology </a:t>
            </a:r>
          </a:p>
          <a:p>
            <a:r>
              <a:rPr lang="en-GB" altLang="en-US">
                <a:latin typeface="Arial" panose="020B0604020202020204" pitchFamily="34" charset="0"/>
              </a:rPr>
              <a:t>Staff know what actions to take if concerned about a child </a:t>
            </a:r>
          </a:p>
          <a:p>
            <a:r>
              <a:rPr lang="en-GB" altLang="en-US">
                <a:latin typeface="Arial" panose="020B0604020202020204" pitchFamily="34" charset="0"/>
              </a:rPr>
              <a:t>Staff can name the DSL and deputy</a:t>
            </a:r>
          </a:p>
          <a:p>
            <a:r>
              <a:rPr lang="en-GB" altLang="en-US">
                <a:latin typeface="Arial" panose="020B0604020202020204" pitchFamily="34" charset="0"/>
              </a:rPr>
              <a:t>Referrals, concerns are shared immediately with the appropriate people </a:t>
            </a:r>
          </a:p>
          <a:p>
            <a:r>
              <a:rPr lang="en-GB" altLang="en-US">
                <a:latin typeface="Arial" panose="020B0604020202020204" pitchFamily="34" charset="0"/>
              </a:rPr>
              <a:t>Staff on same page, </a:t>
            </a:r>
          </a:p>
          <a:p>
            <a:r>
              <a:rPr lang="en-GB" altLang="en-US">
                <a:latin typeface="Arial" panose="020B0604020202020204" pitchFamily="34" charset="0"/>
              </a:rPr>
              <a:t>Staff are updated regularly on safeguarding issues by the DSL</a:t>
            </a:r>
          </a:p>
          <a:p>
            <a:r>
              <a:rPr lang="en-GB"/>
              <a:t>Supervision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t>As a setting, we have multiple people visiting on a daily basis, including external contractors, student teachers, supply staff, volunteers, etc.  We also have other safeguarding professionals such as social workers, police, health professionals, all of whom potentially need to speak with specific students whilst on site.</a:t>
            </a:r>
            <a:br>
              <a:rPr lang="en-GB"/>
            </a:br>
            <a:br>
              <a:rPr lang="en-GB"/>
            </a:br>
            <a:r>
              <a:rPr lang="en-GB"/>
              <a:t>Regardless of who the visitor is, we need to ensure that our site remains safe – this means that unless we have completed the necessary checks to allow them to walk around unsupervised there should always be someone with them.  It means that we expect them to understand and follow our safeguarding procedures should they have a concern.  It means that, in the same way we do, they should always be wearing some form of identification.</a:t>
            </a:r>
            <a:br>
              <a:rPr lang="en-GB"/>
            </a:br>
            <a:br>
              <a:rPr lang="en-GB"/>
            </a:br>
            <a:r>
              <a:rPr lang="en-GB"/>
              <a:t>It also means that we should challenge if we are not sure – for example if we see someone walking around unaccompanied that we do not know, we should challenge them as to who they are and where they are going.  It means that if another professional is asking to see a student to talk to them, we need to either know that it is agreed with the relevant team (e.g. safeguarding, SEN, etc.). Just because someone is in a position of authority does not mean that they have the right to speak to a student (e.g. the police still need agreement to speak with students on site).</a:t>
            </a:r>
          </a:p>
          <a:p>
            <a:endParaRPr lang="en-GB"/>
          </a:p>
          <a:p>
            <a:r>
              <a:rPr lang="en-GB"/>
              <a:t>Make it clear that all of this contributes to a culture of safeguarding, which means that children are better supported and the environment promotes safer working practice. </a:t>
            </a:r>
          </a:p>
          <a:p>
            <a:endParaRPr lang="en-GB"/>
          </a:p>
        </p:txBody>
      </p:sp>
      <p:sp>
        <p:nvSpPr>
          <p:cNvPr id="4" name="Slide Number Placeholder 3"/>
          <p:cNvSpPr>
            <a:spLocks noGrp="1"/>
          </p:cNvSpPr>
          <p:nvPr>
            <p:ph type="sldNum" sz="quarter" idx="5"/>
          </p:nvPr>
        </p:nvSpPr>
        <p:spPr/>
        <p:txBody>
          <a:bodyPr/>
          <a:lstStyle/>
          <a:p>
            <a:fld id="{B34957D8-5698-4B7A-A8DE-8C2F5D75B1DE}" type="slidenum">
              <a:rPr lang="en-GB" smtClean="0"/>
              <a:t>7</a:t>
            </a:fld>
            <a:endParaRPr lang="en-GB"/>
          </a:p>
        </p:txBody>
      </p:sp>
    </p:spTree>
    <p:extLst>
      <p:ext uri="{BB962C8B-B14F-4D97-AF65-F5344CB8AC3E}">
        <p14:creationId xmlns:p14="http://schemas.microsoft.com/office/powerpoint/2010/main" val="1952646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Make it clear that staff are given these documents at induction and they need to have ongoing awareness of them and be aware of any updates. </a:t>
            </a:r>
          </a:p>
          <a:p>
            <a:endParaRPr lang="en-GB"/>
          </a:p>
          <a:p>
            <a:r>
              <a:rPr lang="en-GB"/>
              <a:t>All staff must read Part 1 of KCSIE even if they do not work directly with children. (new requirement from KCSIE 26)</a:t>
            </a:r>
          </a:p>
          <a:p>
            <a:endParaRPr lang="en-GB"/>
          </a:p>
          <a:p>
            <a:r>
              <a:rPr lang="en-GB"/>
              <a:t>Staff should also have an awareness of Part 5 of KCSIE – draw attention to this too so they know where to find information about sexual violence and sexual harassment. –this has been updated in KCSIE 2026 so all staff should reread it.</a:t>
            </a:r>
          </a:p>
          <a:p>
            <a:endParaRPr lang="en-GB"/>
          </a:p>
          <a:p>
            <a:endParaRPr lang="en-US"/>
          </a:p>
          <a:p>
            <a:endParaRPr lang="en-US"/>
          </a:p>
        </p:txBody>
      </p:sp>
      <p:sp>
        <p:nvSpPr>
          <p:cNvPr id="4" name="Slide Number Placeholder 3"/>
          <p:cNvSpPr>
            <a:spLocks noGrp="1"/>
          </p:cNvSpPr>
          <p:nvPr>
            <p:ph type="sldNum" sz="quarter" idx="5"/>
          </p:nvPr>
        </p:nvSpPr>
        <p:spPr/>
        <p:txBody>
          <a:bodyPr/>
          <a:lstStyle/>
          <a:p>
            <a:fld id="{7BEE72D3-63E0-473A-BF9E-85698E5FFA30}" type="slidenum">
              <a:rPr lang="en-GB" smtClean="0"/>
              <a:t>8</a:t>
            </a:fld>
            <a:endParaRPr lang="en-GB"/>
          </a:p>
        </p:txBody>
      </p:sp>
    </p:spTree>
    <p:extLst>
      <p:ext uri="{BB962C8B-B14F-4D97-AF65-F5344CB8AC3E}">
        <p14:creationId xmlns:p14="http://schemas.microsoft.com/office/powerpoint/2010/main" val="1802986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Insert data relating to your safeguarding demographics. </a:t>
            </a:r>
          </a:p>
          <a:p>
            <a:endParaRPr lang="en-GB"/>
          </a:p>
          <a:p>
            <a:r>
              <a:rPr lang="en-GB"/>
              <a:t>Share anonymised information about the most common issues impacting your children if appropriate.  </a:t>
            </a:r>
          </a:p>
          <a:p>
            <a:endParaRPr lang="en-GB"/>
          </a:p>
          <a:p>
            <a:r>
              <a:rPr lang="en-GB"/>
              <a:t>Make it clear that ‘it can happen here’. </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4957D8-5698-4B7A-A8DE-8C2F5D75B1DE}"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3913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Whilst abuse is </a:t>
            </a:r>
            <a:r>
              <a:rPr lang="en-US" err="1"/>
              <a:t>categorised</a:t>
            </a:r>
            <a:r>
              <a:rPr lang="en-US"/>
              <a:t> into physical abuse, emotional abuse, sexual abuse and neglect, safeguarding professionals should remember that within these categories there are a multitude of types of abuse and children may experience more than one form of abuse at the same time. Abuse can also occur within wider contexts such as exploitation, domestic abuse, online harms, serious violence, child-on-child abuse and modern slavery.</a:t>
            </a:r>
          </a:p>
          <a:p>
            <a:endParaRPr lang="en-US"/>
          </a:p>
          <a:p>
            <a:r>
              <a:rPr lang="en-US"/>
              <a:t>Physical harm may be one act or a series of acts where a child is physically harmed (e.g. through hitting, shaking, throwing, poisoning, burning or scalding, drowning or suffocating).  We must also remember that it can also be through a parent or carer fabricating or deliberately inducing illness in a child.</a:t>
            </a:r>
            <a:br>
              <a:rPr lang="en-US">
                <a:cs typeface="+mn-lt"/>
              </a:rPr>
            </a:br>
            <a:r>
              <a:rPr lang="en-US"/>
              <a:t> </a:t>
            </a:r>
            <a:br>
              <a:rPr lang="en-US">
                <a:cs typeface="+mn-lt"/>
              </a:rPr>
            </a:br>
            <a:r>
              <a:rPr lang="en-US"/>
              <a:t>Sexual abuse involves forcing or enticing a child or young person to take part in sexual activities, not necessarily involving violence, whether or not the child is aware of what is happening. It may involve contact with the abuser, or non-contact activities such as being made to watch sexual acts taking place.</a:t>
            </a:r>
            <a:br>
              <a:rPr lang="en-US">
                <a:cs typeface="+mn-lt"/>
              </a:rPr>
            </a:br>
            <a:r>
              <a:rPr lang="en-US"/>
              <a:t> </a:t>
            </a:r>
            <a:br>
              <a:rPr lang="en-US">
                <a:cs typeface="+mn-lt"/>
              </a:rPr>
            </a:br>
            <a:r>
              <a:rPr lang="en-US"/>
              <a:t>Emotional abuse is the persistent emotional maltreatment of a child so it has severe and adverse effects on their emotional development and can include making them feel worthless or unloved, inadequate, of limited use, etc.  It can also include a child seeing or hearing the maltreatment of another person (e.g. a child witnessing domestic abuse) and can also involve serious bullying or exploitation.</a:t>
            </a:r>
            <a:br>
              <a:rPr lang="en-US">
                <a:cs typeface="+mn-lt"/>
              </a:rPr>
            </a:br>
            <a:r>
              <a:rPr lang="en-US"/>
              <a:t> </a:t>
            </a:r>
            <a:br>
              <a:rPr lang="en-US">
                <a:cs typeface="+mn-lt"/>
              </a:rPr>
            </a:br>
            <a:r>
              <a:rPr lang="en-US"/>
              <a:t>Neglect is the persistent failure to meet a child’s basic physical and / or psychological needs, likely to result in the serious impairment of the child’s health or development.  This can include not only a failure to feed or clothe, but also to protect them from harm, supervise them properly or get medical care when needed.</a:t>
            </a:r>
          </a:p>
          <a:p>
            <a:endParaRPr lang="en-GB"/>
          </a:p>
          <a:p>
            <a:r>
              <a:rPr lang="en-GB"/>
              <a:t>Historically responses were very much focussed on harm inside the home;  it is important that we consider the likely harm posed to children from outside of their family in the wider contexts of their lives</a:t>
            </a:r>
            <a:endParaRPr lang="en-US"/>
          </a:p>
          <a:p>
            <a:pPr marL="171450" indent="-171450">
              <a:spcBef>
                <a:spcPts val="1000"/>
              </a:spcBef>
              <a:buFont typeface="Arial,Sans-Serif"/>
              <a:buChar char="•"/>
            </a:pPr>
            <a:endParaRPr lang="en-GB"/>
          </a:p>
          <a:p>
            <a:endParaRPr lang="en-US"/>
          </a:p>
          <a:p>
            <a:endParaRPr lang="en-US"/>
          </a:p>
          <a:p>
            <a:r>
              <a:rPr lang="en-US"/>
              <a:t>Explain that children who are being exploited may experience different forms of abuse and it is important to recognise this type of harm. </a:t>
            </a:r>
          </a:p>
          <a:p>
            <a:br>
              <a:rPr lang="en-US">
                <a:cs typeface="+mn-lt"/>
              </a:rPr>
            </a:br>
            <a:r>
              <a:rPr lang="en-US"/>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4957D8-5698-4B7A-A8DE-8C2F5D75B1DE}"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693560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34957D8-5698-4B7A-A8DE-8C2F5D75B1DE}" type="slidenum">
              <a:rPr lang="en-GB" smtClean="0"/>
              <a:t>13</a:t>
            </a:fld>
            <a:endParaRPr lang="en-GB"/>
          </a:p>
        </p:txBody>
      </p:sp>
    </p:spTree>
    <p:extLst>
      <p:ext uri="{BB962C8B-B14F-4D97-AF65-F5344CB8AC3E}">
        <p14:creationId xmlns:p14="http://schemas.microsoft.com/office/powerpoint/2010/main" val="17066529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p>
          <a:p>
            <a:endParaRPr lang="en-US"/>
          </a:p>
          <a:p>
            <a:r>
              <a:rPr lang="en-US"/>
              <a:t>•Allowing children to view inappropriate images or witness sexual activity can lead to them behaving inappropriately with other children.</a:t>
            </a:r>
            <a:endParaRPr lang="en-GB"/>
          </a:p>
          <a:p>
            <a:r>
              <a:rPr lang="en-US"/>
              <a:t>•Remind staff that mental health issues could indicate that a child may be experiencing abuse or neglect. </a:t>
            </a:r>
          </a:p>
          <a:p>
            <a:endParaRPr lang="en-US"/>
          </a:p>
          <a:p>
            <a:r>
              <a:rPr lang="en-US"/>
              <a:t>Research by the Child Sexual Abuse Centre says 1 in 20 children experience some form of child sexual abuse. </a:t>
            </a:r>
          </a:p>
          <a:p>
            <a:endParaRPr lang="en-US"/>
          </a:p>
          <a:p>
            <a:r>
              <a:rPr lang="en-US"/>
              <a:t>Consider how hard it would be for a child to talk about sex with an adult, this is made even harder by communication challenges, fear, embarrassment, coercive control, cultural issues. You may be the child's safe adult, would any of your own perceptions or bias impact on your confidence in talking to a child about sexual abuse? Acknowledging how hard it would be for a child to disclose sexual abuse, it is vital that we recognise the signs and symptoms of abuse and support children in creating an environment where they may feel safer to disclose. </a:t>
            </a:r>
            <a:endParaRPr lang="en-GB"/>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B34957D8-5698-4B7A-A8DE-8C2F5D75B1DE}" type="slidenum">
              <a:rPr lang="en-GB" smtClean="0"/>
              <a:t>14</a:t>
            </a:fld>
            <a:endParaRPr lang="en-GB"/>
          </a:p>
        </p:txBody>
      </p:sp>
    </p:spTree>
    <p:extLst>
      <p:ext uri="{BB962C8B-B14F-4D97-AF65-F5344CB8AC3E}">
        <p14:creationId xmlns:p14="http://schemas.microsoft.com/office/powerpoint/2010/main" val="17444542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Professionals often fail to recognise this as abuse. It can have a profound, long-term impact on children. </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B34957D8-5698-4B7A-A8DE-8C2F5D75B1DE}" type="slidenum">
              <a:rPr lang="en-GB" smtClean="0"/>
              <a:t>15</a:t>
            </a:fld>
            <a:endParaRPr lang="en-GB"/>
          </a:p>
        </p:txBody>
      </p:sp>
    </p:spTree>
    <p:extLst>
      <p:ext uri="{BB962C8B-B14F-4D97-AF65-F5344CB8AC3E}">
        <p14:creationId xmlns:p14="http://schemas.microsoft.com/office/powerpoint/2010/main" val="29186364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a:solidFill>
                  <a:schemeClr val="tx1"/>
                </a:solidFill>
                <a:effectLst/>
                <a:latin typeface="+mn-lt"/>
                <a:ea typeface="+mn-ea"/>
                <a:cs typeface="+mn-cs"/>
              </a:rPr>
              <a:t>Neglect is one of the most common yet least recognised forms of harm to children. While other forms of abuse may come to light following a specific incident, neglect often develops through a series of ongoing, lower-level concerns. These concerns can easily be minimised when viewed individually, but together they can have a significant and lasting impact on a child's health, development, and wellbeing.</a:t>
            </a:r>
          </a:p>
          <a:p>
            <a:endParaRPr lang="en-US"/>
          </a:p>
          <a:p>
            <a:endParaRPr lang="en-US"/>
          </a:p>
          <a:p>
            <a:r>
              <a:rPr lang="en-US"/>
              <a:t>• Long-term outcomes for neglected children are poor</a:t>
            </a:r>
          </a:p>
          <a:p>
            <a:r>
              <a:rPr lang="en-US"/>
              <a:t>• Social isolation can be issue</a:t>
            </a:r>
            <a:endParaRPr lang="en-GB"/>
          </a:p>
          <a:p>
            <a:r>
              <a:rPr lang="en-US"/>
              <a:t>• Often at risk of underachievement and poor long-term outcomes</a:t>
            </a:r>
            <a:endParaRPr lang="en-GB"/>
          </a:p>
          <a:p>
            <a:r>
              <a:rPr lang="en-US"/>
              <a:t>• Take a safeguarding first approach - look past stealing at the underlying reasons</a:t>
            </a:r>
            <a:endParaRPr lang="en-GB"/>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B34957D8-5698-4B7A-A8DE-8C2F5D75B1DE}" type="slidenum">
              <a:rPr lang="en-GB" smtClean="0"/>
              <a:t>16</a:t>
            </a:fld>
            <a:endParaRPr lang="en-GB"/>
          </a:p>
        </p:txBody>
      </p:sp>
    </p:spTree>
    <p:extLst>
      <p:ext uri="{BB962C8B-B14F-4D97-AF65-F5344CB8AC3E}">
        <p14:creationId xmlns:p14="http://schemas.microsoft.com/office/powerpoint/2010/main" val="33221848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93E9C3-2680-DD03-DA9F-828BFA96C5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FC3629-6538-90DE-3C03-A5895EA30C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A8F864-7AB3-7D19-C459-93FA1E263AA3}"/>
              </a:ext>
            </a:extLst>
          </p:cNvPr>
          <p:cNvSpPr>
            <a:spLocks noGrp="1"/>
          </p:cNvSpPr>
          <p:nvPr>
            <p:ph type="body" idx="1"/>
          </p:nvPr>
        </p:nvSpPr>
        <p:spPr/>
        <p:txBody>
          <a:bodyPr/>
          <a:lstStyle/>
          <a:p>
            <a:r>
              <a:rPr lang="en-US">
                <a:latin typeface="Calibri"/>
                <a:ea typeface="Calibri"/>
                <a:cs typeface="Calibri"/>
              </a:rPr>
              <a:t>Primary - Scenario for discussion in groups or a whole staff group</a:t>
            </a:r>
          </a:p>
          <a:p>
            <a:endParaRPr lang="en-US">
              <a:latin typeface="Calibri"/>
              <a:ea typeface="Calibri"/>
              <a:cs typeface="Calibri"/>
            </a:endParaRPr>
          </a:p>
          <a:p>
            <a:r>
              <a:rPr lang="en-US">
                <a:latin typeface="Calibri"/>
                <a:ea typeface="Calibri"/>
                <a:cs typeface="Calibri"/>
              </a:rPr>
              <a:t>Possible prompts if needed:</a:t>
            </a:r>
          </a:p>
          <a:p>
            <a:r>
              <a:rPr lang="en-GB"/>
              <a:t>1. </a:t>
            </a:r>
          </a:p>
          <a:p>
            <a:pPr marL="171450" indent="-171450">
              <a:buFont typeface="Courier New"/>
              <a:buChar char="○"/>
            </a:pPr>
            <a:r>
              <a:rPr lang="en-GB"/>
              <a:t>Concerns around neglect</a:t>
            </a:r>
          </a:p>
          <a:p>
            <a:pPr marL="171450" indent="-171450">
              <a:buFont typeface="Courier New"/>
              <a:buChar char="○"/>
            </a:pPr>
            <a:r>
              <a:rPr lang="en-GB"/>
              <a:t>Jack frequently being hungry and asking others for food.</a:t>
            </a:r>
          </a:p>
          <a:p>
            <a:pPr marL="171450" indent="-171450">
              <a:buFont typeface="Courier New"/>
              <a:buChar char="○"/>
            </a:pPr>
            <a:r>
              <a:rPr lang="en-GB"/>
              <a:t>Dirty clothing and poor hygiene.</a:t>
            </a:r>
          </a:p>
          <a:p>
            <a:pPr marL="171450" indent="-171450">
              <a:buFont typeface="Courier New"/>
              <a:buChar char="○"/>
            </a:pPr>
            <a:r>
              <a:rPr lang="en-GB"/>
              <a:t>Clothing that is unsuitable for the weather.</a:t>
            </a:r>
          </a:p>
          <a:p>
            <a:pPr marL="171450" indent="-171450">
              <a:buFont typeface="Courier New"/>
              <a:buChar char="○"/>
            </a:pPr>
            <a:r>
              <a:rPr lang="en-GB"/>
              <a:t>Regular tiredness and lack of concentration.</a:t>
            </a:r>
          </a:p>
          <a:p>
            <a:pPr marL="171450" indent="-171450">
              <a:buFont typeface="Courier New"/>
              <a:buChar char="○"/>
            </a:pPr>
            <a:r>
              <a:rPr lang="en-GB"/>
              <a:t>Comments suggesting inadequate supervision at home.</a:t>
            </a:r>
          </a:p>
          <a:p>
            <a:pPr marL="171450" indent="-171450">
              <a:buFont typeface="Courier New"/>
              <a:buChar char="○"/>
            </a:pPr>
            <a:r>
              <a:rPr lang="en-GB"/>
              <a:t>A pattern of unmet basic physical needs.</a:t>
            </a:r>
          </a:p>
          <a:p>
            <a:endParaRPr lang="en-GB"/>
          </a:p>
          <a:p>
            <a:r>
              <a:rPr lang="en-GB"/>
              <a:t>2. Discussions should include</a:t>
            </a:r>
          </a:p>
          <a:p>
            <a:pPr marL="628650" lvl="1" indent="-171450">
              <a:buFont typeface="Courier New"/>
              <a:buChar char="○"/>
            </a:pPr>
            <a:r>
              <a:rPr lang="en-GB"/>
              <a:t>Record concerns factually and promptly.</a:t>
            </a:r>
          </a:p>
          <a:p>
            <a:pPr marL="628650" lvl="1" indent="-171450">
              <a:buFont typeface="Courier New"/>
              <a:buChar char="○"/>
            </a:pPr>
            <a:r>
              <a:rPr lang="en-GB"/>
              <a:t>Report concerns to the DSL in line with school procedures.</a:t>
            </a:r>
          </a:p>
          <a:p>
            <a:pPr marL="628650" lvl="1" indent="-171450">
              <a:buFont typeface="Courier New"/>
              <a:buChar char="○"/>
            </a:pPr>
            <a:r>
              <a:rPr lang="en-GB"/>
              <a:t>Continue to monitor and record any further concerns.</a:t>
            </a:r>
          </a:p>
          <a:p>
            <a:pPr marL="628650" lvl="1" indent="-171450">
              <a:buFont typeface="Courier New"/>
              <a:buChar char="○"/>
            </a:pPr>
            <a:r>
              <a:rPr lang="en-GB"/>
              <a:t>Avoid investigating independently or making assumptions.</a:t>
            </a:r>
          </a:p>
          <a:p>
            <a:pPr marL="628650" lvl="1" indent="-171450">
              <a:buFont typeface="Courier New"/>
              <a:buChar char="○"/>
            </a:pPr>
            <a:r>
              <a:rPr lang="en-GB"/>
              <a:t>Maintain a supportive relationship with Jack.</a:t>
            </a:r>
          </a:p>
          <a:p>
            <a:r>
              <a:rPr lang="en-GB"/>
              <a:t>3. </a:t>
            </a:r>
          </a:p>
          <a:p>
            <a:pPr marL="628650" lvl="1" indent="-171450">
              <a:buFont typeface="Courier New"/>
              <a:buChar char="○"/>
            </a:pPr>
            <a:r>
              <a:rPr lang="en-GB" b="1"/>
              <a:t>Learning</a:t>
            </a:r>
            <a:endParaRPr lang="en-GB"/>
          </a:p>
          <a:p>
            <a:pPr marL="628650" lvl="1" indent="-171450">
              <a:buFont typeface="Courier New"/>
              <a:buChar char="○"/>
            </a:pPr>
            <a:r>
              <a:rPr lang="en-GB"/>
              <a:t>Difficulty concentrating.</a:t>
            </a:r>
          </a:p>
          <a:p>
            <a:pPr marL="628650" lvl="1" indent="-171450">
              <a:buFont typeface="Courier New"/>
              <a:buChar char="○"/>
            </a:pPr>
            <a:r>
              <a:rPr lang="en-GB"/>
              <a:t>Poor memory and attention.</a:t>
            </a:r>
          </a:p>
          <a:p>
            <a:pPr marL="628650" lvl="1" indent="-171450">
              <a:buFont typeface="Courier New"/>
              <a:buChar char="○"/>
            </a:pPr>
            <a:r>
              <a:rPr lang="en-GB"/>
              <a:t>Reduced academic progress.</a:t>
            </a:r>
          </a:p>
          <a:p>
            <a:pPr marL="628650" lvl="1" indent="-171450">
              <a:buFont typeface="Courier New"/>
              <a:buChar char="○"/>
            </a:pPr>
            <a:r>
              <a:rPr lang="en-GB"/>
              <a:t>Increased absences.</a:t>
            </a:r>
          </a:p>
          <a:p>
            <a:pPr marL="628650" lvl="1" indent="-171450">
              <a:buFont typeface="Courier New"/>
              <a:buChar char="○"/>
            </a:pPr>
            <a:r>
              <a:rPr lang="en-GB" b="1"/>
              <a:t>Behaviour</a:t>
            </a:r>
            <a:endParaRPr lang="en-GB"/>
          </a:p>
          <a:p>
            <a:pPr marL="628650" lvl="1" indent="-171450">
              <a:buFont typeface="Courier New"/>
              <a:buChar char="○"/>
            </a:pPr>
            <a:r>
              <a:rPr lang="en-GB"/>
              <a:t>Seeking food from others.</a:t>
            </a:r>
          </a:p>
          <a:p>
            <a:pPr marL="628650" lvl="1" indent="-171450">
              <a:buFont typeface="Courier New"/>
              <a:buChar char="○"/>
            </a:pPr>
            <a:r>
              <a:rPr lang="en-GB"/>
              <a:t>Challenging behaviour.</a:t>
            </a:r>
          </a:p>
          <a:p>
            <a:pPr marL="628650" lvl="1" indent="-171450">
              <a:buFont typeface="Courier New"/>
              <a:buChar char="○"/>
            </a:pPr>
            <a:r>
              <a:rPr lang="en-GB"/>
              <a:t>Withdrawal from activities.</a:t>
            </a:r>
          </a:p>
          <a:p>
            <a:pPr marL="628650" lvl="1" indent="-171450">
              <a:buFont typeface="Courier New"/>
              <a:buChar char="○"/>
            </a:pPr>
            <a:r>
              <a:rPr lang="en-GB"/>
              <a:t>Difficulty following routines.</a:t>
            </a:r>
          </a:p>
          <a:p>
            <a:pPr marL="628650" lvl="1" indent="-171450">
              <a:buFont typeface="Courier New"/>
              <a:buChar char="○"/>
            </a:pPr>
            <a:r>
              <a:rPr lang="en-GB" b="1"/>
              <a:t>Emotional Wellbeing</a:t>
            </a:r>
            <a:endParaRPr lang="en-GB"/>
          </a:p>
          <a:p>
            <a:pPr marL="628650" lvl="1" indent="-171450">
              <a:buFont typeface="Courier New"/>
              <a:buChar char="○"/>
            </a:pPr>
            <a:r>
              <a:rPr lang="en-GB"/>
              <a:t>Low self-esteem.</a:t>
            </a:r>
          </a:p>
          <a:p>
            <a:pPr marL="628650" lvl="1" indent="-171450">
              <a:buFont typeface="Courier New"/>
              <a:buChar char="○"/>
            </a:pPr>
            <a:r>
              <a:rPr lang="en-GB"/>
              <a:t>Anxiety or worry.</a:t>
            </a:r>
          </a:p>
          <a:p>
            <a:pPr marL="628650" lvl="1" indent="-171450">
              <a:buFont typeface="Courier New"/>
              <a:buChar char="○"/>
            </a:pPr>
            <a:r>
              <a:rPr lang="en-GB"/>
              <a:t>Difficulty trusting adults.</a:t>
            </a:r>
          </a:p>
          <a:p>
            <a:pPr marL="628650" lvl="1" indent="-171450">
              <a:buFont typeface="Courier New"/>
              <a:buChar char="○"/>
            </a:pPr>
            <a:r>
              <a:rPr lang="en-GB"/>
              <a:t>Feelings of isolation or insecurity.</a:t>
            </a:r>
          </a:p>
          <a:p>
            <a:endParaRPr lang="en-GB">
              <a:highlight>
                <a:srgbClr val="FFFFFF"/>
              </a:highlight>
              <a:latin typeface="Aptos" panose="02110004020202020204"/>
              <a:ea typeface="Calibri"/>
              <a:cs typeface="Calibri"/>
            </a:endParaRPr>
          </a:p>
          <a:p>
            <a:endParaRPr lang="en-GB">
              <a:highlight>
                <a:srgbClr val="FFFFFF"/>
              </a:highlight>
              <a:latin typeface="Aptos" panose="02110004020202020204"/>
              <a:ea typeface="Calibri"/>
              <a:cs typeface="Calibri"/>
            </a:endParaRPr>
          </a:p>
          <a:p>
            <a:pPr marL="171450" indent="-171450">
              <a:buFont typeface="Symbol"/>
              <a:buChar char="•"/>
            </a:pPr>
            <a:endParaRPr lang="en-GB">
              <a:highlight>
                <a:srgbClr val="FFFFFF"/>
              </a:highlight>
              <a:latin typeface="Aptos" panose="02110004020202020204"/>
              <a:ea typeface="Calibri"/>
              <a:cs typeface="Calibri"/>
            </a:endParaRPr>
          </a:p>
        </p:txBody>
      </p:sp>
      <p:sp>
        <p:nvSpPr>
          <p:cNvPr id="4" name="Slide Number Placeholder 3">
            <a:extLst>
              <a:ext uri="{FF2B5EF4-FFF2-40B4-BE49-F238E27FC236}">
                <a16:creationId xmlns:a16="http://schemas.microsoft.com/office/drawing/2014/main" id="{F7275216-C679-80DA-65DA-FA9CAE492D95}"/>
              </a:ext>
            </a:extLst>
          </p:cNvPr>
          <p:cNvSpPr>
            <a:spLocks noGrp="1"/>
          </p:cNvSpPr>
          <p:nvPr>
            <p:ph type="sldNum" sz="quarter" idx="5"/>
          </p:nvPr>
        </p:nvSpPr>
        <p:spPr/>
        <p:txBody>
          <a:bodyPr/>
          <a:lstStyle/>
          <a:p>
            <a:fld id="{B34957D8-5698-4B7A-A8DE-8C2F5D75B1DE}" type="slidenum">
              <a:rPr lang="en-GB" smtClean="0"/>
              <a:t>17</a:t>
            </a:fld>
            <a:endParaRPr lang="en-GB"/>
          </a:p>
        </p:txBody>
      </p:sp>
    </p:spTree>
    <p:extLst>
      <p:ext uri="{BB962C8B-B14F-4D97-AF65-F5344CB8AC3E}">
        <p14:creationId xmlns:p14="http://schemas.microsoft.com/office/powerpoint/2010/main" val="29971307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1. Participants may identify </a:t>
            </a:r>
            <a:endParaRPr lang="en-US">
              <a:solidFill>
                <a:srgbClr val="444444"/>
              </a:solidFill>
            </a:endParaRPr>
          </a:p>
          <a:p>
            <a:r>
              <a:rPr lang="en-US"/>
              <a:t>A significant change in behaviour from being confident and engaged to becoming withdrawn and reluctant to participate in lessons. </a:t>
            </a:r>
            <a:endParaRPr lang="en-US">
              <a:solidFill>
                <a:srgbClr val="444444"/>
              </a:solidFill>
            </a:endParaRPr>
          </a:p>
          <a:p>
            <a:r>
              <a:rPr lang="en-US"/>
              <a:t>Increased anxiety, particularly when receiving feedback or discussing her work. </a:t>
            </a:r>
            <a:endParaRPr lang="en-US">
              <a:solidFill>
                <a:srgbClr val="444444"/>
              </a:solidFill>
            </a:endParaRPr>
          </a:p>
          <a:p>
            <a:r>
              <a:rPr lang="en-US"/>
              <a:t>Low self-esteem, evidenced by comments such as feeling she is "never good enough". </a:t>
            </a:r>
            <a:endParaRPr lang="en-US">
              <a:solidFill>
                <a:srgbClr val="444444"/>
              </a:solidFill>
            </a:endParaRPr>
          </a:p>
          <a:p>
            <a:r>
              <a:rPr lang="en-US"/>
              <a:t>Becoming visibly distressed after receiving messages on her phone, which may suggest cyberbullying, peer-on-peer abuse, coercion, or other online harms. </a:t>
            </a:r>
            <a:endParaRPr lang="en-US">
              <a:solidFill>
                <a:srgbClr val="444444"/>
              </a:solidFill>
            </a:endParaRPr>
          </a:p>
          <a:p>
            <a:r>
              <a:rPr lang="en-US"/>
              <a:t>Expressing fear of disappointing others and excessive worry about making mistakes. </a:t>
            </a:r>
            <a:endParaRPr lang="en-US">
              <a:solidFill>
                <a:srgbClr val="444444"/>
              </a:solidFill>
            </a:endParaRPr>
          </a:p>
          <a:p>
            <a:r>
              <a:rPr lang="en-US"/>
              <a:t>Statements indicating she is regularly criticised, compared to siblings, and called a "failure" at home. </a:t>
            </a:r>
            <a:endParaRPr lang="en-US">
              <a:solidFill>
                <a:srgbClr val="444444"/>
              </a:solidFill>
            </a:endParaRPr>
          </a:p>
          <a:p>
            <a:r>
              <a:rPr lang="en-US"/>
              <a:t> </a:t>
            </a:r>
            <a:endParaRPr lang="en-US">
              <a:solidFill>
                <a:srgbClr val="444444"/>
              </a:solidFill>
            </a:endParaRPr>
          </a:p>
          <a:p>
            <a:r>
              <a:rPr lang="en-US"/>
              <a:t>2. Participants may suggest </a:t>
            </a:r>
            <a:endParaRPr lang="en-US">
              <a:solidFill>
                <a:srgbClr val="444444"/>
              </a:solidFill>
            </a:endParaRPr>
          </a:p>
          <a:p>
            <a:r>
              <a:rPr lang="en-US"/>
              <a:t> </a:t>
            </a:r>
            <a:endParaRPr lang="en-US">
              <a:solidFill>
                <a:srgbClr val="444444"/>
              </a:solidFill>
            </a:endParaRPr>
          </a:p>
          <a:p>
            <a:r>
              <a:rPr lang="en-US"/>
              <a:t>Feel embarrassed, ashamed, or believe the treatment she receives is normal. </a:t>
            </a:r>
            <a:endParaRPr lang="en-US">
              <a:solidFill>
                <a:srgbClr val="444444"/>
              </a:solidFill>
            </a:endParaRPr>
          </a:p>
          <a:p>
            <a:r>
              <a:rPr lang="en-US"/>
              <a:t>Fear getting into trouble herself or causing difficulties for family members. </a:t>
            </a:r>
            <a:endParaRPr lang="en-US">
              <a:solidFill>
                <a:srgbClr val="444444"/>
              </a:solidFill>
            </a:endParaRPr>
          </a:p>
          <a:p>
            <a:r>
              <a:rPr lang="en-US"/>
              <a:t>Be worried that the situation will become worse if adults intervene. </a:t>
            </a:r>
            <a:endParaRPr lang="en-US">
              <a:solidFill>
                <a:srgbClr val="444444"/>
              </a:solidFill>
            </a:endParaRPr>
          </a:p>
          <a:p>
            <a:r>
              <a:rPr lang="en-US"/>
              <a:t>Lack confidence due to ongoing criticism and low self-esteem. </a:t>
            </a:r>
            <a:endParaRPr lang="en-US">
              <a:solidFill>
                <a:srgbClr val="444444"/>
              </a:solidFill>
            </a:endParaRPr>
          </a:p>
          <a:p>
            <a:r>
              <a:rPr lang="en-US"/>
              <a:t>Fear she will not be believed. </a:t>
            </a:r>
            <a:endParaRPr lang="en-US">
              <a:solidFill>
                <a:srgbClr val="444444"/>
              </a:solidFill>
            </a:endParaRPr>
          </a:p>
          <a:p>
            <a:r>
              <a:rPr lang="en-US"/>
              <a:t>Feel loyalty towards family members despite the harm being caused. </a:t>
            </a:r>
            <a:endParaRPr lang="en-US">
              <a:solidFill>
                <a:srgbClr val="444444"/>
              </a:solidFill>
            </a:endParaRPr>
          </a:p>
          <a:p>
            <a:r>
              <a:rPr lang="en-US"/>
              <a:t>Have been influenced by those involved to keep concerns secret. </a:t>
            </a:r>
            <a:endParaRPr lang="en-US">
              <a:solidFill>
                <a:srgbClr val="444444"/>
              </a:solidFill>
            </a:endParaRPr>
          </a:p>
          <a:p>
            <a:r>
              <a:rPr lang="en-US"/>
              <a:t> </a:t>
            </a:r>
            <a:endParaRPr lang="en-US">
              <a:solidFill>
                <a:srgbClr val="444444"/>
              </a:solidFill>
            </a:endParaRPr>
          </a:p>
          <a:p>
            <a:r>
              <a:rPr lang="en-US"/>
              <a:t>3. Listen calmly and reassure Olivia that she has done the right thing by speaking. </a:t>
            </a:r>
            <a:endParaRPr lang="en-US">
              <a:solidFill>
                <a:srgbClr val="444444"/>
              </a:solidFill>
            </a:endParaRPr>
          </a:p>
          <a:p>
            <a:r>
              <a:rPr lang="en-US"/>
              <a:t>Not promise confidentiality. Explain that information must be shared with appropriate staff if there are concerns about her welfare. </a:t>
            </a:r>
            <a:endParaRPr lang="en-US">
              <a:solidFill>
                <a:srgbClr val="444444"/>
              </a:solidFill>
            </a:endParaRPr>
          </a:p>
          <a:p>
            <a:r>
              <a:rPr lang="en-US"/>
              <a:t>Record accurately what Olivia said, using her own words where possible. </a:t>
            </a:r>
            <a:endParaRPr lang="en-US">
              <a:solidFill>
                <a:srgbClr val="444444"/>
              </a:solidFill>
            </a:endParaRPr>
          </a:p>
          <a:p>
            <a:r>
              <a:rPr lang="en-US"/>
              <a:t>Report the concern immediately to the Designated Safeguarding Lead (DSL) or deputy DSL in line with the school's safeguarding procedures. </a:t>
            </a:r>
            <a:endParaRPr lang="en-US">
              <a:solidFill>
                <a:srgbClr val="444444"/>
              </a:solidFill>
            </a:endParaRPr>
          </a:p>
          <a:p>
            <a:r>
              <a:rPr lang="en-US"/>
              <a:t>Continue to be supportive and observe for any further concerns.</a:t>
            </a:r>
            <a:endParaRPr lang="en-US">
              <a:solidFill>
                <a:srgbClr val="444444"/>
              </a:solidFill>
            </a:endParaRPr>
          </a:p>
          <a:p>
            <a:r>
              <a:rPr lang="en-US">
                <a:highlight>
                  <a:srgbClr val="FFFFFF"/>
                </a:highlight>
              </a:rPr>
              <a:t> </a:t>
            </a:r>
            <a:endParaRPr lang="en-US"/>
          </a:p>
          <a:p>
            <a:endParaRPr lang="en-US">
              <a:highlight>
                <a:srgbClr val="FFFFFF"/>
              </a:highlight>
            </a:endParaRPr>
          </a:p>
          <a:p>
            <a:endParaRPr lang="en-GB">
              <a:highlight>
                <a:srgbClr val="FFFFFF"/>
              </a:highlight>
              <a:latin typeface="Aptos" panose="02110004020202020204"/>
              <a:ea typeface="Calibri"/>
              <a:cs typeface="Calibri"/>
            </a:endParaRPr>
          </a:p>
          <a:p>
            <a:endParaRPr lang="en-US">
              <a:highlight>
                <a:srgbClr val="FFFFFF"/>
              </a:highlight>
              <a:latin typeface="Aptos" panose="02110004020202020204"/>
              <a:ea typeface="Calibri"/>
              <a:cs typeface="Calibri"/>
            </a:endParaRP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B34957D8-5698-4B7A-A8DE-8C2F5D75B1DE}" type="slidenum">
              <a:rPr lang="en-GB" smtClean="0"/>
              <a:t>18</a:t>
            </a:fld>
            <a:endParaRPr lang="en-GB"/>
          </a:p>
        </p:txBody>
      </p:sp>
    </p:spTree>
    <p:extLst>
      <p:ext uri="{BB962C8B-B14F-4D97-AF65-F5344CB8AC3E}">
        <p14:creationId xmlns:p14="http://schemas.microsoft.com/office/powerpoint/2010/main" val="3362407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a:p>
            <a:r>
              <a:rPr lang="en-US"/>
              <a:t>Allowing children to view inappropriate images or witness sexual activity can lead to them behaving inappropriately with other children.</a:t>
            </a:r>
            <a:endParaRPr lang="en-GB"/>
          </a:p>
          <a:p>
            <a:r>
              <a:rPr lang="en-US"/>
              <a:t>• Younger children may touch themselves but can be easily distracted and get on with an activity. When masturbation is compulsive, there is an indication that the child may have experienced sexual abuse</a:t>
            </a:r>
            <a:endParaRPr lang="en-GB"/>
          </a:p>
          <a:p>
            <a:r>
              <a:rPr lang="en-US"/>
              <a:t>• Remind staff that mental health issues could indicate that a child may be experiencing abuse or neglect. </a:t>
            </a:r>
            <a:endParaRPr lang="en-GB"/>
          </a:p>
          <a:p>
            <a:endParaRPr lang="en-US"/>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Professionals often fail to recognise emotional abuse  as abuse. It can have a profound, long-term impact on children. </a:t>
            </a:r>
          </a:p>
          <a:p>
            <a:endParaRPr lang="en-US"/>
          </a:p>
          <a:p>
            <a:endParaRPr lang="en-US"/>
          </a:p>
          <a:p>
            <a:r>
              <a:rPr lang="en-US"/>
              <a:t>Long-term outcomes for neglected children are poor</a:t>
            </a:r>
          </a:p>
          <a:p>
            <a:r>
              <a:rPr lang="en-US"/>
              <a:t>• Social isolation</a:t>
            </a:r>
            <a:endParaRPr lang="en-GB"/>
          </a:p>
          <a:p>
            <a:r>
              <a:rPr lang="en-US"/>
              <a:t>• Often at risk of underachievement and poor long-term outcomes</a:t>
            </a:r>
            <a:endParaRPr lang="en-GB"/>
          </a:p>
          <a:p>
            <a:r>
              <a:rPr lang="en-US"/>
              <a:t>• Take a safeguarding first approach - look past stealing at the underlying reasons</a:t>
            </a:r>
            <a:endParaRPr lang="en-GB"/>
          </a:p>
          <a:p>
            <a:endParaRPr lang="en-GB"/>
          </a:p>
        </p:txBody>
      </p:sp>
      <p:sp>
        <p:nvSpPr>
          <p:cNvPr id="4" name="Slide Number Placeholder 3"/>
          <p:cNvSpPr>
            <a:spLocks noGrp="1"/>
          </p:cNvSpPr>
          <p:nvPr>
            <p:ph type="sldNum" sz="quarter" idx="5"/>
          </p:nvPr>
        </p:nvSpPr>
        <p:spPr/>
        <p:txBody>
          <a:bodyPr/>
          <a:lstStyle/>
          <a:p>
            <a:fld id="{B34957D8-5698-4B7A-A8DE-8C2F5D75B1DE}" type="slidenum">
              <a:rPr lang="en-GB" smtClean="0"/>
              <a:t>19</a:t>
            </a:fld>
            <a:endParaRPr lang="en-GB"/>
          </a:p>
        </p:txBody>
      </p:sp>
    </p:spTree>
    <p:extLst>
      <p:ext uri="{BB962C8B-B14F-4D97-AF65-F5344CB8AC3E}">
        <p14:creationId xmlns:p14="http://schemas.microsoft.com/office/powerpoint/2010/main" val="42633269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hlinkClick r:id="rId3"/>
              </a:rPr>
              <a:t>Responding to a Child's Disclosure of Abuse | NSPCC Learning (youtube.com)</a:t>
            </a:r>
            <a:r>
              <a:rPr lang="en-GB"/>
              <a:t> </a:t>
            </a:r>
          </a:p>
          <a:p>
            <a:r>
              <a:rPr lang="en-GB"/>
              <a:t>Ask staff to share their understanding of  ‘open questions’ vs ‘leading questions’. Provide examples. </a:t>
            </a:r>
          </a:p>
          <a:p>
            <a:br>
              <a:rPr lang="en-GB">
                <a:cs typeface="+mn-lt"/>
              </a:rPr>
            </a:br>
            <a:r>
              <a:rPr lang="en-GB"/>
              <a:t>E.g. ‘What happened?’ vs ‘Did your mother hit you again?’</a:t>
            </a:r>
          </a:p>
          <a:p>
            <a:endParaRPr lang="en-GB"/>
          </a:p>
          <a:p>
            <a:r>
              <a:rPr lang="en-US"/>
              <a:t>The designated safeguarding lead or a deputy should always be available to discuss safeguarding concerns. If in exceptional circumstances, the designated safeguarding lead (or deputy) is not available, this should not delay appropriate action being taken. Staff should consider speaking to a member of the senior leadership team and/or take advice from local children’s social care. In these circumstances, any action taken should be shared with the designated safeguarding lead (or deputy) as soon as is practically possible.</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latin typeface="Arial" panose="020B0604020202020204" pitchFamily="34" charset="0"/>
                <a:cs typeface="Arial" panose="020B0604020202020204" pitchFamily="34" charset="0"/>
              </a:rPr>
              <a:t>Early help means providing support as soon as a problem emerges at any point in a child’s life, from the foundation years through to the teenage years. It is important that all concerns are reported (not just child protection concerns) so that we can intervene and provide support as required. </a:t>
            </a:r>
            <a:endParaRPr lang="en-GB" sz="1200">
              <a:latin typeface="Arial" panose="020B0604020202020204" pitchFamily="34" charset="0"/>
              <a:ea typeface="Calibri" panose="020F0502020204030204" pitchFamily="34" charset="0"/>
              <a:cs typeface="Arial" panose="020B0604020202020204" pitchFamily="34" charset="0"/>
            </a:endParaRPr>
          </a:p>
          <a:p>
            <a:endParaRPr lang="en-GB"/>
          </a:p>
        </p:txBody>
      </p:sp>
      <p:sp>
        <p:nvSpPr>
          <p:cNvPr id="4" name="Slide Number Placeholder 3"/>
          <p:cNvSpPr>
            <a:spLocks noGrp="1"/>
          </p:cNvSpPr>
          <p:nvPr>
            <p:ph type="sldNum" sz="quarter" idx="5"/>
          </p:nvPr>
        </p:nvSpPr>
        <p:spPr/>
        <p:txBody>
          <a:bodyPr/>
          <a:lstStyle/>
          <a:p>
            <a:fld id="{B34957D8-5698-4B7A-A8DE-8C2F5D75B1DE}" type="slidenum">
              <a:rPr lang="en-GB" smtClean="0"/>
              <a:t>20</a:t>
            </a:fld>
            <a:endParaRPr lang="en-GB"/>
          </a:p>
        </p:txBody>
      </p:sp>
    </p:spTree>
    <p:extLst>
      <p:ext uri="{BB962C8B-B14F-4D97-AF65-F5344CB8AC3E}">
        <p14:creationId xmlns:p14="http://schemas.microsoft.com/office/powerpoint/2010/main" val="3146629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Ask staff to share their understanding of  ‘open questions’ vs ‘leading questions’. Provide examples. </a:t>
            </a:r>
          </a:p>
          <a:p>
            <a:br>
              <a:rPr lang="en-GB"/>
            </a:br>
            <a:r>
              <a:rPr lang="en-GB"/>
              <a:t>E.g. ‘What happened?’ vs ‘Did your mother hit you again?’</a:t>
            </a:r>
          </a:p>
          <a:p>
            <a:endParaRPr lang="en-GB"/>
          </a:p>
          <a:p>
            <a:r>
              <a:rPr lang="en-US"/>
              <a:t>KCSIE: The designated safeguarding lead or a deputy should always be available to discuss safeguarding concerns. If in exceptional circumstances, the designated safeguarding lead (or deputy) is not available, this should not delay appropriate action being taken. Staff should consider speaking to a member of the senior leadership team and/or take advice from local children’s social care. In these circumstances, any action taken should be shared with the designated safeguarding lead (or deputy) as soon as is practically possible.</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latin typeface="Arial" panose="020B0604020202020204" pitchFamily="34" charset="0"/>
                <a:cs typeface="Arial" panose="020B0604020202020204" pitchFamily="34" charset="0"/>
              </a:rPr>
              <a:t>Early help means providing support as soon as a problem emerges at any point in a child’s life, from the foundation years through to the teenage years. It is important that all concerns are reported (not just child protection concerns) so that we can intervene and provide support as required. </a:t>
            </a:r>
            <a:endParaRPr lang="en-GB" sz="1200">
              <a:latin typeface="Arial" panose="020B0604020202020204" pitchFamily="34" charset="0"/>
              <a:ea typeface="Calibri" panose="020F0502020204030204" pitchFamily="34" charset="0"/>
              <a:cs typeface="Arial" panose="020B0604020202020204" pitchFamily="34" charset="0"/>
            </a:endParaRPr>
          </a:p>
          <a:p>
            <a:endParaRPr lang="en-GB"/>
          </a:p>
        </p:txBody>
      </p:sp>
      <p:sp>
        <p:nvSpPr>
          <p:cNvPr id="4" name="Slide Number Placeholder 3"/>
          <p:cNvSpPr>
            <a:spLocks noGrp="1"/>
          </p:cNvSpPr>
          <p:nvPr>
            <p:ph type="sldNum" sz="quarter" idx="5"/>
          </p:nvPr>
        </p:nvSpPr>
        <p:spPr/>
        <p:txBody>
          <a:bodyPr/>
          <a:lstStyle/>
          <a:p>
            <a:fld id="{B34957D8-5698-4B7A-A8DE-8C2F5D75B1DE}" type="slidenum">
              <a:rPr lang="en-GB" smtClean="0"/>
              <a:t>21</a:t>
            </a:fld>
            <a:endParaRPr lang="en-GB"/>
          </a:p>
        </p:txBody>
      </p:sp>
    </p:spTree>
    <p:extLst>
      <p:ext uri="{BB962C8B-B14F-4D97-AF65-F5344CB8AC3E}">
        <p14:creationId xmlns:p14="http://schemas.microsoft.com/office/powerpoint/2010/main" val="15270758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GB"/>
          </a:p>
        </p:txBody>
      </p:sp>
      <p:sp>
        <p:nvSpPr>
          <p:cNvPr id="4" name="Slide Number Placeholder 3"/>
          <p:cNvSpPr>
            <a:spLocks noGrp="1"/>
          </p:cNvSpPr>
          <p:nvPr>
            <p:ph type="sldNum" sz="quarter" idx="5"/>
          </p:nvPr>
        </p:nvSpPr>
        <p:spPr/>
        <p:txBody>
          <a:bodyPr/>
          <a:lstStyle/>
          <a:p>
            <a:fld id="{B34957D8-5698-4B7A-A8DE-8C2F5D75B1DE}" type="slidenum">
              <a:rPr lang="en-GB" smtClean="0"/>
              <a:t>22</a:t>
            </a:fld>
            <a:endParaRPr lang="en-GB"/>
          </a:p>
        </p:txBody>
      </p:sp>
    </p:spTree>
    <p:extLst>
      <p:ext uri="{BB962C8B-B14F-4D97-AF65-F5344CB8AC3E}">
        <p14:creationId xmlns:p14="http://schemas.microsoft.com/office/powerpoint/2010/main" val="4330216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Add detail to this slide if required. Stress that staff can make referrals to social care directly if they feel they need to, but there are clear systems in place in school to respond to concerns and concerns should be reported to the DSL.  </a:t>
            </a:r>
          </a:p>
          <a:p>
            <a:endParaRPr lang="en-GB"/>
          </a:p>
        </p:txBody>
      </p:sp>
      <p:sp>
        <p:nvSpPr>
          <p:cNvPr id="4" name="Slide Number Placeholder 3"/>
          <p:cNvSpPr>
            <a:spLocks noGrp="1"/>
          </p:cNvSpPr>
          <p:nvPr>
            <p:ph type="sldNum" sz="quarter" idx="5"/>
          </p:nvPr>
        </p:nvSpPr>
        <p:spPr/>
        <p:txBody>
          <a:bodyPr/>
          <a:lstStyle/>
          <a:p>
            <a:fld id="{B34957D8-5698-4B7A-A8DE-8C2F5D75B1DE}" type="slidenum">
              <a:rPr lang="en-GB" smtClean="0"/>
              <a:t>23</a:t>
            </a:fld>
            <a:endParaRPr lang="en-GB"/>
          </a:p>
        </p:txBody>
      </p:sp>
    </p:spTree>
    <p:extLst>
      <p:ext uri="{BB962C8B-B14F-4D97-AF65-F5344CB8AC3E}">
        <p14:creationId xmlns:p14="http://schemas.microsoft.com/office/powerpoint/2010/main" val="5561821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It may be that they do not know who to trust, or that they do not realise what is happening to them is abuse (for example in some cases of sexual abuse the child is lead to believe it is a normal part of what happens in childhood).</a:t>
            </a:r>
            <a:br>
              <a:rPr lang="en-US">
                <a:cs typeface="+mn-lt"/>
              </a:rPr>
            </a:br>
            <a:r>
              <a:rPr lang="en-US"/>
              <a:t> </a:t>
            </a:r>
            <a:br>
              <a:rPr lang="en-US">
                <a:cs typeface="+mn-lt"/>
              </a:rPr>
            </a:br>
            <a:r>
              <a:rPr lang="en-US"/>
              <a:t>Additional needs, for example learning needs, disability or neurodiversity may impact on their ability to tell us what is going on, whilst societal and cultural expectations may be such that the child believes that to say what is happening will introduce stigma for them or their family.</a:t>
            </a:r>
            <a:endParaRPr lang="en-US">
              <a:solidFill>
                <a:srgbClr val="444444"/>
              </a:solidFill>
            </a:endParaRPr>
          </a:p>
          <a:p>
            <a:r>
              <a:rPr lang="en-US"/>
              <a:t>We place a large emphasis on children ‘Telling’ us as professionals about what they are experiencing, rather than recognising early indicators, signs and symptoms as we discussed earlier.</a:t>
            </a:r>
            <a:br>
              <a:rPr lang="en-US">
                <a:cs typeface="+mn-lt"/>
              </a:rPr>
            </a:br>
            <a:r>
              <a:rPr lang="en-US"/>
              <a:t> </a:t>
            </a:r>
            <a:br>
              <a:rPr lang="en-US">
                <a:cs typeface="+mn-lt"/>
              </a:rPr>
            </a:br>
            <a:r>
              <a:rPr lang="en-US"/>
              <a:t>As you can see, some of these barriers are significant, even for us as adults.  Therefore, when a child does choose to tell us what is happening for them, we should listen. Barriers </a:t>
            </a:r>
            <a:r>
              <a:rPr lang="en-US">
                <a:solidFill>
                  <a:srgbClr val="EF4480"/>
                </a:solidFill>
              </a:rPr>
              <a:t>should not prevent you from having a professional curiosity and speaking to the safeguarding team </a:t>
            </a:r>
            <a:r>
              <a:rPr lang="en-US">
                <a:solidFill>
                  <a:srgbClr val="4A205D"/>
                </a:solidFill>
              </a:rPr>
              <a:t>if you have concerns </a:t>
            </a:r>
            <a:endParaRPr lang="en-GB">
              <a:solidFill>
                <a:srgbClr val="444444"/>
              </a:solidFill>
            </a:endParaRPr>
          </a:p>
          <a:p>
            <a:endParaRPr lang="en-US">
              <a:solidFill>
                <a:srgbClr val="444444"/>
              </a:solidFill>
            </a:endParaRP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B34957D8-5698-4B7A-A8DE-8C2F5D75B1DE}" type="slidenum">
              <a:rPr lang="en-GB" smtClean="0"/>
              <a:t>24</a:t>
            </a:fld>
            <a:endParaRPr lang="en-GB"/>
          </a:p>
        </p:txBody>
      </p:sp>
    </p:spTree>
    <p:extLst>
      <p:ext uri="{BB962C8B-B14F-4D97-AF65-F5344CB8AC3E}">
        <p14:creationId xmlns:p14="http://schemas.microsoft.com/office/powerpoint/2010/main" val="5023900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a:t>There are lot’s of ways to listen to a child’s voice – across all ages and stages and needs. Not all communication is verbal, </a:t>
            </a:r>
            <a:r>
              <a:rPr lang="en-GB" sz="1200" kern="1200">
                <a:solidFill>
                  <a:schemeClr val="tx1"/>
                </a:solidFill>
                <a:effectLst/>
                <a:latin typeface="+mn-lt"/>
                <a:ea typeface="+mn-ea"/>
                <a:cs typeface="+mn-cs"/>
              </a:rPr>
              <a:t>children can communicate in a variety of ways including (but not limited to) verbally, sign languages, symbol languages, drawings, and the language of behaviour, with any one of these being a means of telling you t</a:t>
            </a:r>
            <a:r>
              <a:rPr lang="en-GB"/>
              <a:t>hat something is happening for the child.  </a:t>
            </a:r>
            <a:r>
              <a:rPr lang="en-GB" sz="1200" kern="1200">
                <a:solidFill>
                  <a:schemeClr val="tx1"/>
                </a:solidFill>
                <a:effectLst/>
                <a:latin typeface="+mn-lt"/>
                <a:ea typeface="+mn-ea"/>
                <a:cs typeface="+mn-cs"/>
              </a:rPr>
              <a:t>Understanding the child’s point of view is crucial in developing an effective culture of safeguarding. In order to support children, we should aim to ensure that all children have a trusted adult, that they feel that they are listened to and understood, and they believe that their feedback is acted upon. This is developed at a whole-setting level.</a:t>
            </a:r>
            <a:r>
              <a:rPr lang="en-GB">
                <a:effectLst/>
              </a:rPr>
              <a:t> </a:t>
            </a:r>
            <a:br>
              <a:rPr lang="en-GB">
                <a:effectLst/>
                <a:cs typeface="+mn-lt"/>
              </a:rPr>
            </a:br>
            <a:br>
              <a:rPr lang="en-GB">
                <a:effectLst/>
                <a:cs typeface="+mn-lt"/>
              </a:rPr>
            </a:br>
            <a:r>
              <a:rPr lang="en-GB" sz="1200" kern="1200">
                <a:solidFill>
                  <a:schemeClr val="tx1"/>
                </a:solidFill>
                <a:effectLst/>
                <a:latin typeface="+mn-lt"/>
                <a:ea typeface="+mn-ea"/>
                <a:cs typeface="+mn-cs"/>
              </a:rPr>
              <a:t>Children and young people should be able to contribute directly to decisions that are made that impact them. A core part of this is establishing a child’s wishes and feelings , including an understanding of both a child’s lived experience and their feelings about their lived experience. </a:t>
            </a:r>
            <a:br>
              <a:rPr lang="en-GB" sz="1200" kern="1200">
                <a:effectLst/>
                <a:cs typeface="+mn-lt"/>
              </a:rPr>
            </a:br>
            <a:br>
              <a:rPr lang="en-GB" sz="1200" kern="1200">
                <a:effectLst/>
                <a:cs typeface="+mn-lt"/>
              </a:rPr>
            </a:br>
            <a:r>
              <a:rPr lang="en-US" sz="1200" b="0" i="0" kern="1200">
                <a:solidFill>
                  <a:schemeClr val="tx1"/>
                </a:solidFill>
                <a:effectLst/>
                <a:latin typeface="+mn-lt"/>
                <a:ea typeface="+mn-ea"/>
                <a:cs typeface="+mn-cs"/>
              </a:rPr>
              <a:t>The child’s voice may also be through electronic means - today’s young people are often described as digital natives</a:t>
            </a:r>
            <a:r>
              <a:rPr lang="en-US"/>
              <a:t>.</a:t>
            </a:r>
            <a:r>
              <a:rPr lang="en-US" sz="1200" b="0" i="0" kern="1200">
                <a:solidFill>
                  <a:schemeClr val="tx1"/>
                </a:solidFill>
                <a:effectLst/>
                <a:latin typeface="+mn-lt"/>
                <a:ea typeface="+mn-ea"/>
                <a:cs typeface="+mn-cs"/>
              </a:rPr>
              <a:t> Texting has become a primary mode of interaction, with surveys indicating adolescents send and receive an average of 67 text messages per day, making text-based messaging “the dominant mode of communication between adolescents”.  Research also shows that they can adjust their language to fit the situation (e.g. the difference in language between a text and speaking to you as a member of staff).  For some young people, the language they use is a means of signaling their membership of a certain community.  There are times when things that we are told seem unintelligible – make time (using open ended questions) to establish what the child means and ensure their meaning correlates with yours.</a:t>
            </a:r>
            <a:br>
              <a:rPr lang="en-US" sz="1200" b="0" i="0" kern="1200">
                <a:effectLst/>
                <a:cs typeface="+mn-lt"/>
              </a:rPr>
            </a:br>
            <a:br>
              <a:rPr lang="en-US" sz="1200" b="0" i="0" kern="1200">
                <a:effectLst/>
                <a:cs typeface="+mn-lt"/>
              </a:rPr>
            </a:br>
            <a:r>
              <a:rPr lang="en-US" sz="1200" b="0" i="0" kern="1200">
                <a:solidFill>
                  <a:schemeClr val="tx1"/>
                </a:solidFill>
                <a:effectLst/>
                <a:latin typeface="+mn-lt"/>
                <a:ea typeface="+mn-ea"/>
                <a:cs typeface="+mn-cs"/>
              </a:rPr>
              <a:t>We also need to be aware that sometimes children and young people may initially talk about something completely unrelated to what they actually want to talk to you about.  This is part of the process of them trying to get an understanding of how you may react – then once they feel as though they are in control they will move onto the subject that they really want to talk about.  This is why we need to be an active part of every conversation, not just idly listening whilst doing / thinking of something else.</a:t>
            </a:r>
          </a:p>
          <a:p>
            <a:endParaRPr lang="en-GB"/>
          </a:p>
        </p:txBody>
      </p:sp>
      <p:sp>
        <p:nvSpPr>
          <p:cNvPr id="4" name="Slide Number Placeholder 3"/>
          <p:cNvSpPr>
            <a:spLocks noGrp="1"/>
          </p:cNvSpPr>
          <p:nvPr>
            <p:ph type="sldNum" sz="quarter" idx="5"/>
          </p:nvPr>
        </p:nvSpPr>
        <p:spPr/>
        <p:txBody>
          <a:bodyPr/>
          <a:lstStyle/>
          <a:p>
            <a:fld id="{7BEE72D3-63E0-473A-BF9E-85698E5FFA30}" type="slidenum">
              <a:rPr lang="en-GB" smtClean="0"/>
              <a:t>25</a:t>
            </a:fld>
            <a:endParaRPr lang="en-GB"/>
          </a:p>
        </p:txBody>
      </p:sp>
    </p:spTree>
    <p:extLst>
      <p:ext uri="{BB962C8B-B14F-4D97-AF65-F5344CB8AC3E}">
        <p14:creationId xmlns:p14="http://schemas.microsoft.com/office/powerpoint/2010/main" val="28683310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It is worth reflecting on whether the record made would stand the test of time. If the family or another agency looked back at this record in the future, would they see an empathetic record that clearly describes why you are concerned?</a:t>
            </a:r>
          </a:p>
        </p:txBody>
      </p:sp>
      <p:sp>
        <p:nvSpPr>
          <p:cNvPr id="4" name="Slide Number Placeholder 3"/>
          <p:cNvSpPr>
            <a:spLocks noGrp="1"/>
          </p:cNvSpPr>
          <p:nvPr>
            <p:ph type="sldNum" sz="quarter" idx="5"/>
          </p:nvPr>
        </p:nvSpPr>
        <p:spPr/>
        <p:txBody>
          <a:bodyPr/>
          <a:lstStyle/>
          <a:p>
            <a:fld id="{B34957D8-5698-4B7A-A8DE-8C2F5D75B1DE}" type="slidenum">
              <a:rPr lang="en-GB" smtClean="0"/>
              <a:t>26</a:t>
            </a:fld>
            <a:endParaRPr lang="en-GB"/>
          </a:p>
        </p:txBody>
      </p:sp>
    </p:spTree>
    <p:extLst>
      <p:ext uri="{BB962C8B-B14F-4D97-AF65-F5344CB8AC3E}">
        <p14:creationId xmlns:p14="http://schemas.microsoft.com/office/powerpoint/2010/main" val="28494133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ebdings" panose="05030102010509060703" pitchFamily="18" charset="2"/>
              <a:buNone/>
            </a:pPr>
            <a:r>
              <a:rPr lang="en-GB"/>
              <a:t>We can create effective recordings by utilising the FACTS approach.  Recordings should also include:</a:t>
            </a:r>
            <a:br>
              <a:rPr lang="en-GB"/>
            </a:br>
            <a:br>
              <a:rPr lang="en-GB"/>
            </a:br>
            <a:r>
              <a:rPr lang="en-US"/>
              <a:t>Full name, date of birth and year group of the child / young person.</a:t>
            </a:r>
            <a:br>
              <a:rPr lang="en-US"/>
            </a:br>
            <a:r>
              <a:rPr lang="en-US"/>
              <a:t>Full name and job title of person writing the record.</a:t>
            </a:r>
            <a:br>
              <a:rPr lang="en-US"/>
            </a:br>
            <a:r>
              <a:rPr lang="en-US"/>
              <a:t>Date and time of writing the record and when an incident and / or concern happened / began.</a:t>
            </a:r>
            <a:br>
              <a:rPr lang="en-US"/>
            </a:br>
            <a:r>
              <a:rPr lang="en-US"/>
              <a:t>Details of the incident / concerns, what gave rise to any concerns, along with any discussions had and with whom. </a:t>
            </a:r>
          </a:p>
          <a:p>
            <a:pPr marL="0" indent="0">
              <a:buFont typeface="Webdings" panose="05030102010509060703" pitchFamily="18" charset="2"/>
              <a:buNone/>
            </a:pPr>
            <a:r>
              <a:rPr lang="en-US"/>
              <a:t>The voice of the child might be a direct disclosure or it could be our understanding of their lived experience based on our observations and the information we have available. </a:t>
            </a:r>
            <a:br>
              <a:rPr lang="en-US"/>
            </a:br>
            <a:r>
              <a:rPr lang="en-US"/>
              <a:t>Any actions taken, and outcomes.</a:t>
            </a:r>
            <a:br>
              <a:rPr lang="en-US"/>
            </a:br>
            <a:r>
              <a:rPr lang="en-US"/>
              <a:t>The extent and nature of any involvement by other professionals (including colleagues) / children / adults, and their full details (not initials). Remember, information can be redacted, if necessary, when sharing.</a:t>
            </a:r>
            <a:br>
              <a:rPr lang="en-US"/>
            </a:br>
            <a:r>
              <a:rPr lang="en-US"/>
              <a:t>Date and author’s signature at the end of the record.</a:t>
            </a:r>
          </a:p>
          <a:p>
            <a:endParaRPr lang="en-GB"/>
          </a:p>
          <a:p>
            <a:endParaRPr lang="en-GB"/>
          </a:p>
          <a:p>
            <a:endParaRPr lang="en-GB"/>
          </a:p>
        </p:txBody>
      </p:sp>
      <p:sp>
        <p:nvSpPr>
          <p:cNvPr id="4" name="Slide Number Placeholder 3"/>
          <p:cNvSpPr>
            <a:spLocks noGrp="1"/>
          </p:cNvSpPr>
          <p:nvPr>
            <p:ph type="sldNum" sz="quarter" idx="5"/>
          </p:nvPr>
        </p:nvSpPr>
        <p:spPr/>
        <p:txBody>
          <a:bodyPr/>
          <a:lstStyle/>
          <a:p>
            <a:fld id="{99BAEFA4-5836-409B-9E5E-FF9B6550C2C7}" type="slidenum">
              <a:rPr lang="en-GB" smtClean="0"/>
              <a:t>27</a:t>
            </a:fld>
            <a:endParaRPr lang="en-GB"/>
          </a:p>
        </p:txBody>
      </p:sp>
    </p:spTree>
    <p:extLst>
      <p:ext uri="{BB962C8B-B14F-4D97-AF65-F5344CB8AC3E}">
        <p14:creationId xmlns:p14="http://schemas.microsoft.com/office/powerpoint/2010/main" val="16338641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97F636-A92B-46AC-9D55-491C39F603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46D328-6691-D46C-24BB-4227FC86AD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7A8DCE-8F87-1DBE-6BF7-C6B87D4B2D2C}"/>
              </a:ext>
            </a:extLst>
          </p:cNvPr>
          <p:cNvSpPr>
            <a:spLocks noGrp="1"/>
          </p:cNvSpPr>
          <p:nvPr>
            <p:ph type="body" idx="1"/>
          </p:nvPr>
        </p:nvSpPr>
        <p:spPr/>
        <p:txBody>
          <a:bodyPr/>
          <a:lstStyle/>
          <a:p>
            <a:r>
              <a:rPr lang="en-US">
                <a:latin typeface="Calibri"/>
                <a:ea typeface="Calibri"/>
                <a:cs typeface="Calibri"/>
              </a:rPr>
              <a:t>Primary scenario for discussion in groups or a whole staff group</a:t>
            </a:r>
          </a:p>
          <a:p>
            <a:endParaRPr lang="en-US">
              <a:latin typeface="Calibri"/>
              <a:ea typeface="Calibri"/>
              <a:cs typeface="Calibri"/>
            </a:endParaRPr>
          </a:p>
          <a:p>
            <a:r>
              <a:rPr lang="en-US">
                <a:latin typeface="Calibri"/>
                <a:ea typeface="Calibri"/>
                <a:cs typeface="Calibri"/>
              </a:rPr>
              <a:t>Possible prompts if needed:</a:t>
            </a:r>
          </a:p>
          <a:p>
            <a:endParaRPr lang="en-GB"/>
          </a:p>
          <a:p>
            <a:pPr marL="171450" indent="-171450">
              <a:buFont typeface="Symbol"/>
              <a:buChar char="•"/>
            </a:pPr>
            <a:r>
              <a:rPr lang="en-GB"/>
              <a:t>Staff should be alert to changes in language, behaviour, interests, or online activity that may suggest vulnerability to extreme beliefs and/ or radicalising influences.</a:t>
            </a:r>
            <a:endParaRPr lang="en-US"/>
          </a:p>
          <a:p>
            <a:pPr marL="171450" indent="-171450">
              <a:buFont typeface="Symbol"/>
              <a:buChar char="•"/>
            </a:pPr>
            <a:r>
              <a:rPr lang="en-GB"/>
              <a:t>Monitoring and filtering systems are valuable tools but should not replace professional curiosity or staff responsibility to report concerns.</a:t>
            </a:r>
            <a:endParaRPr lang="en-US"/>
          </a:p>
          <a:p>
            <a:pPr marL="171450" indent="-171450">
              <a:buFont typeface="Symbol"/>
              <a:buChar char="•"/>
            </a:pPr>
            <a:r>
              <a:rPr lang="en-GB"/>
              <a:t>Any concern relating to potential radicalisation should be recorded and shared in line with safeguarding and Prevent procedures.</a:t>
            </a:r>
            <a:endParaRPr lang="en-US"/>
          </a:p>
          <a:p>
            <a:pPr marL="171450" indent="-171450">
              <a:buFont typeface="Symbol"/>
              <a:buChar char="•"/>
            </a:pPr>
            <a:r>
              <a:rPr lang="en-GB"/>
              <a:t>Early identification and intervention are important in supporting young people who may be vulnerable to harmful influences.</a:t>
            </a:r>
            <a:endParaRPr lang="en-US"/>
          </a:p>
          <a:p>
            <a:pPr marL="171450" indent="-171450">
              <a:buFont typeface="Symbol"/>
              <a:buChar char="•"/>
            </a:pPr>
            <a:r>
              <a:rPr lang="en-GB"/>
              <a:t>Schools should ensure clear processes are in place to manage alerts during staff absence. KCSIE states there should be robust procedures in place for when the DSL is away</a:t>
            </a:r>
            <a:endParaRPr lang="en-US"/>
          </a:p>
          <a:p>
            <a:pPr marL="171450" indent="-171450">
              <a:buFont typeface="Symbol"/>
              <a:buChar char="•"/>
            </a:pPr>
            <a:r>
              <a:rPr lang="en-GB"/>
              <a:t>Safeguarding concerns should be assessed in the wider context of the child's circumstances, wellbeing, and relationships.</a:t>
            </a:r>
            <a:endParaRPr lang="en-US"/>
          </a:p>
          <a:p>
            <a:endParaRPr lang="en-US">
              <a:latin typeface="Calibri"/>
              <a:ea typeface="Calibri"/>
              <a:cs typeface="Calibri"/>
            </a:endParaRPr>
          </a:p>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3ACDB307-C27C-002C-1DCF-79FBC54F94C5}"/>
              </a:ext>
            </a:extLst>
          </p:cNvPr>
          <p:cNvSpPr>
            <a:spLocks noGrp="1"/>
          </p:cNvSpPr>
          <p:nvPr>
            <p:ph type="sldNum" sz="quarter" idx="5"/>
          </p:nvPr>
        </p:nvSpPr>
        <p:spPr/>
        <p:txBody>
          <a:bodyPr/>
          <a:lstStyle/>
          <a:p>
            <a:fld id="{B34957D8-5698-4B7A-A8DE-8C2F5D75B1DE}" type="slidenum">
              <a:rPr lang="en-GB" smtClean="0"/>
              <a:t>28</a:t>
            </a:fld>
            <a:endParaRPr lang="en-GB"/>
          </a:p>
        </p:txBody>
      </p:sp>
    </p:spTree>
    <p:extLst>
      <p:ext uri="{BB962C8B-B14F-4D97-AF65-F5344CB8AC3E}">
        <p14:creationId xmlns:p14="http://schemas.microsoft.com/office/powerpoint/2010/main" val="18267656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Secondary scenario for discussion in groups or a whole staff group</a:t>
            </a:r>
          </a:p>
          <a:p>
            <a:endParaRPr lang="en-US">
              <a:latin typeface="Calibri"/>
              <a:ea typeface="Calibri"/>
              <a:cs typeface="Calibri"/>
            </a:endParaRPr>
          </a:p>
          <a:p>
            <a:r>
              <a:rPr lang="en-US">
                <a:latin typeface="Calibri"/>
                <a:ea typeface="Calibri"/>
                <a:cs typeface="Calibri"/>
              </a:rPr>
              <a:t>Possible prompts if needed:</a:t>
            </a:r>
          </a:p>
          <a:p>
            <a:endParaRPr lang="en-GB">
              <a:highlight>
                <a:srgbClr val="FFFFFF"/>
              </a:highlight>
            </a:endParaRPr>
          </a:p>
          <a:p>
            <a:pPr marL="171450" indent="-171450">
              <a:buFont typeface="Symbol,sans-serif"/>
              <a:buChar char="•"/>
            </a:pPr>
            <a:r>
              <a:rPr lang="en-GB"/>
              <a:t>Staff should be alert to changes in language, behaviour, interests, or online activity that may suggest vulnerability to extreme beliefs and/ or radicalising influences.</a:t>
            </a:r>
            <a:endParaRPr lang="en-US">
              <a:solidFill>
                <a:srgbClr val="444444"/>
              </a:solidFill>
            </a:endParaRPr>
          </a:p>
          <a:p>
            <a:pPr marL="171450" indent="-171450">
              <a:buFont typeface="Symbol,sans-serif"/>
              <a:buChar char="•"/>
            </a:pPr>
            <a:r>
              <a:rPr lang="en-GB"/>
              <a:t>Monitoring and filtering systems are valuable tools but should not replace professional curiosity or staff responsibility to report concerns.</a:t>
            </a:r>
            <a:endParaRPr lang="en-US">
              <a:solidFill>
                <a:srgbClr val="444444"/>
              </a:solidFill>
            </a:endParaRPr>
          </a:p>
          <a:p>
            <a:pPr marL="171450" indent="-171450">
              <a:buFont typeface="Symbol,sans-serif"/>
              <a:buChar char="•"/>
            </a:pPr>
            <a:r>
              <a:rPr lang="en-GB"/>
              <a:t>Any concern relating to potential radicalisation should be recorded and shared in line with safeguarding and Prevent procedures.</a:t>
            </a:r>
            <a:endParaRPr lang="en-US">
              <a:solidFill>
                <a:srgbClr val="444444"/>
              </a:solidFill>
            </a:endParaRPr>
          </a:p>
          <a:p>
            <a:pPr marL="171450" indent="-171450">
              <a:buFont typeface="Symbol,sans-serif"/>
              <a:buChar char="•"/>
            </a:pPr>
            <a:r>
              <a:rPr lang="en-GB"/>
              <a:t>Early identification and intervention are important in supporting young people who may be vulnerable to harmful influences.</a:t>
            </a:r>
            <a:endParaRPr lang="en-US">
              <a:solidFill>
                <a:srgbClr val="444444"/>
              </a:solidFill>
            </a:endParaRPr>
          </a:p>
          <a:p>
            <a:pPr marL="171450" indent="-171450">
              <a:buFont typeface="Symbol,sans-serif"/>
              <a:buChar char="•"/>
            </a:pPr>
            <a:r>
              <a:rPr lang="en-GB"/>
              <a:t>Schools should ensure clear processes are in place to manage alerts during staff absence. KCSIE states there should be robust procedures in place for when the DSL is away</a:t>
            </a:r>
            <a:endParaRPr lang="en-US">
              <a:solidFill>
                <a:srgbClr val="444444"/>
              </a:solidFill>
            </a:endParaRPr>
          </a:p>
          <a:p>
            <a:pPr marL="171450" indent="-171450">
              <a:buFont typeface="Symbol,sans-serif"/>
              <a:buChar char="•"/>
            </a:pPr>
            <a:r>
              <a:rPr lang="en-GB"/>
              <a:t>Safeguarding concerns should be assessed in the wider context of the child's circumstances, wellbeing, and relationships.</a:t>
            </a:r>
            <a:endParaRPr lang="en-US">
              <a:solidFill>
                <a:srgbClr val="444444"/>
              </a:solidFill>
            </a:endParaRPr>
          </a:p>
          <a:p>
            <a:pPr marL="171450" indent="-171450">
              <a:buFont typeface="Arial"/>
              <a:buChar char="•"/>
            </a:pPr>
            <a:endParaRPr lang="en-US">
              <a:solidFill>
                <a:srgbClr val="444444"/>
              </a:solidFill>
            </a:endParaRPr>
          </a:p>
          <a:p>
            <a:pPr marL="171450" indent="-171450">
              <a:buFont typeface="Symbol"/>
              <a:buChar char="•"/>
            </a:pPr>
            <a:endParaRPr lang="en-GB">
              <a:highlight>
                <a:srgbClr val="FFFFFF"/>
              </a:highlight>
              <a:latin typeface="Aptos"/>
              <a:ea typeface="Calibri"/>
              <a:cs typeface="Calibri"/>
            </a:endParaRPr>
          </a:p>
        </p:txBody>
      </p:sp>
      <p:sp>
        <p:nvSpPr>
          <p:cNvPr id="4" name="Slide Number Placeholder 3"/>
          <p:cNvSpPr>
            <a:spLocks noGrp="1"/>
          </p:cNvSpPr>
          <p:nvPr>
            <p:ph type="sldNum" sz="quarter" idx="5"/>
          </p:nvPr>
        </p:nvSpPr>
        <p:spPr/>
        <p:txBody>
          <a:bodyPr/>
          <a:lstStyle/>
          <a:p>
            <a:fld id="{B34957D8-5698-4B7A-A8DE-8C2F5D75B1DE}" type="slidenum">
              <a:rPr lang="en-GB" smtClean="0"/>
              <a:t>29</a:t>
            </a:fld>
            <a:endParaRPr lang="en-GB"/>
          </a:p>
        </p:txBody>
      </p:sp>
    </p:spTree>
    <p:extLst>
      <p:ext uri="{BB962C8B-B14F-4D97-AF65-F5344CB8AC3E}">
        <p14:creationId xmlns:p14="http://schemas.microsoft.com/office/powerpoint/2010/main" val="7972931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ct val="115000"/>
              </a:lnSpc>
              <a:spcAft>
                <a:spcPts val="1000"/>
              </a:spcAft>
            </a:pPr>
            <a:r>
              <a:rPr lang="en-US" sz="1200">
                <a:solidFill>
                  <a:srgbClr val="0B0C0C"/>
                </a:solidFill>
                <a:effectLst/>
                <a:ea typeface="Calibri" panose="020F0502020204030204" pitchFamily="34" charset="0"/>
                <a:cs typeface="Times New Roman" panose="02020603050405020304" pitchFamily="18" charset="0"/>
              </a:rPr>
              <a:t>See latest Prevent statistics here: https://www.gov.uk/government/statistics/individuals-referred-to-prevent </a:t>
            </a:r>
          </a:p>
          <a:p>
            <a:pPr algn="l">
              <a:lnSpc>
                <a:spcPct val="115000"/>
              </a:lnSpc>
              <a:spcAft>
                <a:spcPts val="1000"/>
              </a:spcAft>
            </a:pPr>
            <a:r>
              <a:rPr lang="en-US" sz="1200">
                <a:solidFill>
                  <a:srgbClr val="0B0C0C"/>
                </a:solidFill>
                <a:effectLst/>
                <a:ea typeface="Calibri" panose="020F0502020204030204" pitchFamily="34" charset="0"/>
                <a:cs typeface="Times New Roman" panose="02020603050405020304" pitchFamily="18" charset="0"/>
              </a:rPr>
              <a:t>https://homeofficemedia.blog.gov.uk/2023/09/07/prevent-and-channel-factsheet-2023/ </a:t>
            </a:r>
          </a:p>
          <a:p>
            <a:pPr algn="l">
              <a:lnSpc>
                <a:spcPct val="115000"/>
              </a:lnSpc>
              <a:spcAft>
                <a:spcPts val="1000"/>
              </a:spcAft>
            </a:pPr>
            <a:endParaRPr lang="en-US" sz="1200">
              <a:solidFill>
                <a:srgbClr val="0B0C0C"/>
              </a:solidFill>
              <a:effectLst/>
              <a:ea typeface="Calibri" panose="020F0502020204030204" pitchFamily="34" charset="0"/>
              <a:cs typeface="Times New Roman" panose="02020603050405020304" pitchFamily="18" charset="0"/>
            </a:endParaRPr>
          </a:p>
          <a:p>
            <a:pPr algn="l">
              <a:lnSpc>
                <a:spcPct val="115000"/>
              </a:lnSpc>
              <a:spcAft>
                <a:spcPts val="1000"/>
              </a:spcAft>
            </a:pPr>
            <a:r>
              <a:rPr lang="en-US" sz="1200">
                <a:solidFill>
                  <a:srgbClr val="0B0C0C"/>
                </a:solidFill>
                <a:effectLst/>
                <a:ea typeface="Calibri" panose="020F0502020204030204" pitchFamily="34" charset="0"/>
                <a:cs typeface="Times New Roman" panose="02020603050405020304" pitchFamily="18" charset="0"/>
              </a:rPr>
              <a:t>Updated Prevent Duty Guidance: </a:t>
            </a:r>
            <a:r>
              <a:rPr lang="en-US">
                <a:hlinkClick r:id="rId3"/>
              </a:rPr>
              <a:t>Prevent duty guidance: England and Wales (2023) - GOV.UK (www.gov.uk)</a:t>
            </a:r>
            <a:endParaRPr lang="en-US" sz="1200">
              <a:solidFill>
                <a:srgbClr val="0B0C0C"/>
              </a:solidFill>
              <a:effectLst/>
              <a:ea typeface="Calibri" panose="020F0502020204030204" pitchFamily="34" charset="0"/>
              <a:cs typeface="Times New Roman" panose="02020603050405020304" pitchFamily="18" charset="0"/>
            </a:endParaRPr>
          </a:p>
          <a:p>
            <a:pPr algn="l">
              <a:lnSpc>
                <a:spcPct val="115000"/>
              </a:lnSpc>
              <a:spcAft>
                <a:spcPts val="1000"/>
              </a:spcAft>
            </a:pPr>
            <a:endParaRPr lang="en-US" sz="1200">
              <a:solidFill>
                <a:srgbClr val="0B0C0C"/>
              </a:solidFill>
              <a:ea typeface="Calibri" panose="020F0502020204030204" pitchFamily="34" charset="0"/>
              <a:cs typeface="Times New Roman" panose="02020603050405020304" pitchFamily="18" charset="0"/>
            </a:endParaRPr>
          </a:p>
          <a:p>
            <a:pPr algn="l">
              <a:lnSpc>
                <a:spcPct val="115000"/>
              </a:lnSpc>
              <a:spcAft>
                <a:spcPts val="1000"/>
              </a:spcAft>
            </a:pPr>
            <a:r>
              <a:rPr lang="en-US" sz="1200">
                <a:solidFill>
                  <a:srgbClr val="0B0C0C"/>
                </a:solidFill>
                <a:ea typeface="Calibri" panose="020F0502020204030204" pitchFamily="34" charset="0"/>
                <a:cs typeface="Times New Roman" panose="02020603050405020304" pitchFamily="18" charset="0"/>
              </a:rPr>
              <a:t>You may wish to use these to extend this slide/add detail relevant to your context. </a:t>
            </a:r>
          </a:p>
        </p:txBody>
      </p:sp>
      <p:sp>
        <p:nvSpPr>
          <p:cNvPr id="4" name="Slide Number Placeholder 3"/>
          <p:cNvSpPr>
            <a:spLocks noGrp="1"/>
          </p:cNvSpPr>
          <p:nvPr>
            <p:ph type="sldNum" sz="quarter" idx="5"/>
          </p:nvPr>
        </p:nvSpPr>
        <p:spPr/>
        <p:txBody>
          <a:bodyPr/>
          <a:lstStyle/>
          <a:p>
            <a:fld id="{7BEE72D3-63E0-473A-BF9E-85698E5FFA30}" type="slidenum">
              <a:rPr lang="en-GB" smtClean="0"/>
              <a:t>30</a:t>
            </a:fld>
            <a:endParaRPr lang="en-GB"/>
          </a:p>
        </p:txBody>
      </p:sp>
    </p:spTree>
    <p:extLst>
      <p:ext uri="{BB962C8B-B14F-4D97-AF65-F5344CB8AC3E}">
        <p14:creationId xmlns:p14="http://schemas.microsoft.com/office/powerpoint/2010/main" val="1082938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Extreme Right-Wing Terrorism (ERWT)</a:t>
            </a:r>
            <a:endParaRPr lang="en-US"/>
          </a:p>
          <a:p>
            <a:pPr marL="285750" indent="-285750">
              <a:buFont typeface="Wingdings,sans-serif"/>
              <a:buChar char="Ø"/>
            </a:pPr>
            <a:r>
              <a:rPr lang="en-GB"/>
              <a:t>Extreme Right-Wing groups cover a broad ideological spectrum. </a:t>
            </a:r>
            <a:endParaRPr lang="en-US"/>
          </a:p>
          <a:p>
            <a:pPr marL="285750" indent="-285750">
              <a:buFont typeface="Wingdings,sans-serif"/>
              <a:buChar char="Ø"/>
            </a:pPr>
            <a:r>
              <a:rPr lang="en-GB"/>
              <a:t>Sometimes known as white supremacists or cultural nationalists.</a:t>
            </a:r>
            <a:endParaRPr lang="en-US"/>
          </a:p>
          <a:p>
            <a:pPr marL="285750" indent="-285750">
              <a:buFont typeface="Wingdings,sans-serif"/>
              <a:buChar char="Ø"/>
            </a:pPr>
            <a:r>
              <a:rPr lang="en-GB"/>
              <a:t>Motivated by racism, extreme nationalism, the desire to remove people of different nationalities, religions or cultures from the UK. </a:t>
            </a:r>
            <a:endParaRPr lang="en-US"/>
          </a:p>
          <a:p>
            <a:pPr marL="285750" indent="-285750">
              <a:buFont typeface="Wingdings,sans-serif"/>
              <a:buChar char="Ø"/>
            </a:pPr>
            <a:r>
              <a:rPr lang="en-GB"/>
              <a:t>They encourage people to commit hate crimes, and typically target Jews, Muslims and other minority groups. </a:t>
            </a:r>
          </a:p>
          <a:p>
            <a:pPr marL="285750" indent="-285750">
              <a:buFont typeface="Wingdings,sans-serif"/>
              <a:buChar char="Ø"/>
            </a:pPr>
            <a:endParaRPr lang="en-GB"/>
          </a:p>
          <a:p>
            <a:r>
              <a:rPr lang="en-GB" b="1"/>
              <a:t>Extreme Islamist Terrorism (EIT)</a:t>
            </a:r>
            <a:endParaRPr lang="en-US"/>
          </a:p>
          <a:p>
            <a:pPr marL="285750" indent="-285750">
              <a:buFont typeface="Wingdings,sans-serif"/>
              <a:buChar char="Ø"/>
            </a:pPr>
            <a:r>
              <a:rPr lang="en-GB"/>
              <a:t>Religious extremism is when the extremism is motivated by warped and dangerous interpretations of a specific faith. </a:t>
            </a:r>
            <a:endParaRPr lang="en-US"/>
          </a:p>
          <a:p>
            <a:pPr marL="285750" indent="-285750">
              <a:buFont typeface="Wingdings,sans-serif"/>
              <a:buChar char="Ø"/>
            </a:pPr>
            <a:r>
              <a:rPr lang="en-GB"/>
              <a:t>These groups are more likely to encourage someone to commit a terrorist offence such as funding or supporting a terrorist organisation or committing a violent act. </a:t>
            </a:r>
            <a:endParaRPr lang="en-US"/>
          </a:p>
          <a:p>
            <a:pPr marL="285750" indent="-285750">
              <a:buFont typeface="Wingdings,sans-serif"/>
              <a:buChar char="Ø"/>
            </a:pPr>
            <a:r>
              <a:rPr lang="en-GB"/>
              <a:t>Other forms of religious extremism can include Sikh or Hindu extremism, but Counter Terrorism policing see fewer of these cases than Islamist extremism. </a:t>
            </a:r>
          </a:p>
          <a:p>
            <a:endParaRPr lang="en-GB"/>
          </a:p>
          <a:p>
            <a:r>
              <a:rPr lang="en-GB" b="1"/>
              <a:t>Multiple Ideologies</a:t>
            </a:r>
            <a:endParaRPr lang="en-US"/>
          </a:p>
          <a:p>
            <a:pPr marL="285750" indent="-285750">
              <a:buFont typeface="Wingdings,sans-serif"/>
              <a:buChar char="Ø"/>
            </a:pPr>
            <a:r>
              <a:rPr lang="en-GB"/>
              <a:t>Multiple ideologies is a category where the person doesn’t clearly identify with one specific ideology but have underlying vulnerabilities such as mental health conditions which can make them susceptible to extremism. </a:t>
            </a:r>
            <a:endParaRPr lang="en-US"/>
          </a:p>
          <a:p>
            <a:pPr marL="285750" indent="-285750">
              <a:buFont typeface="Wingdings,sans-serif"/>
              <a:buChar char="Ø"/>
            </a:pPr>
            <a:r>
              <a:rPr lang="en-GB"/>
              <a:t>This might relate to instances where people have a combination of elements from multiple ideologies (mixed), who shift between different ideologies (unstable), or where the person doesn’t appear to identify with any ideology (unclear), but displays a concerning interest in violence, for example searching for information and videos on mass school shootings.</a:t>
            </a:r>
            <a:endParaRPr lang="en-US"/>
          </a:p>
          <a:p>
            <a:endParaRPr lang="en-GB"/>
          </a:p>
        </p:txBody>
      </p:sp>
      <p:sp>
        <p:nvSpPr>
          <p:cNvPr id="4" name="Slide Number Placeholder 3"/>
          <p:cNvSpPr>
            <a:spLocks noGrp="1"/>
          </p:cNvSpPr>
          <p:nvPr>
            <p:ph type="sldNum" sz="quarter" idx="5"/>
          </p:nvPr>
        </p:nvSpPr>
        <p:spPr/>
        <p:txBody>
          <a:bodyPr/>
          <a:lstStyle/>
          <a:p>
            <a:fld id="{B34957D8-5698-4B7A-A8DE-8C2F5D75B1DE}" type="slidenum">
              <a:rPr lang="en-GB" smtClean="0"/>
              <a:t>32</a:t>
            </a:fld>
            <a:endParaRPr lang="en-GB"/>
          </a:p>
        </p:txBody>
      </p:sp>
    </p:spTree>
    <p:extLst>
      <p:ext uri="{BB962C8B-B14F-4D97-AF65-F5344CB8AC3E}">
        <p14:creationId xmlns:p14="http://schemas.microsoft.com/office/powerpoint/2010/main" val="20897346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Remind staff of what low-level concerns are, why they should be reported at the school policy. </a:t>
            </a:r>
          </a:p>
          <a:p>
            <a:endParaRPr lang="en-US"/>
          </a:p>
          <a:p>
            <a:r>
              <a:rPr lang="en-US"/>
              <a:t>All staff should understand reporting mechanisms. </a:t>
            </a:r>
            <a:endParaRPr lang="en-GB"/>
          </a:p>
          <a:p>
            <a:endParaRPr lang="en-US"/>
          </a:p>
          <a:p>
            <a:r>
              <a:rPr lang="en-US"/>
              <a:t>Give additional examples of low-level concerns if required. </a:t>
            </a:r>
            <a:endParaRPr lang="en-GB"/>
          </a:p>
          <a:p>
            <a:endParaRPr lang="en-US"/>
          </a:p>
          <a:p>
            <a:r>
              <a:rPr lang="en-US"/>
              <a:t>Such behaviour can exist on a wide spectrum, from the inadvertent or thoughtless, or behaviour that may look to be inappropriate, but might not be in specific circumstances, through to that which is ultimately intended to enable abuse. Low-level concerns may arise in several ways and from a number of sources. For example: suspicion; complaint; or disclosure made by a child, parent or other adult within or outside of the organisation; or as a result of vetting checks undertaken. </a:t>
            </a:r>
            <a:endParaRPr lang="en-GB"/>
          </a:p>
          <a:p>
            <a:endParaRPr lang="en-US"/>
          </a:p>
          <a:p>
            <a:r>
              <a:rPr lang="en-US"/>
              <a:t>Ensuring they are dealt with effectively should also protect those working in or on behalf of schools and colleges from becoming the subject of potential false low-level concerns or misunderstandings. </a:t>
            </a:r>
            <a:endParaRPr lang="en-GB"/>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B34957D8-5698-4B7A-A8DE-8C2F5D75B1DE}" type="slidenum">
              <a:rPr lang="en-GB" smtClean="0"/>
              <a:t>33</a:t>
            </a:fld>
            <a:endParaRPr lang="en-GB"/>
          </a:p>
        </p:txBody>
      </p:sp>
    </p:spTree>
    <p:extLst>
      <p:ext uri="{BB962C8B-B14F-4D97-AF65-F5344CB8AC3E}">
        <p14:creationId xmlns:p14="http://schemas.microsoft.com/office/powerpoint/2010/main" val="37361959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Schools and colleges should have their own procedures for dealing with safeguarding concerns or allegations against those working in or on behalf of schools and colleges in a paid or unpaid capacity, i.e. members of staff, including supply teachers, trainee teachers, volunteers and contractors.</a:t>
            </a:r>
          </a:p>
        </p:txBody>
      </p:sp>
      <p:sp>
        <p:nvSpPr>
          <p:cNvPr id="4" name="Slide Number Placeholder 3"/>
          <p:cNvSpPr>
            <a:spLocks noGrp="1"/>
          </p:cNvSpPr>
          <p:nvPr>
            <p:ph type="sldNum" sz="quarter" idx="5"/>
          </p:nvPr>
        </p:nvSpPr>
        <p:spPr/>
        <p:txBody>
          <a:bodyPr/>
          <a:lstStyle/>
          <a:p>
            <a:fld id="{B34957D8-5698-4B7A-A8DE-8C2F5D75B1DE}" type="slidenum">
              <a:rPr lang="en-GB" smtClean="0"/>
              <a:t>34</a:t>
            </a:fld>
            <a:endParaRPr lang="en-GB"/>
          </a:p>
        </p:txBody>
      </p:sp>
    </p:spTree>
    <p:extLst>
      <p:ext uri="{BB962C8B-B14F-4D97-AF65-F5344CB8AC3E}">
        <p14:creationId xmlns:p14="http://schemas.microsoft.com/office/powerpoint/2010/main" val="42910355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kern="1200">
                <a:solidFill>
                  <a:schemeClr val="tx1"/>
                </a:solidFill>
                <a:effectLst/>
                <a:latin typeface="+mn-lt"/>
                <a:ea typeface="+mn-ea"/>
                <a:cs typeface="+mn-cs"/>
              </a:rPr>
              <a:t>Remind staff where they can access the Whistleblowing Policy and encourage them to use it whenever they have concerns.</a:t>
            </a:r>
            <a:r>
              <a:rPr lang="en-GB" sz="1200" b="0" i="0" kern="1200">
                <a:solidFill>
                  <a:schemeClr val="tx1"/>
                </a:solidFill>
                <a:effectLst/>
                <a:latin typeface="+mn-lt"/>
                <a:ea typeface="+mn-ea"/>
                <a:cs typeface="+mn-cs"/>
              </a:rPr>
              <a:t> Safeguarding issues can occur in any setting, including within schools and involving members of staff. A strong safeguarding culture depends on staff feeling confident to challenge and report behaviour that causes concern. This can be particularly difficult when the individual involved is a friend, colleague, or someone in a position of authority. Staff should be reassured that raising concerns is a professional responsibility and an important part of keeping children safe. Where staff find it difficult to speak up or need advice, the NSPCC Whistleblowing Advice Line can provide confidential support and guidance.</a:t>
            </a:r>
          </a:p>
          <a:p>
            <a:endParaRPr lang="en-GB"/>
          </a:p>
        </p:txBody>
      </p:sp>
      <p:sp>
        <p:nvSpPr>
          <p:cNvPr id="4" name="Slide Number Placeholder 3"/>
          <p:cNvSpPr>
            <a:spLocks noGrp="1"/>
          </p:cNvSpPr>
          <p:nvPr>
            <p:ph type="sldNum" sz="quarter" idx="5"/>
          </p:nvPr>
        </p:nvSpPr>
        <p:spPr/>
        <p:txBody>
          <a:bodyPr/>
          <a:lstStyle/>
          <a:p>
            <a:fld id="{B34957D8-5698-4B7A-A8DE-8C2F5D75B1DE}" type="slidenum">
              <a:rPr lang="en-GB" smtClean="0"/>
              <a:t>35</a:t>
            </a:fld>
            <a:endParaRPr lang="en-GB"/>
          </a:p>
        </p:txBody>
      </p:sp>
    </p:spTree>
    <p:extLst>
      <p:ext uri="{BB962C8B-B14F-4D97-AF65-F5344CB8AC3E}">
        <p14:creationId xmlns:p14="http://schemas.microsoft.com/office/powerpoint/2010/main" val="12775312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Part one: Safeguarding information for all staff. </a:t>
            </a:r>
          </a:p>
          <a:p>
            <a:r>
              <a:rPr lang="en-GB"/>
              <a:t>What school and college staff should know and do.  </a:t>
            </a:r>
          </a:p>
          <a:p>
            <a:r>
              <a:rPr lang="en-GB"/>
              <a:t>A child centred and coordinated approach to safeguarding</a:t>
            </a:r>
          </a:p>
        </p:txBody>
      </p:sp>
      <p:sp>
        <p:nvSpPr>
          <p:cNvPr id="4" name="Slide Number Placeholder 3"/>
          <p:cNvSpPr>
            <a:spLocks noGrp="1"/>
          </p:cNvSpPr>
          <p:nvPr>
            <p:ph type="sldNum" sz="quarter" idx="5"/>
          </p:nvPr>
        </p:nvSpPr>
        <p:spPr/>
        <p:txBody>
          <a:bodyPr/>
          <a:lstStyle/>
          <a:p>
            <a:fld id="{B34957D8-5698-4B7A-A8DE-8C2F5D75B1DE}" type="slidenum">
              <a:rPr lang="en-GB" smtClean="0"/>
              <a:t>36</a:t>
            </a:fld>
            <a:endParaRPr lang="en-GB"/>
          </a:p>
        </p:txBody>
      </p:sp>
    </p:spTree>
    <p:extLst>
      <p:ext uri="{BB962C8B-B14F-4D97-AF65-F5344CB8AC3E}">
        <p14:creationId xmlns:p14="http://schemas.microsoft.com/office/powerpoint/2010/main" val="22367877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New additions highlighted</a:t>
            </a:r>
            <a:endParaRPr lang="en-US">
              <a:solidFill>
                <a:srgbClr val="444444"/>
              </a:solidFill>
            </a:endParaRPr>
          </a:p>
          <a:p>
            <a:endParaRPr lang="en-US">
              <a:solidFill>
                <a:srgbClr val="444444"/>
              </a:solidFill>
            </a:endParaRPr>
          </a:p>
          <a:p>
            <a:endParaRPr lang="en-US">
              <a:solidFill>
                <a:srgbClr val="444444"/>
              </a:solidFill>
            </a:endParaRPr>
          </a:p>
          <a:p>
            <a:r>
              <a:rPr lang="en-US"/>
              <a:t>The guidance includes additional examples of safeguarding issues and vulnerabilities that staff may encounter. The rationale is to support staff confidence in recognising the broad range of safeguarding concerns that can affect children and young people. It acknowledges that safeguarding risks continue to evolve and that staff need a wider awareness of indicators that may suggest a child requires help or protection. </a:t>
            </a:r>
            <a:endParaRPr lang="en-US">
              <a:solidFill>
                <a:srgbClr val="444444"/>
              </a:solidFill>
            </a:endParaRPr>
          </a:p>
          <a:p>
            <a:r>
              <a:rPr lang="en-GB"/>
              <a:t>Additional issues staff should be look out for (para 17)</a:t>
            </a:r>
            <a:endParaRPr lang="en-US">
              <a:solidFill>
                <a:srgbClr val="444444"/>
              </a:solidFill>
            </a:endParaRPr>
          </a:p>
          <a:p>
            <a:pPr marL="171450" indent="-171450">
              <a:buFont typeface="Arial,Sans-Serif"/>
              <a:buChar char="•"/>
            </a:pPr>
            <a:r>
              <a:rPr lang="en-GB"/>
              <a:t>Pregnant and/ or is a parent themselves</a:t>
            </a:r>
            <a:endParaRPr lang="en-GB">
              <a:solidFill>
                <a:srgbClr val="444444"/>
              </a:solidFill>
            </a:endParaRPr>
          </a:p>
          <a:p>
            <a:pPr marL="171450" indent="-171450">
              <a:buFont typeface="Arial,Sans-Serif"/>
              <a:buChar char="•"/>
            </a:pPr>
            <a:r>
              <a:rPr lang="en-GB"/>
              <a:t>Has exhibited early signs of abusive, violent and / or harmful behaviours</a:t>
            </a:r>
            <a:endParaRPr lang="en-US">
              <a:solidFill>
                <a:srgbClr val="444444"/>
              </a:solidFill>
            </a:endParaRPr>
          </a:p>
          <a:p>
            <a:pPr marL="171450" indent="-171450">
              <a:buFont typeface="Arial,Sans-Serif"/>
              <a:buChar char="•"/>
            </a:pPr>
            <a:r>
              <a:rPr lang="en-GB"/>
              <a:t>Repeatedly removed from the classroom</a:t>
            </a:r>
            <a:endParaRPr lang="en-US">
              <a:solidFill>
                <a:srgbClr val="444444"/>
              </a:solidFill>
            </a:endParaRPr>
          </a:p>
          <a:p>
            <a:pPr marL="171450" indent="-171450">
              <a:buFont typeface="Arial,Sans-Serif"/>
              <a:buChar char="•"/>
            </a:pPr>
            <a:r>
              <a:rPr lang="en-GB"/>
              <a:t>Is on a part-time timetable</a:t>
            </a:r>
            <a:endParaRPr lang="en-US">
              <a:solidFill>
                <a:srgbClr val="444444"/>
              </a:solidFill>
            </a:endParaRPr>
          </a:p>
          <a:p>
            <a:endParaRPr lang="en-GB">
              <a:solidFill>
                <a:srgbClr val="444444"/>
              </a:solidFill>
            </a:endParaRP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B34957D8-5698-4B7A-A8DE-8C2F5D75B1DE}" type="slidenum">
              <a:rPr lang="en-GB" smtClean="0"/>
              <a:t>37</a:t>
            </a:fld>
            <a:endParaRPr lang="en-GB"/>
          </a:p>
        </p:txBody>
      </p:sp>
    </p:spTree>
    <p:extLst>
      <p:ext uri="{BB962C8B-B14F-4D97-AF65-F5344CB8AC3E}">
        <p14:creationId xmlns:p14="http://schemas.microsoft.com/office/powerpoint/2010/main" val="37382675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Greater Emphasis on Early Identification of Emerging Risks</a:t>
            </a:r>
            <a:endParaRPr lang="en-US">
              <a:solidFill>
                <a:srgbClr val="444444"/>
              </a:solidFill>
            </a:endParaRPr>
          </a:p>
          <a:p>
            <a:r>
              <a:rPr lang="en-US"/>
              <a:t>A recurring theme throughout KCSIE 2026 is the importance of recognising concerns at the earliest possible stage. The rationale is closely linked to the government's wider focus on prevention, Family Help, and early intervention. The DfE wants schools and colleges to identify needs before they escalate into more serious safeguarding concerns requiring statutory intervention.</a:t>
            </a:r>
            <a:endParaRPr lang="en-US">
              <a:solidFill>
                <a:srgbClr val="444444"/>
              </a:solidFill>
            </a:endParaRPr>
          </a:p>
          <a:p>
            <a:r>
              <a:rPr lang="en-US" b="1"/>
              <a:t>Key message for staff: </a:t>
            </a:r>
            <a:r>
              <a:rPr lang="en-US"/>
              <a:t>Don't wait for concerns to become serious. Share emerging worries with the DSL so appropriate support can be considered early.</a:t>
            </a:r>
            <a:endParaRPr lang="en-US">
              <a:solidFill>
                <a:srgbClr val="444444"/>
              </a:solidFill>
            </a:endParaRPr>
          </a:p>
          <a:p>
            <a:endParaRPr lang="en-US">
              <a:solidFill>
                <a:srgbClr val="444444"/>
              </a:solidFill>
            </a:endParaRPr>
          </a:p>
          <a:p>
            <a:r>
              <a:rPr lang="en-GB"/>
              <a:t>Under Family Help there are two strands, community-based early help (the collective support offered by schools, colleges, health visitors, early years settings and community groups) and targeted early help (the more focused approach partnership-based support developed in local areas). </a:t>
            </a:r>
            <a:endParaRPr lang="en-US">
              <a:solidFill>
                <a:srgbClr val="444444"/>
              </a:solidFill>
            </a:endParaRPr>
          </a:p>
          <a:p>
            <a:endParaRPr lang="en-US">
              <a:solidFill>
                <a:srgbClr val="444444"/>
              </a:solidFill>
            </a:endParaRPr>
          </a:p>
          <a:p>
            <a:r>
              <a:rPr lang="en-US" b="1"/>
              <a:t>Updated terminology</a:t>
            </a:r>
            <a:endParaRPr lang="en-US">
              <a:solidFill>
                <a:srgbClr val="444444"/>
              </a:solidFill>
            </a:endParaRPr>
          </a:p>
          <a:p>
            <a:r>
              <a:rPr lang="en-US"/>
              <a:t>This change is about </a:t>
            </a:r>
            <a:r>
              <a:rPr lang="en-US" b="1"/>
              <a:t>aligning KCSIE 2026 with the updated "Working Together to Safeguard Children" framework and the national rollout of Family Help services</a:t>
            </a:r>
            <a:r>
              <a:rPr lang="en-US"/>
              <a:t>. The updated wording places a stronger emphasis on staff understanding local pathways and the continuum of support available to children and families.</a:t>
            </a:r>
            <a:endParaRPr lang="en-US">
              <a:solidFill>
                <a:srgbClr val="444444"/>
              </a:solidFill>
            </a:endParaRPr>
          </a:p>
          <a:p>
            <a:endParaRPr lang="en-US">
              <a:solidFill>
                <a:srgbClr val="444444"/>
              </a:solidFill>
            </a:endParaRPr>
          </a:p>
          <a:p>
            <a:r>
              <a:rPr lang="en-US"/>
              <a:t>Previous versions of KCSIE referred mainly to </a:t>
            </a:r>
            <a:r>
              <a:rPr lang="en-US" b="1"/>
              <a:t>"Early Help"</a:t>
            </a:r>
            <a:r>
              <a:rPr lang="en-US"/>
              <a:t>. The new wording now distinguishes between:</a:t>
            </a:r>
            <a:endParaRPr lang="en-US">
              <a:solidFill>
                <a:srgbClr val="444444"/>
              </a:solidFill>
            </a:endParaRPr>
          </a:p>
          <a:p>
            <a:pPr marL="171450" indent="-171450">
              <a:buFont typeface="Arial,Sans-Serif"/>
              <a:buChar char="•"/>
            </a:pPr>
            <a:r>
              <a:rPr lang="en-US" b="1"/>
              <a:t>Universal services and community-based Early Help</a:t>
            </a:r>
            <a:endParaRPr lang="en-US">
              <a:solidFill>
                <a:srgbClr val="444444"/>
              </a:solidFill>
            </a:endParaRP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B34957D8-5698-4B7A-A8DE-8C2F5D75B1DE}" type="slidenum">
              <a:rPr lang="en-GB" smtClean="0"/>
              <a:t>38</a:t>
            </a:fld>
            <a:endParaRPr lang="en-GB"/>
          </a:p>
        </p:txBody>
      </p:sp>
    </p:spTree>
    <p:extLst>
      <p:ext uri="{BB962C8B-B14F-4D97-AF65-F5344CB8AC3E}">
        <p14:creationId xmlns:p14="http://schemas.microsoft.com/office/powerpoint/2010/main" val="59520787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A8683E-5319-6665-B5D4-26A07FA339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CAAE7F-B7DB-21A3-6D3F-315EAB21F9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3BDBB7-423B-F247-D48F-3F89454056D0}"/>
              </a:ext>
            </a:extLst>
          </p:cNvPr>
          <p:cNvSpPr>
            <a:spLocks noGrp="1"/>
          </p:cNvSpPr>
          <p:nvPr>
            <p:ph type="body" idx="1"/>
          </p:nvPr>
        </p:nvSpPr>
        <p:spPr/>
        <p:txBody>
          <a:bodyPr/>
          <a:lstStyle/>
          <a:p>
            <a:r>
              <a:rPr lang="en-US"/>
              <a:t>This change is about </a:t>
            </a:r>
            <a:r>
              <a:rPr lang="en-US" b="1"/>
              <a:t>aligning KCSIE 2026 with the updated "Working Together to Safeguard Children" framework and the national rollout of Family Help services</a:t>
            </a:r>
            <a:r>
              <a:rPr lang="en-US"/>
              <a:t>. The updated wording places a stronger emphasis on staff understanding local pathways and the continuum of support available to children and families.</a:t>
            </a:r>
          </a:p>
          <a:p>
            <a:endParaRPr lang="en-US"/>
          </a:p>
          <a:p>
            <a:r>
              <a:rPr lang="en-US"/>
              <a:t>Previous versions of KCSIE referred mainly to </a:t>
            </a:r>
            <a:r>
              <a:rPr lang="en-US" b="1"/>
              <a:t>"Early Help"</a:t>
            </a:r>
            <a:r>
              <a:rPr lang="en-US"/>
              <a:t>. The new wording now distinguishes between:</a:t>
            </a:r>
          </a:p>
          <a:p>
            <a:pPr marL="171450" indent="-171450">
              <a:buFont typeface="Arial"/>
              <a:buChar char="•"/>
            </a:pPr>
            <a:r>
              <a:rPr lang="en-US" b="1"/>
              <a:t>Universal services and community-based Early Help</a:t>
            </a:r>
            <a:endParaRPr lang="en-US"/>
          </a:p>
          <a:p>
            <a:pPr marL="171450" indent="-171450">
              <a:buFont typeface="Arial"/>
              <a:buChar char="•"/>
            </a:pPr>
            <a:r>
              <a:rPr lang="en-US" b="1"/>
              <a:t>The targeted early help level of Family Help</a:t>
            </a:r>
            <a:endParaRPr lang="en-US"/>
          </a:p>
          <a:p>
            <a:pPr marL="171450" indent="-171450">
              <a:buFont typeface="Arial"/>
              <a:buChar char="•"/>
            </a:pPr>
            <a:r>
              <a:rPr lang="en-US" b="1"/>
              <a:t>Statutory intervention</a:t>
            </a:r>
            <a:r>
              <a:rPr lang="en-US"/>
              <a:t> (Children's Social Care involvement)</a:t>
            </a:r>
          </a:p>
          <a:p>
            <a:pPr marL="171450" indent="-171450">
              <a:buFont typeface="Arial"/>
              <a:buChar char="•"/>
            </a:pPr>
            <a:endParaRPr lang="en-US">
              <a:latin typeface="Aptos"/>
              <a:ea typeface="Calibri"/>
              <a:cs typeface="Calibri"/>
            </a:endParaRPr>
          </a:p>
          <a:p>
            <a:r>
              <a:rPr lang="en-US"/>
              <a:t>The guidance provides greater clarity about the different levels of intervention available. Staff should understand when a child may benefit from:</a:t>
            </a:r>
            <a:endParaRPr lang="en-US">
              <a:latin typeface="Aptos"/>
              <a:ea typeface="Calibri"/>
              <a:cs typeface="Calibri"/>
            </a:endParaRPr>
          </a:p>
          <a:p>
            <a:pPr marL="171450" indent="-171450">
              <a:buFont typeface="Arial"/>
              <a:buChar char="•"/>
            </a:pPr>
            <a:r>
              <a:rPr lang="en-US" b="1"/>
              <a:t>Targeted Early Help through Family Help services</a:t>
            </a:r>
            <a:r>
              <a:rPr lang="en-US"/>
              <a:t> under Sections 10 and 11 of the Children Act 2004.</a:t>
            </a:r>
          </a:p>
          <a:p>
            <a:pPr marL="171450" indent="-171450">
              <a:buFont typeface="Arial"/>
              <a:buChar char="•"/>
            </a:pPr>
            <a:r>
              <a:rPr lang="en-US" b="1"/>
              <a:t>Child in Need support</a:t>
            </a:r>
            <a:r>
              <a:rPr lang="en-US"/>
              <a:t> under Section 17 of the Children Act 1989.</a:t>
            </a:r>
          </a:p>
          <a:p>
            <a:pPr marL="171450" indent="-171450">
              <a:buFont typeface="Arial"/>
              <a:buChar char="•"/>
            </a:pPr>
            <a:r>
              <a:rPr lang="en-US" b="1"/>
              <a:t>Child Protection intervention</a:t>
            </a:r>
            <a:r>
              <a:rPr lang="en-US"/>
              <a:t> under Section 47 of the Children Act 1989.</a:t>
            </a:r>
          </a:p>
          <a:p>
            <a:pPr marL="171450" indent="-171450">
              <a:buFont typeface="Arial"/>
              <a:buChar char="•"/>
            </a:pPr>
            <a:r>
              <a:rPr lang="en-US"/>
              <a:t>Additional statutory provisions including </a:t>
            </a:r>
            <a:r>
              <a:rPr lang="en-US" b="1"/>
              <a:t>Section 20 accommodation</a:t>
            </a:r>
            <a:r>
              <a:rPr lang="en-US"/>
              <a:t> and </a:t>
            </a:r>
            <a:r>
              <a:rPr lang="en-US" b="1"/>
              <a:t>Section 31 care and supervision orders</a:t>
            </a:r>
            <a:endParaRPr lang="en-US"/>
          </a:p>
          <a:p>
            <a:endParaRPr lang="en-US">
              <a:latin typeface="Aptos"/>
              <a:ea typeface="Calibri"/>
              <a:cs typeface="Calibri"/>
            </a:endParaRPr>
          </a:p>
          <a:p>
            <a:r>
              <a:rPr lang="en-US"/>
              <a:t>The government wants agencies to:</a:t>
            </a:r>
          </a:p>
          <a:p>
            <a:pPr marL="171450" indent="-171450">
              <a:buFont typeface="Arial"/>
              <a:buChar char="•"/>
            </a:pPr>
            <a:r>
              <a:rPr lang="en-US" b="1"/>
              <a:t>Identify needs earlier</a:t>
            </a:r>
            <a:r>
              <a:rPr lang="en-US"/>
              <a:t>, before problems escalate.</a:t>
            </a:r>
          </a:p>
          <a:p>
            <a:pPr marL="171450" indent="-171450">
              <a:buFont typeface="Arial"/>
              <a:buChar char="•"/>
            </a:pPr>
            <a:r>
              <a:rPr lang="en-US" b="1"/>
              <a:t>Provide the right level of support at the right time.</a:t>
            </a:r>
            <a:endParaRPr lang="en-US"/>
          </a:p>
          <a:p>
            <a:pPr marL="171450" indent="-171450">
              <a:buFont typeface="Arial"/>
              <a:buChar char="•"/>
            </a:pPr>
            <a:r>
              <a:rPr lang="en-US" b="1"/>
              <a:t>Reflect the new Family Help model</a:t>
            </a:r>
            <a:endParaRPr lang="en-US"/>
          </a:p>
          <a:p>
            <a:pPr marL="171450" indent="-171450">
              <a:buFont typeface="Arial"/>
              <a:buChar char="•"/>
            </a:pPr>
            <a:r>
              <a:rPr lang="en-US" b="1"/>
              <a:t>Strengthen multi-agency working</a:t>
            </a:r>
            <a:r>
              <a:rPr lang="en-US"/>
              <a:t> between schools, social care, health and other partners.</a:t>
            </a:r>
          </a:p>
          <a:p>
            <a:endParaRPr lang="en-US">
              <a:latin typeface="Calibri"/>
              <a:ea typeface="Calibri"/>
              <a:cs typeface="Calibri"/>
            </a:endParaRPr>
          </a:p>
          <a:p>
            <a:r>
              <a:rPr lang="en-US" b="1"/>
              <a:t>Safeguarding rationale</a:t>
            </a:r>
          </a:p>
          <a:p>
            <a:r>
              <a:rPr lang="en-US"/>
              <a:t>The change reinforces that children do not need to reach the threshold for social care intervention before receiving support. Schools should recognise emerging concerns and help families access support as soon as difficulties arise. This reflects a stronger emphasis on </a:t>
            </a:r>
            <a:r>
              <a:rPr lang="en-US" b="1"/>
              <a:t>prevention and early intervention</a:t>
            </a:r>
            <a:r>
              <a:rPr lang="en-US"/>
              <a:t> rather than waiting until risks become acute.</a:t>
            </a:r>
          </a:p>
          <a:p>
            <a:endParaRPr lang="en-US">
              <a:latin typeface="Calibri"/>
              <a:ea typeface="Calibri"/>
              <a:cs typeface="Calibri"/>
            </a:endParaRPr>
          </a:p>
          <a:p>
            <a:r>
              <a:rPr lang="en-US" b="1"/>
              <a:t>What this means for schools</a:t>
            </a:r>
          </a:p>
          <a:p>
            <a:pPr marL="171450" indent="-171450">
              <a:buFont typeface="Arial"/>
              <a:buChar char="•"/>
            </a:pPr>
            <a:r>
              <a:rPr lang="en-US"/>
              <a:t>Understand their local </a:t>
            </a:r>
            <a:r>
              <a:rPr lang="en-US" b="1"/>
              <a:t>Family Help</a:t>
            </a:r>
            <a:r>
              <a:rPr lang="en-US"/>
              <a:t> arrangements.</a:t>
            </a:r>
          </a:p>
          <a:p>
            <a:pPr marL="171450" indent="-171450">
              <a:buFont typeface="Arial"/>
              <a:buChar char="•"/>
            </a:pPr>
            <a:r>
              <a:rPr lang="en-US"/>
              <a:t>Continue to identify children who may need support early.</a:t>
            </a:r>
          </a:p>
          <a:p>
            <a:pPr marL="171450" indent="-171450">
              <a:buFont typeface="Arial"/>
              <a:buChar char="•"/>
            </a:pPr>
            <a:r>
              <a:rPr lang="en-US"/>
              <a:t>Know the difference between school-based support, Family Help, and statutory social care intervention.</a:t>
            </a:r>
          </a:p>
          <a:p>
            <a:pPr marL="171450" indent="-171450">
              <a:buFont typeface="Arial"/>
              <a:buChar char="•"/>
            </a:pPr>
            <a:r>
              <a:rPr lang="en-US"/>
              <a:t>Work collaboratively with families and partner agencies to secure support at the earliest opportunity</a:t>
            </a:r>
          </a:p>
          <a:p>
            <a:endParaRPr lang="en-US">
              <a:latin typeface="Calibri"/>
              <a:ea typeface="Calibri"/>
              <a:cs typeface="Calibri"/>
            </a:endParaRPr>
          </a:p>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44105FB6-3A28-A601-EF34-C409D9D2A6D7}"/>
              </a:ext>
            </a:extLst>
          </p:cNvPr>
          <p:cNvSpPr>
            <a:spLocks noGrp="1"/>
          </p:cNvSpPr>
          <p:nvPr>
            <p:ph type="sldNum" sz="quarter" idx="5"/>
          </p:nvPr>
        </p:nvSpPr>
        <p:spPr/>
        <p:txBody>
          <a:bodyPr/>
          <a:lstStyle/>
          <a:p>
            <a:fld id="{B34957D8-5698-4B7A-A8DE-8C2F5D75B1DE}" type="slidenum">
              <a:rPr lang="en-GB" smtClean="0"/>
              <a:t>39</a:t>
            </a:fld>
            <a:endParaRPr lang="en-GB"/>
          </a:p>
        </p:txBody>
      </p:sp>
    </p:spTree>
    <p:extLst>
      <p:ext uri="{BB962C8B-B14F-4D97-AF65-F5344CB8AC3E}">
        <p14:creationId xmlns:p14="http://schemas.microsoft.com/office/powerpoint/2010/main" val="5915350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Children do not need to be at risk of significant harm before support can be offered. KCSIE 2026 reinforces the importance of identifying needs early and accessing Targeted Early Help through Family Help services before concerns escalate. Schools play a critical role in recognising need, sharing concerns and helping children and families access support at the earliest opportunity</a:t>
            </a:r>
          </a:p>
          <a:p>
            <a:endParaRPr lang="en-US">
              <a:latin typeface="Calibri"/>
              <a:ea typeface="Calibri"/>
              <a:cs typeface="Calibri"/>
            </a:endParaRPr>
          </a:p>
          <a:p>
            <a:r>
              <a:rPr lang="en-US"/>
              <a:t>Staff should:</a:t>
            </a:r>
          </a:p>
          <a:p>
            <a:pPr marL="171450" indent="-171450">
              <a:buFont typeface="Arial"/>
              <a:buChar char="•"/>
            </a:pPr>
            <a:r>
              <a:rPr lang="en-US"/>
              <a:t>Be alert to emerging concerns.</a:t>
            </a:r>
          </a:p>
          <a:p>
            <a:pPr marL="171450" indent="-171450">
              <a:buFont typeface="Arial"/>
              <a:buChar char="•"/>
            </a:pPr>
            <a:r>
              <a:rPr lang="en-US"/>
              <a:t>Report concerns early to the DSL.</a:t>
            </a:r>
          </a:p>
          <a:p>
            <a:pPr marL="171450" indent="-171450">
              <a:buFont typeface="Arial"/>
              <a:buChar char="•"/>
            </a:pPr>
            <a:r>
              <a:rPr lang="en-US"/>
              <a:t>Understand local Family Help pathways.</a:t>
            </a:r>
          </a:p>
          <a:p>
            <a:pPr marL="171450" indent="-171450">
              <a:buFont typeface="Arial"/>
              <a:buChar char="•"/>
            </a:pPr>
            <a:r>
              <a:rPr lang="en-US"/>
              <a:t>Recognise that support can be offered before concerns reach child protection thresholds.</a:t>
            </a:r>
          </a:p>
          <a:p>
            <a:pPr marL="171450" indent="-171450">
              <a:buFont typeface="Arial"/>
              <a:buChar char="•"/>
            </a:pPr>
            <a:r>
              <a:rPr lang="en-US"/>
              <a:t>Work collaboratively with families and partner agencies. </a:t>
            </a:r>
          </a:p>
          <a:p>
            <a:pPr marL="171450" indent="-171450">
              <a:buFont typeface="Arial"/>
              <a:buChar char="•"/>
            </a:pPr>
            <a:endParaRPr lang="en-US"/>
          </a:p>
          <a:p>
            <a:r>
              <a:rPr lang="en-US"/>
              <a:t>DSLs should be familiar with local Family Help arrangements, thresholds and referral processes.</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B34957D8-5698-4B7A-A8DE-8C2F5D75B1DE}" type="slidenum">
              <a:rPr lang="en-GB" smtClean="0"/>
              <a:t>40</a:t>
            </a:fld>
            <a:endParaRPr lang="en-GB"/>
          </a:p>
        </p:txBody>
      </p:sp>
    </p:spTree>
    <p:extLst>
      <p:ext uri="{BB962C8B-B14F-4D97-AF65-F5344CB8AC3E}">
        <p14:creationId xmlns:p14="http://schemas.microsoft.com/office/powerpoint/2010/main" val="195119479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a:solidFill>
                  <a:schemeClr val="tx1"/>
                </a:solidFill>
                <a:effectLst/>
                <a:latin typeface="+mn-lt"/>
                <a:ea typeface="+mn-ea"/>
                <a:cs typeface="+mn-cs"/>
              </a:rPr>
              <a:t>The Right Help, Right Time guidance supports Designated Safeguarding Leads (DSLs) in making informed decisions about the most appropriate level of intervention, including whether to offer Family Help, signpost families to other support services, or make a referral to MASH. The document outlines indicators across all four levels of need, providing a clear framework to support consistent and effective decision-making. Staff should have a basic understanding of the guidance so they can recognise concerns early and understand how safeguarding needs are assessed and responded to within the local partnership.</a:t>
            </a:r>
          </a:p>
          <a:p>
            <a:r>
              <a:rPr lang="en-US">
                <a:latin typeface="Calibri"/>
                <a:ea typeface="Calibri"/>
                <a:cs typeface="Calibri"/>
              </a:rPr>
              <a:t>making. </a:t>
            </a:r>
          </a:p>
        </p:txBody>
      </p:sp>
      <p:sp>
        <p:nvSpPr>
          <p:cNvPr id="4" name="Slide Number Placeholder 3"/>
          <p:cNvSpPr>
            <a:spLocks noGrp="1"/>
          </p:cNvSpPr>
          <p:nvPr>
            <p:ph type="sldNum" sz="quarter" idx="5"/>
          </p:nvPr>
        </p:nvSpPr>
        <p:spPr/>
        <p:txBody>
          <a:bodyPr/>
          <a:lstStyle/>
          <a:p>
            <a:fld id="{B34957D8-5698-4B7A-A8DE-8C2F5D75B1DE}" type="slidenum">
              <a:rPr lang="en-GB" smtClean="0"/>
              <a:t>41</a:t>
            </a:fld>
            <a:endParaRPr lang="en-GB"/>
          </a:p>
        </p:txBody>
      </p:sp>
    </p:spTree>
    <p:extLst>
      <p:ext uri="{BB962C8B-B14F-4D97-AF65-F5344CB8AC3E}">
        <p14:creationId xmlns:p14="http://schemas.microsoft.com/office/powerpoint/2010/main" val="9658579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KCSIE 2026 should be read alongside statutory guidance, section 3 of Early years foundation stage (EYFS) statutory framework - GOV.UK (for children aged 0 to 5 in school-based nurseries and reception). </a:t>
            </a:r>
            <a:endParaRPr lang="en-US"/>
          </a:p>
          <a:p>
            <a:endParaRPr lang="en-US">
              <a:latin typeface="Calibri"/>
              <a:ea typeface="Calibri"/>
              <a:cs typeface="Calibri"/>
            </a:endParaRPr>
          </a:p>
          <a:p>
            <a:r>
              <a:rPr lang="en-US"/>
              <a:t>This is a helpful clarification rather than a new safeguarding duty. KCSIE has always applied to schools and colleges, but the 2026 version makes it clearer that staff working with our youngest children must also have regard to the safeguarding and welfare requirements set out in Section 3 of the EYFS Statutory Framework. </a:t>
            </a:r>
          </a:p>
          <a:p>
            <a:r>
              <a:rPr lang="en-US"/>
              <a:t>For schools with nursery or reception provision, safeguarding arrangements should not be viewed through KCSIE alone. Staff and leaders must ensure that local policies, procedures, training, and day-to-day practice reflect both KCSIE requirements and the EYFS safeguarding and welfare requirements. </a:t>
            </a:r>
          </a:p>
          <a:p>
            <a:r>
              <a:rPr lang="en-US"/>
              <a:t>Section 3 of the EYFS framework includes expectations around child protection, safer recruitment, staff suitability, supervision, staff qualifications, paediatric first aid, information sharing, and safeguarding procedures for younger children. The cross-reference in KCSIE helps ensure that early years safeguarding requirements are not overlooked within school settings. </a:t>
            </a:r>
          </a:p>
          <a:p>
            <a:r>
              <a:rPr lang="en-US"/>
              <a:t>The practical implication for schools is that designated safeguarding leads, headteachers, governors, and early years leaders should reassure themselves that policies and staff training accurately reflect both KCSIE and EYFS requirements, particularly where a school operates a nursery or reception provision.</a:t>
            </a:r>
          </a:p>
          <a:p>
            <a:r>
              <a:rPr lang="en-US"/>
              <a:t>Overall, this amendment strengthens the connection between school safeguarding guidance and the statutory safeguarding framework that specifically applies to children in the early years age range, promoting a more coherent safeguarding approach from birth through to school age.</a:t>
            </a:r>
          </a:p>
          <a:p>
            <a:endParaRPr lang="en-US">
              <a:latin typeface="Calibri"/>
              <a:ea typeface="Calibri"/>
              <a:cs typeface="Calibri"/>
            </a:endParaRPr>
          </a:p>
          <a:p>
            <a:r>
              <a:rPr lang="en-US"/>
              <a:t>From September 2026, Ofsted inspectors will gather evidence about how effectively settings understand and implement statutory guidance relating to </a:t>
            </a:r>
            <a:r>
              <a:rPr lang="en-US" b="1"/>
              <a:t>safer eating and weaning, safe sleeping arrangements, and privacy in personal care</a:t>
            </a:r>
            <a:r>
              <a:rPr lang="en-US"/>
              <a:t>. These changes reflect updates to the EYFS framework and place additional emphasis on safeguarding and children's welfare. </a:t>
            </a:r>
          </a:p>
          <a:p>
            <a:br>
              <a:rPr lang="en-US">
                <a:cs typeface="+mn-lt"/>
              </a:rPr>
            </a:br>
            <a:endParaRPr lang="en-US" b="1"/>
          </a:p>
          <a:p>
            <a:endParaRPr lang="en-US"/>
          </a:p>
          <a:p>
            <a:endParaRPr lang="en-US"/>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B34957D8-5698-4B7A-A8DE-8C2F5D75B1DE}" type="slidenum">
              <a:rPr lang="en-GB" smtClean="0"/>
              <a:t>42</a:t>
            </a:fld>
            <a:endParaRPr lang="en-GB"/>
          </a:p>
        </p:txBody>
      </p:sp>
    </p:spTree>
    <p:extLst>
      <p:ext uri="{BB962C8B-B14F-4D97-AF65-F5344CB8AC3E}">
        <p14:creationId xmlns:p14="http://schemas.microsoft.com/office/powerpoint/2010/main" val="163477834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00F061-BF55-8D45-B8C8-FD7D9B03AD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E76776-2BA5-D20C-3B8B-DE2D149F7D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E8DDED-A731-25B2-D1EF-B15905A72227}"/>
              </a:ext>
            </a:extLst>
          </p:cNvPr>
          <p:cNvSpPr>
            <a:spLocks noGrp="1"/>
          </p:cNvSpPr>
          <p:nvPr>
            <p:ph type="body" idx="1"/>
          </p:nvPr>
        </p:nvSpPr>
        <p:spPr/>
        <p:txBody>
          <a:bodyPr/>
          <a:lstStyle/>
          <a:p>
            <a:r>
              <a:rPr lang="en-US"/>
              <a:t>KCSIE 2026 standardises the terminology used throughout the guidance by adopting the term </a:t>
            </a:r>
            <a:r>
              <a:rPr lang="en-US" b="1"/>
              <a:t>"nudes"</a:t>
            </a:r>
            <a:r>
              <a:rPr lang="en-US"/>
              <a:t> as the primary description.</a:t>
            </a:r>
          </a:p>
          <a:p>
            <a:r>
              <a:rPr lang="en-US"/>
              <a:t>The DfE's rationale is that "nudes" is the term most commonly understood and used by young people. This improves clarity for staff, pupils and parents and reduces confusion caused by the wide range of previous terms such as "sexting", "youth-produced sexual imagery", or "indecent images".</a:t>
            </a:r>
          </a:p>
          <a:p>
            <a:endParaRPr lang="en-US">
              <a:latin typeface="Calibri"/>
              <a:ea typeface="Calibri"/>
              <a:cs typeface="Calibri"/>
            </a:endParaRPr>
          </a:p>
          <a:p>
            <a:r>
              <a:rPr lang="en-US" b="1"/>
              <a:t>Recognition of AI-Generated and Digitally Altered Images</a:t>
            </a:r>
            <a:endParaRPr lang="en-US">
              <a:solidFill>
                <a:srgbClr val="444444"/>
              </a:solidFill>
            </a:endParaRPr>
          </a:p>
          <a:p>
            <a:r>
              <a:rPr lang="en-US"/>
              <a:t>The guidance now explicitly states that nudes may be:</a:t>
            </a:r>
            <a:endParaRPr lang="en-US">
              <a:solidFill>
                <a:srgbClr val="444444"/>
              </a:solidFill>
            </a:endParaRPr>
          </a:p>
          <a:p>
            <a:pPr marL="171450" indent="-171450">
              <a:buFont typeface="Arial,Sans-Serif"/>
              <a:buChar char="•"/>
            </a:pPr>
            <a:r>
              <a:rPr lang="en-US"/>
              <a:t>Self-generated.</a:t>
            </a:r>
            <a:endParaRPr lang="en-US">
              <a:solidFill>
                <a:srgbClr val="444444"/>
              </a:solidFill>
            </a:endParaRPr>
          </a:p>
          <a:p>
            <a:pPr marL="171450" indent="-171450">
              <a:buFont typeface="Arial,Sans-Serif"/>
              <a:buChar char="•"/>
            </a:pPr>
            <a:r>
              <a:rPr lang="en-US"/>
              <a:t>Taken by another person.</a:t>
            </a:r>
            <a:endParaRPr lang="en-US">
              <a:solidFill>
                <a:srgbClr val="444444"/>
              </a:solidFill>
            </a:endParaRPr>
          </a:p>
          <a:p>
            <a:pPr marL="171450" indent="-171450">
              <a:buFont typeface="Arial,Sans-Serif"/>
              <a:buChar char="•"/>
            </a:pPr>
            <a:r>
              <a:rPr lang="en-US"/>
              <a:t>Digitally altered.</a:t>
            </a:r>
            <a:endParaRPr lang="en-US">
              <a:solidFill>
                <a:srgbClr val="444444"/>
              </a:solidFill>
            </a:endParaRPr>
          </a:p>
          <a:p>
            <a:pPr marL="171450" indent="-171450">
              <a:buFont typeface="Arial,Sans-Serif"/>
              <a:buChar char="•"/>
            </a:pPr>
            <a:r>
              <a:rPr lang="en-US"/>
              <a:t>Entirely generated using artificial intelligence, including so-called </a:t>
            </a:r>
            <a:r>
              <a:rPr lang="en-US" b="1"/>
              <a:t>deepfakes</a:t>
            </a:r>
            <a:r>
              <a:rPr lang="en-US"/>
              <a:t> or </a:t>
            </a:r>
            <a:r>
              <a:rPr lang="en-US" b="1"/>
              <a:t>deep nudes</a:t>
            </a:r>
          </a:p>
          <a:p>
            <a:endParaRPr lang="en-US">
              <a:solidFill>
                <a:srgbClr val="000000"/>
              </a:solidFill>
            </a:endParaRPr>
          </a:p>
          <a:p>
            <a:r>
              <a:rPr lang="en-US"/>
              <a:t>The rationale reflects the growing safeguarding risk posed by AI technology. Children and young people are increasingly vulnerable to image manipulation, online exploitation, coercion, bullying and harassment through the creation and sharing of synthetic images. The DfE has therefore updated the guidance to ensure schools recognise these risks and respond appropriately.</a:t>
            </a:r>
          </a:p>
        </p:txBody>
      </p:sp>
      <p:sp>
        <p:nvSpPr>
          <p:cNvPr id="4" name="Slide Number Placeholder 3">
            <a:extLst>
              <a:ext uri="{FF2B5EF4-FFF2-40B4-BE49-F238E27FC236}">
                <a16:creationId xmlns:a16="http://schemas.microsoft.com/office/drawing/2014/main" id="{C7D1D8C1-2A76-F7D6-493B-C9613EB3BE73}"/>
              </a:ext>
            </a:extLst>
          </p:cNvPr>
          <p:cNvSpPr>
            <a:spLocks noGrp="1"/>
          </p:cNvSpPr>
          <p:nvPr>
            <p:ph type="sldNum" sz="quarter" idx="5"/>
          </p:nvPr>
        </p:nvSpPr>
        <p:spPr/>
        <p:txBody>
          <a:bodyPr/>
          <a:lstStyle/>
          <a:p>
            <a:fld id="{B34957D8-5698-4B7A-A8DE-8C2F5D75B1DE}" type="slidenum">
              <a:rPr lang="en-GB" smtClean="0"/>
              <a:t>43</a:t>
            </a:fld>
            <a:endParaRPr lang="en-GB"/>
          </a:p>
        </p:txBody>
      </p:sp>
    </p:spTree>
    <p:extLst>
      <p:ext uri="{BB962C8B-B14F-4D97-AF65-F5344CB8AC3E}">
        <p14:creationId xmlns:p14="http://schemas.microsoft.com/office/powerpoint/2010/main" val="211384370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KCSIE 2026 strengthens the message that </a:t>
            </a:r>
            <a:r>
              <a:rPr lang="en-US" b="1"/>
              <a:t>child-on-child abuse is a safeguarding issue for both the victim and the alleged perpetrator</a:t>
            </a:r>
            <a:r>
              <a:rPr lang="en-US"/>
              <a:t>. Whilst schools must protect and support those who have experienced harm, they should also recognise that children displaying harmful behaviours may have unmet needs, vulnerabilities or experiences that require support and intervention. </a:t>
            </a:r>
          </a:p>
          <a:p>
            <a:endParaRPr lang="en-US"/>
          </a:p>
          <a:p>
            <a:r>
              <a:rPr lang="en-US" b="1"/>
              <a:t>Key message: </a:t>
            </a:r>
            <a:r>
              <a:rPr lang="en-US"/>
              <a:t>Safeguarding responses should consider the needs of both the child harmed and the child displaying harmful behaviour.</a:t>
            </a:r>
          </a:p>
          <a:p>
            <a:endParaRPr lang="en-US">
              <a:cs typeface="+mn-lt"/>
            </a:endParaRPr>
          </a:p>
          <a:p>
            <a:r>
              <a:rPr lang="en-US" b="1"/>
              <a:t>Child-on-Child Abuse is Preventable</a:t>
            </a:r>
          </a:p>
          <a:p>
            <a:r>
              <a:rPr lang="en-US"/>
              <a:t>KCSIE 2026 places greater emphasis on prevention.</a:t>
            </a:r>
          </a:p>
          <a:p>
            <a:r>
              <a:rPr lang="en-US"/>
              <a:t>The guidance highlights that early, timely and evidence-based support may prevent children from progressing to more serious abusive or violent behaviours. </a:t>
            </a:r>
          </a:p>
          <a:p>
            <a:r>
              <a:rPr lang="en-US"/>
              <a:t>This reflects the wider Families First and Family Help agenda, which promotes early intervention and support before concerns escalate. The DfE wants schools to identify emerging behaviours and address them at the earliest opportunity. </a:t>
            </a:r>
          </a:p>
          <a:p>
            <a:r>
              <a:rPr lang="en-US" b="1"/>
              <a:t>Key message: </a:t>
            </a:r>
            <a:r>
              <a:rPr lang="en-US"/>
              <a:t>Early intervention is one of the most effective ways to prevent escalation and improve outcomes for children.</a:t>
            </a:r>
          </a:p>
          <a:p>
            <a:endParaRPr lang="en-US">
              <a:cs typeface="+mn-lt"/>
            </a:endParaRPr>
          </a:p>
          <a:p>
            <a:r>
              <a:rPr lang="en-US" b="1"/>
              <a:t>Serious Physical Harm and Weapons</a:t>
            </a:r>
          </a:p>
          <a:p>
            <a:r>
              <a:rPr lang="en-US"/>
              <a:t>KCSIE 2026 expands examples of child-on-child abuse to include:</a:t>
            </a:r>
          </a:p>
          <a:p>
            <a:pPr marL="285750" indent="-285750">
              <a:buFont typeface="Arial"/>
              <a:buChar char="•"/>
            </a:pPr>
            <a:r>
              <a:rPr lang="en-US"/>
              <a:t>Serious physical harm.</a:t>
            </a:r>
          </a:p>
          <a:p>
            <a:pPr marL="285750" indent="-285750">
              <a:buFont typeface="Arial"/>
              <a:buChar char="•"/>
            </a:pPr>
            <a:r>
              <a:rPr lang="en-US"/>
              <a:t>Threats of harm.</a:t>
            </a:r>
          </a:p>
          <a:p>
            <a:pPr marL="285750" indent="-285750">
              <a:buFont typeface="Arial"/>
              <a:buChar char="•"/>
            </a:pPr>
            <a:r>
              <a:rPr lang="en-US"/>
              <a:t>Use of weapons.</a:t>
            </a:r>
          </a:p>
          <a:p>
            <a:pPr marL="285750" indent="-285750">
              <a:buFont typeface="Arial"/>
              <a:buChar char="•"/>
            </a:pPr>
            <a:r>
              <a:rPr lang="en-US"/>
              <a:t>Threats involving weapons.</a:t>
            </a:r>
          </a:p>
          <a:p>
            <a:endParaRPr lang="en-US"/>
          </a:p>
          <a:p>
            <a:r>
              <a:rPr lang="en-US"/>
              <a:t>This reflects increasing national concern regarding serious youth violence, peer conflict and exploitation. The DfE is reinforcing that these behaviours should be viewed as safeguarding concerns rather than solely behaviour issues. </a:t>
            </a:r>
          </a:p>
          <a:p>
            <a:r>
              <a:rPr lang="en-US" b="1"/>
              <a:t>Key message: </a:t>
            </a:r>
            <a:r>
              <a:rPr lang="en-US"/>
              <a:t>Concerns involving violence or weapons should be reported immediately through safeguarding procedures.</a:t>
            </a:r>
          </a:p>
          <a:p>
            <a:endParaRPr lang="en-US">
              <a:cs typeface="+mn-lt"/>
            </a:endParaRPr>
          </a:p>
          <a:p>
            <a:r>
              <a:rPr lang="en-US" b="1"/>
              <a:t>Recognising High-Risk Times</a:t>
            </a:r>
          </a:p>
          <a:p>
            <a:r>
              <a:rPr lang="en-US"/>
              <a:t>A new emphasis within KCSIE 2026 is that schools should be alert to periods when children may be at greater risk, particularly:</a:t>
            </a:r>
          </a:p>
          <a:p>
            <a:pPr marL="285750" indent="-285750">
              <a:buFont typeface="Arial"/>
              <a:buChar char="•"/>
            </a:pPr>
            <a:r>
              <a:rPr lang="en-US"/>
              <a:t>Immediately after school.</a:t>
            </a:r>
          </a:p>
          <a:p>
            <a:pPr marL="285750" indent="-285750">
              <a:buFont typeface="Arial"/>
              <a:buChar char="•"/>
            </a:pPr>
            <a:r>
              <a:rPr lang="en-US"/>
              <a:t>During unsupervised periods.</a:t>
            </a:r>
          </a:p>
          <a:p>
            <a:pPr marL="285750" indent="-285750">
              <a:buFont typeface="Arial"/>
              <a:buChar char="•"/>
            </a:pPr>
            <a:r>
              <a:rPr lang="en-US"/>
              <a:t>Following peer conflicts.</a:t>
            </a:r>
          </a:p>
          <a:p>
            <a:pPr marL="285750" indent="-285750">
              <a:buFont typeface="Arial"/>
              <a:buChar char="•"/>
            </a:pPr>
            <a:r>
              <a:rPr lang="en-US"/>
              <a:t>Around transitions and significant events. </a:t>
            </a:r>
          </a:p>
          <a:p>
            <a:r>
              <a:rPr lang="en-US"/>
              <a:t>Evidence suggests that some incidents of violence, exploitation or harmful behaviour occur at predictable high-risk times. Encouraging schools to understand local risks supports earlier intervention and prevention.</a:t>
            </a:r>
          </a:p>
          <a:p>
            <a:r>
              <a:rPr lang="en-US" b="1"/>
              <a:t>Key message: </a:t>
            </a:r>
            <a:r>
              <a:rPr lang="en-US"/>
              <a:t>Understanding when children are most vulnerable can help schools put preventative measures and support in place before harm occurs.</a:t>
            </a:r>
          </a:p>
          <a:p>
            <a:endParaRPr lang="en-US" sz="1100">
              <a:latin typeface="Tahoma"/>
              <a:ea typeface="Tahoma"/>
              <a:cs typeface="Tahoma"/>
            </a:endParaRPr>
          </a:p>
          <a:p>
            <a:pPr marL="171450" indent="-171450">
              <a:buFont typeface="Arial" panose="020B0604020202020204" pitchFamily="34" charset="0"/>
              <a:buChar char="•"/>
            </a:pPr>
            <a:endParaRPr lang="en-GB" sz="1100">
              <a:latin typeface="Tahoma"/>
              <a:ea typeface="Tahoma"/>
              <a:cs typeface="Tahoma"/>
            </a:endParaRPr>
          </a:p>
        </p:txBody>
      </p:sp>
      <p:sp>
        <p:nvSpPr>
          <p:cNvPr id="4" name="Slide Number Placeholder 3"/>
          <p:cNvSpPr>
            <a:spLocks noGrp="1"/>
          </p:cNvSpPr>
          <p:nvPr>
            <p:ph type="sldNum" sz="quarter" idx="5"/>
          </p:nvPr>
        </p:nvSpPr>
        <p:spPr/>
        <p:txBody>
          <a:bodyPr/>
          <a:lstStyle/>
          <a:p>
            <a:fld id="{B34957D8-5698-4B7A-A8DE-8C2F5D75B1DE}" type="slidenum">
              <a:rPr lang="en-GB" smtClean="0"/>
              <a:t>44</a:t>
            </a:fld>
            <a:endParaRPr lang="en-GB"/>
          </a:p>
        </p:txBody>
      </p:sp>
    </p:spTree>
    <p:extLst>
      <p:ext uri="{BB962C8B-B14F-4D97-AF65-F5344CB8AC3E}">
        <p14:creationId xmlns:p14="http://schemas.microsoft.com/office/powerpoint/2010/main" val="219475005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You may wish to include examples of what not to do in this section too – particularly in relation to addressing this in the moment. </a:t>
            </a:r>
          </a:p>
          <a:p>
            <a:r>
              <a:rPr lang="en-US"/>
              <a:t>KEY MESSAGES:</a:t>
            </a:r>
            <a:endParaRPr lang="en-GB"/>
          </a:p>
          <a:p>
            <a:r>
              <a:rPr lang="en-US"/>
              <a:t>It is important that schools and colleges consider sexual harassment in broad terms. Sexual harassment creates a culture that, if not challenged, can normalise inappropriate behaviours and provide an environment that may lead to sexual violence.</a:t>
            </a:r>
            <a:endParaRPr lang="en-GB"/>
          </a:p>
          <a:p>
            <a:r>
              <a:rPr lang="en-US"/>
              <a:t>Staff should be aware of the importance of: </a:t>
            </a:r>
            <a:endParaRPr lang="en-GB"/>
          </a:p>
          <a:p>
            <a:r>
              <a:rPr lang="en-US"/>
              <a:t>• challenging inappropriate behaviours; </a:t>
            </a:r>
            <a:endParaRPr lang="en-GB"/>
          </a:p>
          <a:p>
            <a:r>
              <a:rPr lang="en-US"/>
              <a:t>• making clear that sexual violence and sexual harassment is not acceptable, will never be tolerated and is not an inevitable part of growing up; </a:t>
            </a:r>
            <a:endParaRPr lang="en-GB"/>
          </a:p>
          <a:p>
            <a:r>
              <a:rPr lang="en-US"/>
              <a:t>• not tolerating or dismissing sexual violence or sexual harassment as “banter”, “part of growing up”, “just having a laugh” or “boys being boys”; and, </a:t>
            </a:r>
            <a:endParaRPr lang="en-GB"/>
          </a:p>
          <a:p>
            <a:r>
              <a:rPr lang="en-US"/>
              <a:t>• challenging physical behaviours (potentially criminal in nature), such as grabbing bottoms, breasts and genitalia, pulling down trousers, flicking bras and lifting up skirts. Dismissing or tolerating such behaviours risks normalising them.</a:t>
            </a:r>
            <a:endParaRPr lang="en-GB"/>
          </a:p>
          <a:p>
            <a:endParaRPr lang="en-US">
              <a:latin typeface="Calibri"/>
              <a:ea typeface="Calibri"/>
              <a:cs typeface="Calibri"/>
            </a:endParaRPr>
          </a:p>
          <a:p>
            <a:r>
              <a:rPr lang="en-US"/>
              <a:t>KCSIE 2026 clarifies that whilst some forms of child-on-child abuse are statistically more likely to affect girls, </a:t>
            </a:r>
            <a:r>
              <a:rPr lang="en-US" b="1"/>
              <a:t>not all forms of child-on-child abuse follow this pattern</a:t>
            </a:r>
            <a:r>
              <a:rPr lang="en-US"/>
              <a:t>.</a:t>
            </a:r>
          </a:p>
          <a:p>
            <a:r>
              <a:rPr lang="en-US"/>
              <a:t>Rationale for the Change</a:t>
            </a:r>
          </a:p>
          <a:p>
            <a:r>
              <a:rPr lang="en-US"/>
              <a:t>The DfE has strengthened this wording to ensure schools avoid assumptions about who may be affected by abuse. While sexual harassment and sexual violence disproportionately affect girls, other forms of child-on-child abuse can affect any child regardless of sex, gender, background or vulnerability. </a:t>
            </a:r>
          </a:p>
          <a:p>
            <a:endParaRPr lang="en-US" b="1"/>
          </a:p>
          <a:p>
            <a:r>
              <a:rPr lang="en-US" b="1"/>
              <a:t>New Category Added to Child-on-Child Abuse</a:t>
            </a:r>
          </a:p>
          <a:p>
            <a:r>
              <a:rPr lang="en-US"/>
              <a:t>KCSIE 2026 now specifically includes:</a:t>
            </a:r>
          </a:p>
          <a:p>
            <a:r>
              <a:rPr lang="en-US" b="1"/>
              <a:t>Physical assault and harm, or the threat of harm with a weapon</a:t>
            </a:r>
            <a:endParaRPr lang="en-US"/>
          </a:p>
          <a:p>
            <a:r>
              <a:rPr lang="en-US"/>
              <a:t>within the examples of child-on-child abuse.</a:t>
            </a:r>
          </a:p>
          <a:p>
            <a:r>
              <a:rPr lang="en-US"/>
              <a:t>Rationale for the Change</a:t>
            </a:r>
          </a:p>
          <a:p>
            <a:r>
              <a:rPr lang="en-US"/>
              <a:t>This reflects growing national concern regarding:</a:t>
            </a:r>
          </a:p>
          <a:p>
            <a:pPr marL="171450" indent="-171450">
              <a:buFont typeface="Arial"/>
              <a:buChar char="•"/>
            </a:pPr>
            <a:r>
              <a:rPr lang="en-US"/>
              <a:t>Serious youth violence.</a:t>
            </a:r>
          </a:p>
          <a:p>
            <a:pPr marL="171450" indent="-171450">
              <a:buFont typeface="Arial"/>
              <a:buChar char="•"/>
            </a:pPr>
            <a:r>
              <a:rPr lang="en-US"/>
              <a:t>Weapon carrying.</a:t>
            </a:r>
          </a:p>
          <a:p>
            <a:pPr marL="171450" indent="-171450">
              <a:buFont typeface="Arial"/>
              <a:buChar char="•"/>
            </a:pPr>
            <a:r>
              <a:rPr lang="en-US"/>
              <a:t>Threats involving weapons.</a:t>
            </a:r>
          </a:p>
          <a:p>
            <a:pPr marL="171450" indent="-171450">
              <a:buFont typeface="Arial"/>
              <a:buChar char="•"/>
            </a:pPr>
            <a:r>
              <a:rPr lang="en-US"/>
              <a:t>Safeguarding risks linked to exploitation and peer conflict.</a:t>
            </a:r>
          </a:p>
          <a:p>
            <a:r>
              <a:rPr lang="en-US"/>
              <a:t>The DfE is reinforcing that these behaviours are not simply behaviour management issues but may represent significant safeguarding concerns requiring assessment and intervention.</a:t>
            </a:r>
          </a:p>
          <a:p>
            <a:r>
              <a:rPr lang="en-US" b="1"/>
              <a:t>Key message for staff: </a:t>
            </a:r>
            <a:r>
              <a:rPr lang="en-US"/>
              <a:t>Any concerns about weapons, threats or violence between children should always be reported through safeguarding procedures.</a:t>
            </a:r>
          </a:p>
          <a:p>
            <a:endParaRPr lang="en-US">
              <a:cs typeface="+mn-lt"/>
            </a:endParaRPr>
          </a:p>
          <a:p>
            <a:r>
              <a:rPr lang="en-US" b="1"/>
              <a:t>AI-Generated Images and Deepfakes</a:t>
            </a:r>
          </a:p>
          <a:p>
            <a:r>
              <a:rPr lang="en-US"/>
              <a:t>The guidance now specifically includes:</a:t>
            </a:r>
          </a:p>
          <a:p>
            <a:r>
              <a:rPr lang="en-US" b="1"/>
              <a:t>Images generated using artificial intelligence, including deepfakes</a:t>
            </a:r>
            <a:endParaRPr lang="en-US"/>
          </a:p>
          <a:p>
            <a:r>
              <a:rPr lang="en-US"/>
              <a:t>Rationale for the Change</a:t>
            </a:r>
          </a:p>
          <a:p>
            <a:r>
              <a:rPr lang="en-US"/>
              <a:t>AI technologies now enable realistic intimate images to be created without the person's consent or involvement. The DfE recognises that these images can cause significant emotional harm, humiliation, bullying and exploitation, even when they are not genuine photographs. </a:t>
            </a:r>
          </a:p>
          <a:p>
            <a:r>
              <a:rPr lang="en-US"/>
              <a:t>This update aligns with KCSIE's wider focus on emerging online harms and AI-related safeguarding risks.</a:t>
            </a:r>
          </a:p>
          <a:p>
            <a:r>
              <a:rPr lang="en-US" b="1"/>
              <a:t>Key message for staff: </a:t>
            </a:r>
            <a:r>
              <a:rPr lang="en-US"/>
              <a:t>Deepfakes and AI-generated intimate images should be treated as seriously as other forms of image-based abuse and reported through safeguarding processes.</a:t>
            </a:r>
          </a:p>
          <a:p>
            <a:endParaRPr lang="en-US"/>
          </a:p>
          <a:p>
            <a:r>
              <a:rPr lang="en-US"/>
              <a:t>KCSIE 2026 strengthens the guidance relating to </a:t>
            </a:r>
            <a:r>
              <a:rPr lang="en-US" b="1"/>
              <a:t>children who are lesbian, gay or bisexual (LGB)</a:t>
            </a:r>
            <a:r>
              <a:rPr lang="en-US"/>
              <a:t> by providing greater emphasis on their potential vulnerability to discriminatory bullying and prejudice-based behaviours. The guidance also makes clear that children who are </a:t>
            </a:r>
            <a:r>
              <a:rPr lang="en-US" b="1"/>
              <a:t>perceived</a:t>
            </a:r>
            <a:r>
              <a:rPr lang="en-US"/>
              <a:t> by others to be LGB may experience the same risks, regardless of whether that perception is accurate. Schools should proactively identify and address these risks, challenge inappropriate behaviour, provide appropriate support, and take steps to create a safe and respectful environment for all children. Prevention, early intervention and consistent responses remain key safeguarding responsibilities.</a:t>
            </a:r>
          </a:p>
          <a:p>
            <a:endParaRPr lang="en-US"/>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B34957D8-5698-4B7A-A8DE-8C2F5D75B1DE}" type="slidenum">
              <a:rPr lang="en-GB" smtClean="0"/>
              <a:t>45</a:t>
            </a:fld>
            <a:endParaRPr lang="en-GB"/>
          </a:p>
        </p:txBody>
      </p:sp>
    </p:spTree>
    <p:extLst>
      <p:ext uri="{BB962C8B-B14F-4D97-AF65-F5344CB8AC3E}">
        <p14:creationId xmlns:p14="http://schemas.microsoft.com/office/powerpoint/2010/main" val="233058695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Definition of child on child abuse from KCSIE (2026). The red text is updates from this year. </a:t>
            </a:r>
          </a:p>
          <a:p>
            <a:endParaRPr lang="en-US"/>
          </a:p>
        </p:txBody>
      </p:sp>
      <p:sp>
        <p:nvSpPr>
          <p:cNvPr id="4" name="Slide Number Placeholder 3"/>
          <p:cNvSpPr>
            <a:spLocks noGrp="1"/>
          </p:cNvSpPr>
          <p:nvPr>
            <p:ph type="sldNum" sz="quarter" idx="5"/>
          </p:nvPr>
        </p:nvSpPr>
        <p:spPr/>
        <p:txBody>
          <a:bodyPr/>
          <a:lstStyle/>
          <a:p>
            <a:fld id="{B34957D8-5698-4B7A-A8DE-8C2F5D75B1DE}" type="slidenum">
              <a:rPr lang="en-GB" smtClean="0"/>
              <a:t>46</a:t>
            </a:fld>
            <a:endParaRPr lang="en-GB"/>
          </a:p>
        </p:txBody>
      </p:sp>
    </p:spTree>
    <p:extLst>
      <p:ext uri="{BB962C8B-B14F-4D97-AF65-F5344CB8AC3E}">
        <p14:creationId xmlns:p14="http://schemas.microsoft.com/office/powerpoint/2010/main" val="266865561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Organised Networks and Gangs</a:t>
            </a:r>
          </a:p>
          <a:p>
            <a:r>
              <a:rPr lang="en-US"/>
              <a:t>KCSIE 2026 reinforces that child exploitation can be committed by an individual, but it can also be </a:t>
            </a:r>
            <a:r>
              <a:rPr lang="en-US" b="1"/>
              <a:t>facilitated by organised criminal networks or gangs</a:t>
            </a:r>
            <a:r>
              <a:rPr lang="en-US"/>
              <a:t>. Children may be exploited for criminal purposes, sexual purposes, county lines activity, drug distribution, forced labour or other forms of abuse. The involvement of a gang or organised group can make it more difficult for a child to disengage due to fear, intimidation, coercion or perceived loyalty.</a:t>
            </a:r>
          </a:p>
          <a:p>
            <a:r>
              <a:rPr lang="en-US" b="1"/>
              <a:t>Key message for staff: </a:t>
            </a:r>
            <a:r>
              <a:rPr lang="en-US"/>
              <a:t>Exploitation is often organised and deliberate. Children may be manipulated, coerced or controlled by individuals or groups seeking to benefit from their exploitation.</a:t>
            </a:r>
          </a:p>
          <a:p>
            <a:endParaRPr lang="en-US" b="1">
              <a:cs typeface="+mn-lt"/>
            </a:endParaRPr>
          </a:p>
          <a:p>
            <a:r>
              <a:rPr lang="en-US" b="1"/>
              <a:t>Children May Identify as Part of the Group</a:t>
            </a:r>
          </a:p>
          <a:p>
            <a:r>
              <a:rPr lang="en-US"/>
              <a:t>The guidance highlights that exploited children may not view themselves as victims and may instead identify strongly with the individuals, gang or network responsible for their exploitation.</a:t>
            </a:r>
          </a:p>
          <a:p>
            <a:r>
              <a:rPr lang="en-US"/>
              <a:t>Children may:</a:t>
            </a:r>
          </a:p>
          <a:p>
            <a:pPr marL="171450" indent="-171450">
              <a:buFont typeface="Arial"/>
              <a:buChar char="•"/>
            </a:pPr>
            <a:r>
              <a:rPr lang="en-US"/>
              <a:t>Believe they are making their own choices.</a:t>
            </a:r>
          </a:p>
          <a:p>
            <a:pPr marL="171450" indent="-171450">
              <a:buFont typeface="Arial"/>
              <a:buChar char="•"/>
            </a:pPr>
            <a:r>
              <a:rPr lang="en-US"/>
              <a:t>Feel loyalty towards exploiters.</a:t>
            </a:r>
          </a:p>
          <a:p>
            <a:pPr marL="171450" indent="-171450">
              <a:buFont typeface="Arial"/>
              <a:buChar char="•"/>
            </a:pPr>
            <a:r>
              <a:rPr lang="en-US"/>
              <a:t>Receive gifts, status, money or a sense of belonging.</a:t>
            </a:r>
          </a:p>
          <a:p>
            <a:pPr marL="171450" indent="-171450">
              <a:buFont typeface="Arial"/>
              <a:buChar char="•"/>
            </a:pPr>
            <a:r>
              <a:rPr lang="en-US"/>
              <a:t>Defend those exploiting them.</a:t>
            </a:r>
          </a:p>
          <a:p>
            <a:pPr marL="171450" indent="-171450">
              <a:buFont typeface="Arial"/>
              <a:buChar char="•"/>
            </a:pPr>
            <a:r>
              <a:rPr lang="en-US"/>
              <a:t>Be reluctant to engage with professionals.</a:t>
            </a:r>
          </a:p>
          <a:p>
            <a:endParaRPr lang="en-US"/>
          </a:p>
          <a:p>
            <a:r>
              <a:rPr lang="en-US"/>
              <a:t>This clarification helps professionals understand why children may not disclose exploitation or may appear resistant to support. It encourages staff to look beyond a child's presentation and consider the possibility of grooming, coercion and control.</a:t>
            </a:r>
          </a:p>
          <a:p>
            <a:r>
              <a:rPr lang="en-US" b="1"/>
              <a:t>Key message: </a:t>
            </a:r>
            <a:r>
              <a:rPr lang="en-US"/>
              <a:t>A child's apparent willingness to engage in activities does not mean they are not being exploited.</a:t>
            </a:r>
          </a:p>
          <a:p>
            <a:endParaRPr lang="en-US">
              <a:cs typeface="+mn-lt"/>
            </a:endParaRPr>
          </a:p>
          <a:p>
            <a:r>
              <a:rPr lang="en-US" b="1"/>
              <a:t>Exploitation May Constitute Modern Slavery</a:t>
            </a:r>
          </a:p>
          <a:p>
            <a:r>
              <a:rPr lang="en-US"/>
              <a:t>KCSIE 2026 reinforces that some forms of child exploitation may also constitute </a:t>
            </a:r>
            <a:r>
              <a:rPr lang="en-US" b="1"/>
              <a:t>modern slavery or human trafficking</a:t>
            </a:r>
            <a:r>
              <a:rPr lang="en-US"/>
              <a:t>.</a:t>
            </a:r>
          </a:p>
          <a:p>
            <a:r>
              <a:rPr lang="en-US"/>
              <a:t>Examples include:</a:t>
            </a:r>
          </a:p>
          <a:p>
            <a:pPr marL="171450" indent="-171450">
              <a:buFont typeface="Arial"/>
              <a:buChar char="•"/>
            </a:pPr>
            <a:r>
              <a:rPr lang="en-US"/>
              <a:t>County lines activity.</a:t>
            </a:r>
          </a:p>
          <a:p>
            <a:pPr marL="171450" indent="-171450">
              <a:buFont typeface="Arial"/>
              <a:buChar char="•"/>
            </a:pPr>
            <a:r>
              <a:rPr lang="en-US"/>
              <a:t>Forced criminality.</a:t>
            </a:r>
          </a:p>
          <a:p>
            <a:pPr marL="171450" indent="-171450">
              <a:buFont typeface="Arial"/>
              <a:buChar char="•"/>
            </a:pPr>
            <a:r>
              <a:rPr lang="en-US"/>
              <a:t>Forced labour.</a:t>
            </a:r>
          </a:p>
          <a:p>
            <a:pPr marL="171450" indent="-171450">
              <a:buFont typeface="Arial"/>
              <a:buChar char="•"/>
            </a:pPr>
            <a:r>
              <a:rPr lang="en-US"/>
              <a:t>Domestic servitude.</a:t>
            </a:r>
          </a:p>
          <a:p>
            <a:pPr marL="171450" indent="-171450">
              <a:buFont typeface="Arial"/>
              <a:buChar char="•"/>
            </a:pPr>
            <a:r>
              <a:rPr lang="en-US"/>
              <a:t>Sexual exploitation.</a:t>
            </a:r>
          </a:p>
          <a:p>
            <a:pPr marL="171450" indent="-171450">
              <a:buFont typeface="Arial"/>
              <a:buChar char="•"/>
            </a:pPr>
            <a:r>
              <a:rPr lang="en-US"/>
              <a:t>Trafficking within or across local authority boundaries.</a:t>
            </a:r>
          </a:p>
          <a:p>
            <a:endParaRPr lang="en-US"/>
          </a:p>
          <a:p>
            <a:r>
              <a:rPr lang="en-US"/>
              <a:t>This reflects the </a:t>
            </a:r>
            <a:r>
              <a:rPr lang="en-US" b="1"/>
              <a:t>Modern Slavery Act 2015</a:t>
            </a:r>
            <a:r>
              <a:rPr lang="en-US"/>
              <a:t> and links to the </a:t>
            </a:r>
            <a:r>
              <a:rPr lang="en-US" b="1"/>
              <a:t>National Referral Mechanism (NRM)</a:t>
            </a:r>
            <a:r>
              <a:rPr lang="en-US"/>
              <a:t> and </a:t>
            </a:r>
            <a:r>
              <a:rPr lang="en-US" b="1"/>
              <a:t>Modern Slavery Statutory Guidance</a:t>
            </a:r>
            <a:r>
              <a:rPr lang="en-US"/>
              <a:t>, which recognise exploited children as victims requiring protection and support.</a:t>
            </a:r>
          </a:p>
          <a:p>
            <a:endParaRPr lang="en-US" b="1"/>
          </a:p>
          <a:p>
            <a:r>
              <a:rPr lang="en-US" b="1"/>
              <a:t>Recognising Children as Victims</a:t>
            </a:r>
            <a:endParaRPr lang="en-US"/>
          </a:p>
          <a:p>
            <a:r>
              <a:rPr lang="en-US"/>
              <a:t>A strengthened message within KCSIE 2026 is that children who are being exploited should always be viewed as </a:t>
            </a:r>
            <a:r>
              <a:rPr lang="en-US" b="1"/>
              <a:t>victims first</a:t>
            </a:r>
            <a:r>
              <a:rPr lang="en-US"/>
              <a:t>. Children involved in criminal activity, substance misuse, carrying drugs, carrying weapons or engaging in risky behaviours may be experiencing significant exploitation.</a:t>
            </a:r>
          </a:p>
          <a:p>
            <a:endParaRPr lang="en-US"/>
          </a:p>
          <a:p>
            <a:r>
              <a:rPr lang="en-US"/>
              <a:t>National safeguarding reviews have repeatedly highlighted that exploited children are sometimes viewed as offenders rather than victims. KCSIE seeks to promote a safeguarding response that focuses on protection, support and understanding vulnerability.</a:t>
            </a:r>
          </a:p>
          <a:p>
            <a:r>
              <a:rPr lang="en-US" b="1"/>
              <a:t>Key message: </a:t>
            </a:r>
            <a:r>
              <a:rPr lang="en-US"/>
              <a:t>Always ask, "What has happened to this child?" rather than "What has this child done?"</a:t>
            </a:r>
          </a:p>
          <a:p>
            <a:endParaRPr lang="en-US">
              <a:cs typeface="+mn-lt"/>
            </a:endParaRPr>
          </a:p>
          <a:p>
            <a:r>
              <a:rPr lang="en-US"/>
              <a:t>Children Cannot Consent to Their Own Exploitation</a:t>
            </a:r>
          </a:p>
          <a:p>
            <a:r>
              <a:rPr lang="en-US"/>
              <a:t>KCSIE 2026 makes clear that:</a:t>
            </a:r>
          </a:p>
          <a:p>
            <a:r>
              <a:rPr lang="en-US" b="1"/>
              <a:t>A child cannot give informed consent to be exploited, abused or trafficked.</a:t>
            </a:r>
            <a:endParaRPr lang="en-US"/>
          </a:p>
          <a:p>
            <a:endParaRPr lang="en-US"/>
          </a:p>
          <a:p>
            <a:r>
              <a:rPr lang="en-US"/>
              <a:t>Children may appear to:</a:t>
            </a:r>
          </a:p>
          <a:p>
            <a:pPr marL="171450" indent="-171450">
              <a:buFont typeface="Arial"/>
              <a:buChar char="•"/>
            </a:pPr>
            <a:r>
              <a:rPr lang="en-US"/>
              <a:t>Agree to exploitative activities.</a:t>
            </a:r>
          </a:p>
          <a:p>
            <a:pPr marL="171450" indent="-171450">
              <a:buFont typeface="Arial"/>
              <a:buChar char="•"/>
            </a:pPr>
            <a:r>
              <a:rPr lang="en-US"/>
              <a:t>Receive money or gifts.</a:t>
            </a:r>
          </a:p>
          <a:p>
            <a:pPr marL="171450" indent="-171450">
              <a:buFont typeface="Arial"/>
              <a:buChar char="•"/>
            </a:pPr>
            <a:r>
              <a:rPr lang="en-US"/>
              <a:t>Return repeatedly to exploiters.</a:t>
            </a:r>
          </a:p>
          <a:p>
            <a:pPr marL="171450" indent="-171450">
              <a:buFont typeface="Arial"/>
              <a:buChar char="•"/>
            </a:pPr>
            <a:r>
              <a:rPr lang="en-US"/>
              <a:t>Refuse help from professionals.</a:t>
            </a:r>
          </a:p>
          <a:p>
            <a:r>
              <a:rPr lang="en-US"/>
              <a:t>However, exploitation involves an imbalance of power, manipulation, coercion, grooming or control. A child's apparent agreement does not remove the responsibility of professionals to safeguard them.</a:t>
            </a:r>
          </a:p>
          <a:p>
            <a:r>
              <a:rPr lang="en-US"/>
              <a:t>This aligns with:</a:t>
            </a:r>
          </a:p>
          <a:p>
            <a:pPr marL="171450" indent="-171450">
              <a:buFont typeface="Arial"/>
              <a:buChar char="•"/>
            </a:pPr>
            <a:r>
              <a:rPr lang="en-US"/>
              <a:t>The </a:t>
            </a:r>
            <a:r>
              <a:rPr lang="en-US" b="1"/>
              <a:t>Children Act 1989</a:t>
            </a:r>
            <a:endParaRPr lang="en-US"/>
          </a:p>
          <a:p>
            <a:pPr marL="171450" indent="-171450">
              <a:buFont typeface="Arial"/>
              <a:buChar char="•"/>
            </a:pPr>
            <a:r>
              <a:rPr lang="en-US"/>
              <a:t>The </a:t>
            </a:r>
            <a:r>
              <a:rPr lang="en-US" b="1"/>
              <a:t>Modern Slavery Act 2015</a:t>
            </a:r>
            <a:endParaRPr lang="en-US"/>
          </a:p>
          <a:p>
            <a:pPr marL="171450" indent="-171450">
              <a:buFont typeface="Arial"/>
              <a:buChar char="•"/>
            </a:pPr>
            <a:r>
              <a:rPr lang="en-US" b="1"/>
              <a:t>Working Together to Safeguard Children</a:t>
            </a:r>
            <a:endParaRPr lang="en-US"/>
          </a:p>
          <a:p>
            <a:pPr marL="171450" indent="-171450">
              <a:buFont typeface="Arial"/>
              <a:buChar char="•"/>
            </a:pPr>
            <a:r>
              <a:rPr lang="en-US"/>
              <a:t>The child-centred approach throughout KCSIE 2026.</a:t>
            </a:r>
          </a:p>
          <a:p>
            <a:r>
              <a:rPr lang="en-US" b="1"/>
              <a:t>Key message for staff: </a:t>
            </a:r>
            <a:r>
              <a:rPr lang="en-US"/>
              <a:t>Children cannot legally or developmentally consent to their own exploitation. If exploitation is suspected, it must always be treated as a safeguarding concern.</a:t>
            </a:r>
          </a:p>
          <a:p>
            <a:endParaRPr lang="en-US"/>
          </a:p>
          <a:p>
            <a:endParaRPr lang="en-US"/>
          </a:p>
        </p:txBody>
      </p:sp>
      <p:sp>
        <p:nvSpPr>
          <p:cNvPr id="4" name="Slide Number Placeholder 3"/>
          <p:cNvSpPr>
            <a:spLocks noGrp="1"/>
          </p:cNvSpPr>
          <p:nvPr>
            <p:ph type="sldNum" sz="quarter" idx="5"/>
          </p:nvPr>
        </p:nvSpPr>
        <p:spPr/>
        <p:txBody>
          <a:bodyPr/>
          <a:lstStyle/>
          <a:p>
            <a:fld id="{B34957D8-5698-4B7A-A8DE-8C2F5D75B1DE}" type="slidenum">
              <a:rPr lang="en-GB" smtClean="0"/>
              <a:t>47</a:t>
            </a:fld>
            <a:endParaRPr lang="en-GB"/>
          </a:p>
        </p:txBody>
      </p:sp>
    </p:spTree>
    <p:extLst>
      <p:ext uri="{BB962C8B-B14F-4D97-AF65-F5344CB8AC3E}">
        <p14:creationId xmlns:p14="http://schemas.microsoft.com/office/powerpoint/2010/main" val="422158465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1F44A9-202D-8B2E-299D-2E42F73FD1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AE2070-FF12-CEB1-B92A-24940D8479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01725B-E105-27AD-83D0-5F176ADAAA81}"/>
              </a:ext>
            </a:extLst>
          </p:cNvPr>
          <p:cNvSpPr>
            <a:spLocks noGrp="1"/>
          </p:cNvSpPr>
          <p:nvPr>
            <p:ph type="body" idx="1"/>
          </p:nvPr>
        </p:nvSpPr>
        <p:spPr/>
        <p:txBody>
          <a:bodyPr/>
          <a:lstStyle/>
          <a:p>
            <a:r>
              <a:rPr lang="en-GB"/>
              <a:t>Primary scenario </a:t>
            </a:r>
          </a:p>
          <a:p>
            <a:endParaRPr lang="en-GB"/>
          </a:p>
          <a:p>
            <a:r>
              <a:rPr lang="en-GB"/>
              <a:t>Discussion prompts if needed:</a:t>
            </a:r>
          </a:p>
          <a:p>
            <a:r>
              <a:rPr lang="en-GB"/>
              <a:t>1. Participants might suggest</a:t>
            </a:r>
            <a:endParaRPr lang="en-US"/>
          </a:p>
          <a:p>
            <a:endParaRPr lang="en-US"/>
          </a:p>
          <a:p>
            <a:pPr marL="171450" indent="-171450">
              <a:buFont typeface="Courier New"/>
              <a:buChar char="○"/>
            </a:pPr>
            <a:r>
              <a:rPr lang="en-GB"/>
              <a:t>Increased tiredness in lessons.</a:t>
            </a:r>
            <a:endParaRPr lang="en-US"/>
          </a:p>
          <a:p>
            <a:pPr marL="171450" indent="-171450">
              <a:buFont typeface="Courier New"/>
              <a:buChar char="○"/>
            </a:pPr>
            <a:r>
              <a:rPr lang="en-GB"/>
              <a:t>Declining attendance.</a:t>
            </a:r>
            <a:endParaRPr lang="en-US"/>
          </a:p>
          <a:p>
            <a:pPr marL="171450" indent="-171450">
              <a:buFont typeface="Courier New"/>
              <a:buChar char="○"/>
            </a:pPr>
            <a:r>
              <a:rPr lang="en-GB"/>
              <a:t>Change in peer group, particularly associating with older teenagers.</a:t>
            </a:r>
            <a:endParaRPr lang="en-US"/>
          </a:p>
          <a:p>
            <a:pPr marL="171450" indent="-171450">
              <a:buFont typeface="Courier New"/>
              <a:buChar char="○"/>
            </a:pPr>
            <a:r>
              <a:rPr lang="en-GB"/>
              <a:t>Unexplained expensive items (trainers).</a:t>
            </a:r>
            <a:endParaRPr lang="en-US"/>
          </a:p>
          <a:p>
            <a:pPr marL="171450" indent="-171450">
              <a:buFont typeface="Courier New"/>
              <a:buChar char="○"/>
            </a:pPr>
            <a:r>
              <a:rPr lang="en-GB"/>
              <a:t>Being vague or evasive when asked about the items.</a:t>
            </a:r>
            <a:endParaRPr lang="en-US"/>
          </a:p>
          <a:p>
            <a:pPr marL="171450" indent="-171450">
              <a:buFont typeface="Courier New"/>
              <a:buChar char="○"/>
            </a:pPr>
            <a:r>
              <a:rPr lang="en-GB"/>
              <a:t>Noticeable changes in behaviour over time.</a:t>
            </a:r>
          </a:p>
          <a:p>
            <a:endParaRPr lang="en-GB"/>
          </a:p>
          <a:p>
            <a:r>
              <a:rPr lang="en-GB"/>
              <a:t>Possible Concerns</a:t>
            </a:r>
          </a:p>
          <a:p>
            <a:pPr>
              <a:buFont typeface="Courier New"/>
              <a:buChar char="○"/>
            </a:pPr>
            <a:r>
              <a:rPr lang="en-GB"/>
              <a:t> He may be being groomed by older individuals.</a:t>
            </a:r>
          </a:p>
          <a:p>
            <a:pPr>
              <a:buFont typeface="Courier New"/>
              <a:buChar char="○"/>
            </a:pPr>
            <a:r>
              <a:rPr lang="en-GB"/>
              <a:t> He may be involved in criminal exploitation.</a:t>
            </a:r>
          </a:p>
          <a:p>
            <a:pPr>
              <a:buFont typeface="Courier New"/>
              <a:buChar char="○"/>
            </a:pPr>
            <a:r>
              <a:rPr lang="en-GB"/>
              <a:t> He may be carrying drugs or other items on behalf of others.</a:t>
            </a:r>
          </a:p>
          <a:p>
            <a:pPr>
              <a:buFont typeface="Courier New"/>
              <a:buChar char="○"/>
            </a:pPr>
            <a:r>
              <a:rPr lang="en-GB"/>
              <a:t> He may be being coerced, threatened, or controlled.</a:t>
            </a:r>
          </a:p>
          <a:p>
            <a:pPr>
              <a:buFont typeface="Courier New"/>
              <a:buChar char="○"/>
            </a:pPr>
            <a:r>
              <a:rPr lang="en-GB"/>
              <a:t> He may be at risk of violence from those exploiting him or from rival groups.</a:t>
            </a:r>
          </a:p>
          <a:p>
            <a:pPr>
              <a:buFont typeface="Courier New"/>
              <a:buChar char="○"/>
            </a:pPr>
            <a:r>
              <a:rPr lang="en-GB"/>
              <a:t> His education is being negatively affected.</a:t>
            </a:r>
          </a:p>
          <a:p>
            <a:pPr>
              <a:buFont typeface="Courier New"/>
              <a:buChar char="○"/>
            </a:pPr>
            <a:r>
              <a:rPr lang="en-GB"/>
              <a:t> His emotional wellbeing appears to be deteriorating.</a:t>
            </a:r>
          </a:p>
          <a:p>
            <a:pPr>
              <a:buFont typeface="Courier New"/>
              <a:buChar char="○"/>
            </a:pPr>
            <a:endParaRPr lang="en-GB">
              <a:latin typeface="Aptos"/>
              <a:ea typeface="Calibri"/>
              <a:cs typeface="Calibri"/>
            </a:endParaRPr>
          </a:p>
          <a:p>
            <a:r>
              <a:rPr lang="en-GB">
                <a:ea typeface="Calibri"/>
                <a:cs typeface="Calibri"/>
              </a:rPr>
              <a:t>2. </a:t>
            </a:r>
            <a:endParaRPr lang="en-GB">
              <a:solidFill>
                <a:srgbClr val="000000"/>
              </a:solidFill>
            </a:endParaRPr>
          </a:p>
          <a:p>
            <a:endParaRPr lang="en-US">
              <a:solidFill>
                <a:srgbClr val="444444"/>
              </a:solidFill>
            </a:endParaRPr>
          </a:p>
          <a:p>
            <a:pPr marL="171450" indent="-171450">
              <a:buFont typeface="Courier New,monospace"/>
              <a:buChar char="○"/>
            </a:pPr>
            <a:r>
              <a:rPr lang="en-GB"/>
              <a:t>Record the concern factually and promptly.</a:t>
            </a:r>
            <a:endParaRPr lang="en-US">
              <a:solidFill>
                <a:srgbClr val="444444"/>
              </a:solidFill>
            </a:endParaRPr>
          </a:p>
          <a:p>
            <a:pPr marL="171450" indent="-171450">
              <a:buFont typeface="Courier New,monospace"/>
              <a:buChar char="○"/>
            </a:pPr>
            <a:r>
              <a:rPr lang="en-GB"/>
              <a:t>Include Malaki's exact words where possible.</a:t>
            </a:r>
            <a:endParaRPr lang="en-US">
              <a:solidFill>
                <a:srgbClr val="444444"/>
              </a:solidFill>
            </a:endParaRPr>
          </a:p>
          <a:p>
            <a:pPr marL="171450" indent="-171450">
              <a:buFont typeface="Courier New,monospace"/>
              <a:buChar char="○"/>
            </a:pPr>
            <a:r>
              <a:rPr lang="en-GB"/>
              <a:t>Report immediately to the Designated Safeguarding Lead (DSL).</a:t>
            </a:r>
            <a:endParaRPr lang="en-US">
              <a:solidFill>
                <a:srgbClr val="444444"/>
              </a:solidFill>
            </a:endParaRPr>
          </a:p>
          <a:p>
            <a:pPr marL="171450" indent="-171450">
              <a:buFont typeface="Courier New,monospace"/>
              <a:buChar char="○"/>
            </a:pPr>
            <a:r>
              <a:rPr lang="en-GB"/>
              <a:t>Continue to support and monitor Malaki</a:t>
            </a:r>
            <a:endParaRPr lang="en-US">
              <a:solidFill>
                <a:srgbClr val="444444"/>
              </a:solidFill>
            </a:endParaRPr>
          </a:p>
          <a:p>
            <a:pPr marL="171450" indent="-171450">
              <a:buFont typeface="Courier New,monospace"/>
              <a:buChar char="○"/>
            </a:pPr>
            <a:r>
              <a:rPr lang="en-GB"/>
              <a:t>Follow the school's safeguarding procedures.</a:t>
            </a:r>
            <a:endParaRPr lang="en-US">
              <a:solidFill>
                <a:srgbClr val="444444"/>
              </a:solidFill>
            </a:endParaRPr>
          </a:p>
          <a:p>
            <a:endParaRPr lang="en-GB">
              <a:ea typeface="Calibri"/>
              <a:cs typeface="Calibri"/>
            </a:endParaRPr>
          </a:p>
          <a:p>
            <a:pPr marL="171450" indent="-171450">
              <a:buFont typeface="Courier New"/>
              <a:buChar char="○"/>
            </a:pPr>
            <a:endParaRPr lang="en-GB">
              <a:ea typeface="Calibri"/>
              <a:cs typeface="Calibri"/>
            </a:endParaRPr>
          </a:p>
          <a:p>
            <a:r>
              <a:rPr lang="en-GB"/>
              <a:t>3. Participants might suggest</a:t>
            </a:r>
            <a:endParaRPr lang="en-US"/>
          </a:p>
          <a:p>
            <a:endParaRPr lang="en-US"/>
          </a:p>
          <a:p>
            <a:pPr marL="171450" indent="-171450">
              <a:buFont typeface="Courier New"/>
              <a:buChar char="○"/>
            </a:pPr>
            <a:r>
              <a:rPr lang="en-GB"/>
              <a:t>He may not recognise that he is being exploited.</a:t>
            </a:r>
            <a:endParaRPr lang="en-US"/>
          </a:p>
          <a:p>
            <a:pPr marL="171450" indent="-171450">
              <a:buFont typeface="Courier New"/>
              <a:buChar char="○"/>
            </a:pPr>
            <a:r>
              <a:rPr lang="en-GB"/>
              <a:t>He may believe the individuals involved are his friends.</a:t>
            </a:r>
            <a:endParaRPr lang="en-US"/>
          </a:p>
          <a:p>
            <a:pPr marL="171450" indent="-171450">
              <a:buFont typeface="Courier New"/>
              <a:buChar char="○"/>
            </a:pPr>
            <a:r>
              <a:rPr lang="en-GB"/>
              <a:t>He may feel loyal to them.</a:t>
            </a:r>
            <a:endParaRPr lang="en-US"/>
          </a:p>
          <a:p>
            <a:pPr marL="171450" indent="-171450">
              <a:buFont typeface="Courier New"/>
              <a:buChar char="○"/>
            </a:pPr>
            <a:r>
              <a:rPr lang="en-GB"/>
              <a:t>He may be scared of violence, threats, or retaliation.</a:t>
            </a:r>
            <a:endParaRPr lang="en-US"/>
          </a:p>
          <a:p>
            <a:pPr marL="171450" indent="-171450">
              <a:buFont typeface="Courier New"/>
              <a:buChar char="○"/>
            </a:pPr>
            <a:r>
              <a:rPr lang="en-GB"/>
              <a:t>He may fear getting himself or his family into trouble.</a:t>
            </a:r>
            <a:endParaRPr lang="en-US"/>
          </a:p>
          <a:p>
            <a:pPr marL="171450" indent="-171450">
              <a:buFont typeface="Courier New"/>
              <a:buChar char="○"/>
            </a:pPr>
            <a:r>
              <a:rPr lang="en-GB"/>
              <a:t>He may worry about being judged or punished by school.</a:t>
            </a:r>
            <a:endParaRPr lang="en-US"/>
          </a:p>
          <a:p>
            <a:pPr marL="171450" indent="-171450">
              <a:buFont typeface="Courier New"/>
              <a:buChar char="○"/>
            </a:pPr>
            <a:r>
              <a:rPr lang="en-GB"/>
              <a:t>He may feel ashamed or embarrassed.</a:t>
            </a:r>
            <a:endParaRPr lang="en-US"/>
          </a:p>
          <a:p>
            <a:pPr marL="171450" indent="-171450">
              <a:buFont typeface="Courier New"/>
              <a:buChar char="○"/>
            </a:pPr>
            <a:r>
              <a:rPr lang="en-GB"/>
              <a:t>He may think nobody can help him.</a:t>
            </a:r>
            <a:endParaRPr lang="en-US"/>
          </a:p>
          <a:p>
            <a:pPr marL="171450" indent="-171450">
              <a:buFont typeface="Courier New"/>
              <a:buChar char="○"/>
            </a:pPr>
            <a:r>
              <a:rPr lang="en-GB"/>
              <a:t>He may have been manipulated into believing he owes a debt or a favour.</a:t>
            </a:r>
            <a:endParaRPr lang="en-US"/>
          </a:p>
        </p:txBody>
      </p:sp>
      <p:sp>
        <p:nvSpPr>
          <p:cNvPr id="4" name="Slide Number Placeholder 3">
            <a:extLst>
              <a:ext uri="{FF2B5EF4-FFF2-40B4-BE49-F238E27FC236}">
                <a16:creationId xmlns:a16="http://schemas.microsoft.com/office/drawing/2014/main" id="{CD0D835D-41A5-7770-8A7F-59FD4FC9CD24}"/>
              </a:ext>
            </a:extLst>
          </p:cNvPr>
          <p:cNvSpPr>
            <a:spLocks noGrp="1"/>
          </p:cNvSpPr>
          <p:nvPr>
            <p:ph type="sldNum" sz="quarter" idx="5"/>
          </p:nvPr>
        </p:nvSpPr>
        <p:spPr/>
        <p:txBody>
          <a:bodyPr/>
          <a:lstStyle/>
          <a:p>
            <a:fld id="{B34957D8-5698-4B7A-A8DE-8C2F5D75B1DE}" type="slidenum">
              <a:rPr lang="en-GB" smtClean="0"/>
              <a:t>48</a:t>
            </a:fld>
            <a:endParaRPr lang="en-GB"/>
          </a:p>
        </p:txBody>
      </p:sp>
    </p:spTree>
    <p:extLst>
      <p:ext uri="{BB962C8B-B14F-4D97-AF65-F5344CB8AC3E}">
        <p14:creationId xmlns:p14="http://schemas.microsoft.com/office/powerpoint/2010/main" val="34064862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F78F54-3C50-C51F-682F-8459D822E5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1D383B-B945-AD80-20C6-109BDA80E8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53BC88-1866-0BBF-6C37-99CF142CD193}"/>
              </a:ext>
            </a:extLst>
          </p:cNvPr>
          <p:cNvSpPr>
            <a:spLocks noGrp="1"/>
          </p:cNvSpPr>
          <p:nvPr>
            <p:ph type="body" idx="1"/>
          </p:nvPr>
        </p:nvSpPr>
        <p:spPr/>
        <p:txBody>
          <a:bodyPr/>
          <a:lstStyle/>
          <a:p>
            <a:r>
              <a:rPr lang="en-GB"/>
              <a:t>Secondary scenario</a:t>
            </a:r>
          </a:p>
          <a:p>
            <a:endParaRPr lang="en-GB"/>
          </a:p>
          <a:p>
            <a:r>
              <a:rPr lang="en-GB"/>
              <a:t>Discussion points if needed:</a:t>
            </a:r>
          </a:p>
          <a:p>
            <a:r>
              <a:rPr lang="en-GB"/>
              <a:t>1. Participants might suggest</a:t>
            </a:r>
            <a:endParaRPr lang="en-US"/>
          </a:p>
          <a:p>
            <a:endParaRPr lang="en-US"/>
          </a:p>
          <a:p>
            <a:pPr marL="171450" indent="-171450">
              <a:buFont typeface="Courier New"/>
              <a:buChar char="○"/>
            </a:pPr>
            <a:r>
              <a:rPr lang="en-GB"/>
              <a:t>Increased tiredness in lessons.</a:t>
            </a:r>
            <a:endParaRPr lang="en-US"/>
          </a:p>
          <a:p>
            <a:pPr marL="171450" indent="-171450">
              <a:buFont typeface="Courier New"/>
              <a:buChar char="○"/>
            </a:pPr>
            <a:r>
              <a:rPr lang="en-GB"/>
              <a:t>Declining attendance.</a:t>
            </a:r>
            <a:endParaRPr lang="en-US"/>
          </a:p>
          <a:p>
            <a:pPr marL="171450" indent="-171450">
              <a:buFont typeface="Courier New"/>
              <a:buChar char="○"/>
            </a:pPr>
            <a:r>
              <a:rPr lang="en-GB"/>
              <a:t>Change in peer group, particularly associating with older teenagers.</a:t>
            </a:r>
            <a:endParaRPr lang="en-US"/>
          </a:p>
          <a:p>
            <a:pPr marL="171450" indent="-171450">
              <a:buFont typeface="Courier New"/>
              <a:buChar char="○"/>
            </a:pPr>
            <a:r>
              <a:rPr lang="en-GB"/>
              <a:t>Unexplained expensive items (trainers and mobile phone).</a:t>
            </a:r>
            <a:endParaRPr lang="en-US"/>
          </a:p>
          <a:p>
            <a:pPr marL="171450" indent="-171450">
              <a:buFont typeface="Courier New"/>
              <a:buChar char="○"/>
            </a:pPr>
            <a:r>
              <a:rPr lang="en-GB"/>
              <a:t>Being vague or evasive when asked about the items.</a:t>
            </a:r>
            <a:endParaRPr lang="en-US"/>
          </a:p>
          <a:p>
            <a:pPr marL="171450" indent="-171450">
              <a:buFont typeface="Courier New"/>
              <a:buChar char="○"/>
            </a:pPr>
            <a:r>
              <a:rPr lang="en-GB"/>
              <a:t>Travelling to another town for "jobs".</a:t>
            </a:r>
            <a:endParaRPr lang="en-US"/>
          </a:p>
          <a:p>
            <a:pPr marL="171450" indent="-171450">
              <a:buFont typeface="Courier New"/>
              <a:buChar char="○"/>
            </a:pPr>
            <a:r>
              <a:rPr lang="en-GB"/>
              <a:t>Frequent messages that appear to make him anxious.</a:t>
            </a:r>
            <a:endParaRPr lang="en-US"/>
          </a:p>
          <a:p>
            <a:pPr marL="171450" indent="-171450">
              <a:buFont typeface="Courier New"/>
              <a:buChar char="○"/>
            </a:pPr>
            <a:r>
              <a:rPr lang="en-GB"/>
              <a:t>Comments suggesting he feels indebted to others ("I owe some people a favour").</a:t>
            </a:r>
            <a:endParaRPr lang="en-US"/>
          </a:p>
          <a:p>
            <a:pPr marL="171450" indent="-171450">
              <a:buFont typeface="Courier New"/>
              <a:buChar char="○"/>
            </a:pPr>
            <a:r>
              <a:rPr lang="en-GB"/>
              <a:t>Feeling unable to say no to requests from others.</a:t>
            </a:r>
            <a:endParaRPr lang="en-US"/>
          </a:p>
          <a:p>
            <a:pPr marL="171450" indent="-171450">
              <a:buFont typeface="Courier New"/>
              <a:buChar char="○"/>
            </a:pPr>
            <a:r>
              <a:rPr lang="en-GB"/>
              <a:t>Noticeable changes in behaviour over time.</a:t>
            </a:r>
          </a:p>
          <a:p>
            <a:r>
              <a:rPr lang="en-GB"/>
              <a:t>Possible concerns</a:t>
            </a:r>
          </a:p>
          <a:p>
            <a:pPr>
              <a:buFont typeface="Courier New"/>
              <a:buChar char="○"/>
            </a:pPr>
            <a:r>
              <a:rPr lang="en-GB"/>
              <a:t> He may be being groomed by older individuals.</a:t>
            </a:r>
          </a:p>
          <a:p>
            <a:pPr>
              <a:buFont typeface="Courier New"/>
              <a:buChar char="○"/>
            </a:pPr>
            <a:r>
              <a:rPr lang="en-GB"/>
              <a:t> He may be involved in criminal exploitation.</a:t>
            </a:r>
          </a:p>
          <a:p>
            <a:pPr>
              <a:buFont typeface="Courier New"/>
              <a:buChar char="○"/>
            </a:pPr>
            <a:r>
              <a:rPr lang="en-GB"/>
              <a:t> He may be carrying drugs, money, weapons, or other items on behalf of others.</a:t>
            </a:r>
          </a:p>
          <a:p>
            <a:pPr>
              <a:buFont typeface="Courier New"/>
              <a:buChar char="○"/>
            </a:pPr>
            <a:r>
              <a:rPr lang="en-GB"/>
              <a:t> He may be being coerced, threatened, or controlled.</a:t>
            </a:r>
          </a:p>
          <a:p>
            <a:pPr>
              <a:buFont typeface="Courier New"/>
              <a:buChar char="○"/>
            </a:pPr>
            <a:r>
              <a:rPr lang="en-GB"/>
              <a:t> He may be accumulating a debt that is being used to manipulate him.</a:t>
            </a:r>
          </a:p>
          <a:p>
            <a:pPr>
              <a:buFont typeface="Courier New"/>
              <a:buChar char="○"/>
            </a:pPr>
            <a:r>
              <a:rPr lang="en-GB"/>
              <a:t> He may be at risk of violence from those exploiting him or from rival groups.</a:t>
            </a:r>
          </a:p>
          <a:p>
            <a:pPr>
              <a:buFont typeface="Courier New"/>
              <a:buChar char="○"/>
            </a:pPr>
            <a:r>
              <a:rPr lang="en-GB"/>
              <a:t> He may be at risk of going missing.</a:t>
            </a:r>
          </a:p>
          <a:p>
            <a:pPr>
              <a:buFont typeface="Courier New"/>
              <a:buChar char="○"/>
            </a:pPr>
            <a:r>
              <a:rPr lang="en-GB"/>
              <a:t> His education is being negatively affected.</a:t>
            </a:r>
          </a:p>
          <a:p>
            <a:pPr>
              <a:buFont typeface="Courier New"/>
              <a:buChar char="○"/>
            </a:pPr>
            <a:r>
              <a:rPr lang="en-GB"/>
              <a:t> His emotional wellbeing appears to be deteriorating.</a:t>
            </a:r>
          </a:p>
          <a:p>
            <a:pPr>
              <a:buFont typeface="Courier New"/>
              <a:buChar char="○"/>
            </a:pPr>
            <a:endParaRPr lang="en-GB">
              <a:latin typeface="Aptos"/>
              <a:ea typeface="Calibri"/>
              <a:cs typeface="Calibri"/>
            </a:endParaRPr>
          </a:p>
          <a:p>
            <a:r>
              <a:rPr lang="en-GB">
                <a:ea typeface="Calibri"/>
                <a:cs typeface="Calibri"/>
              </a:rPr>
              <a:t>2. </a:t>
            </a:r>
            <a:endParaRPr lang="en-GB">
              <a:solidFill>
                <a:srgbClr val="000000"/>
              </a:solidFill>
            </a:endParaRPr>
          </a:p>
          <a:p>
            <a:endParaRPr lang="en-US">
              <a:solidFill>
                <a:srgbClr val="444444"/>
              </a:solidFill>
            </a:endParaRPr>
          </a:p>
          <a:p>
            <a:pPr marL="171450" indent="-171450">
              <a:buFont typeface="Courier New,monospace"/>
              <a:buChar char="○"/>
            </a:pPr>
            <a:r>
              <a:rPr lang="en-GB"/>
              <a:t>Record the concern factually and promptly.</a:t>
            </a:r>
            <a:endParaRPr lang="en-US">
              <a:solidFill>
                <a:srgbClr val="444444"/>
              </a:solidFill>
            </a:endParaRPr>
          </a:p>
          <a:p>
            <a:pPr marL="171450" indent="-171450">
              <a:buFont typeface="Courier New,monospace"/>
              <a:buChar char="○"/>
            </a:pPr>
            <a:r>
              <a:rPr lang="en-GB"/>
              <a:t>Include Tyler's exact words where possible.</a:t>
            </a:r>
            <a:endParaRPr lang="en-US">
              <a:solidFill>
                <a:srgbClr val="444444"/>
              </a:solidFill>
            </a:endParaRPr>
          </a:p>
          <a:p>
            <a:pPr marL="171450" indent="-171450">
              <a:buFont typeface="Courier New,monospace"/>
              <a:buChar char="○"/>
            </a:pPr>
            <a:r>
              <a:rPr lang="en-GB"/>
              <a:t>Report immediately to the Designated Safeguarding Lead (DSL).</a:t>
            </a:r>
            <a:endParaRPr lang="en-US">
              <a:solidFill>
                <a:srgbClr val="444444"/>
              </a:solidFill>
            </a:endParaRPr>
          </a:p>
          <a:p>
            <a:pPr marL="171450" indent="-171450">
              <a:buFont typeface="Courier New,monospace"/>
              <a:buChar char="○"/>
            </a:pPr>
            <a:r>
              <a:rPr lang="en-GB"/>
              <a:t>Continue to support and monitor Tyler.</a:t>
            </a:r>
            <a:endParaRPr lang="en-US">
              <a:solidFill>
                <a:srgbClr val="444444"/>
              </a:solidFill>
            </a:endParaRPr>
          </a:p>
          <a:p>
            <a:pPr marL="171450" indent="-171450">
              <a:buFont typeface="Courier New,monospace"/>
              <a:buChar char="○"/>
            </a:pPr>
            <a:r>
              <a:rPr lang="en-GB"/>
              <a:t>Follow the school's safeguarding procedures.</a:t>
            </a:r>
            <a:endParaRPr lang="en-US">
              <a:solidFill>
                <a:srgbClr val="444444"/>
              </a:solidFill>
            </a:endParaRPr>
          </a:p>
          <a:p>
            <a:endParaRPr lang="en-GB">
              <a:ea typeface="Calibri"/>
              <a:cs typeface="Calibri"/>
            </a:endParaRPr>
          </a:p>
          <a:p>
            <a:pPr marL="171450" indent="-171450">
              <a:buFont typeface="Courier New"/>
              <a:buChar char="○"/>
            </a:pPr>
            <a:endParaRPr lang="en-GB">
              <a:ea typeface="Calibri"/>
              <a:cs typeface="Calibri"/>
            </a:endParaRPr>
          </a:p>
          <a:p>
            <a:r>
              <a:rPr lang="en-GB"/>
              <a:t>3. Participants might suggest</a:t>
            </a:r>
            <a:endParaRPr lang="en-US"/>
          </a:p>
          <a:p>
            <a:endParaRPr lang="en-US"/>
          </a:p>
          <a:p>
            <a:pPr marL="171450" indent="-171450">
              <a:buFont typeface="Courier New"/>
              <a:buChar char="○"/>
            </a:pPr>
            <a:r>
              <a:rPr lang="en-GB"/>
              <a:t>He may not recognise that he is being exploited.</a:t>
            </a:r>
            <a:endParaRPr lang="en-US"/>
          </a:p>
          <a:p>
            <a:pPr marL="171450" indent="-171450">
              <a:buFont typeface="Courier New"/>
              <a:buChar char="○"/>
            </a:pPr>
            <a:r>
              <a:rPr lang="en-GB"/>
              <a:t>He may believe the individuals involved are his friends.</a:t>
            </a:r>
            <a:endParaRPr lang="en-US"/>
          </a:p>
          <a:p>
            <a:pPr marL="171450" indent="-171450">
              <a:buFont typeface="Courier New"/>
              <a:buChar char="○"/>
            </a:pPr>
            <a:r>
              <a:rPr lang="en-GB"/>
              <a:t>He may feel loyal to them.</a:t>
            </a:r>
            <a:endParaRPr lang="en-US"/>
          </a:p>
          <a:p>
            <a:pPr marL="171450" indent="-171450">
              <a:buFont typeface="Courier New"/>
              <a:buChar char="○"/>
            </a:pPr>
            <a:r>
              <a:rPr lang="en-GB"/>
              <a:t>He may be scared of violence, threats, or retaliation.</a:t>
            </a:r>
            <a:endParaRPr lang="en-US"/>
          </a:p>
          <a:p>
            <a:pPr marL="171450" indent="-171450">
              <a:buFont typeface="Courier New"/>
              <a:buChar char="○"/>
            </a:pPr>
            <a:r>
              <a:rPr lang="en-GB"/>
              <a:t>He may fear getting himself or his family into trouble.</a:t>
            </a:r>
            <a:endParaRPr lang="en-US"/>
          </a:p>
          <a:p>
            <a:pPr marL="171450" indent="-171450">
              <a:buFont typeface="Courier New"/>
              <a:buChar char="○"/>
            </a:pPr>
            <a:r>
              <a:rPr lang="en-GB"/>
              <a:t>He may worry about being judged or punished by school.</a:t>
            </a:r>
            <a:endParaRPr lang="en-US"/>
          </a:p>
          <a:p>
            <a:pPr marL="171450" indent="-171450">
              <a:buFont typeface="Courier New"/>
              <a:buChar char="○"/>
            </a:pPr>
            <a:r>
              <a:rPr lang="en-GB"/>
              <a:t>He may feel ashamed or embarrassed.</a:t>
            </a:r>
            <a:endParaRPr lang="en-US"/>
          </a:p>
          <a:p>
            <a:pPr marL="171450" indent="-171450">
              <a:buFont typeface="Courier New"/>
              <a:buChar char="○"/>
            </a:pPr>
            <a:r>
              <a:rPr lang="en-GB"/>
              <a:t>He may think nobody can help him.</a:t>
            </a:r>
            <a:endParaRPr lang="en-US"/>
          </a:p>
          <a:p>
            <a:pPr marL="171450" indent="-171450">
              <a:buFont typeface="Courier New"/>
              <a:buChar char="○"/>
            </a:pPr>
            <a:r>
              <a:rPr lang="en-GB"/>
              <a:t>He may have been manipulated into believing he owes a debt or a favour.</a:t>
            </a:r>
            <a:endParaRPr lang="en-US"/>
          </a:p>
          <a:p>
            <a:endParaRPr lang="en-US">
              <a:highlight>
                <a:srgbClr val="C6C6C6"/>
              </a:highlight>
            </a:endParaRPr>
          </a:p>
        </p:txBody>
      </p:sp>
      <p:sp>
        <p:nvSpPr>
          <p:cNvPr id="4" name="Slide Number Placeholder 3">
            <a:extLst>
              <a:ext uri="{FF2B5EF4-FFF2-40B4-BE49-F238E27FC236}">
                <a16:creationId xmlns:a16="http://schemas.microsoft.com/office/drawing/2014/main" id="{AAA53426-952F-80B1-92CC-C7F4EDB70FD6}"/>
              </a:ext>
            </a:extLst>
          </p:cNvPr>
          <p:cNvSpPr>
            <a:spLocks noGrp="1"/>
          </p:cNvSpPr>
          <p:nvPr>
            <p:ph type="sldNum" sz="quarter" idx="5"/>
          </p:nvPr>
        </p:nvSpPr>
        <p:spPr/>
        <p:txBody>
          <a:bodyPr/>
          <a:lstStyle/>
          <a:p>
            <a:fld id="{B34957D8-5698-4B7A-A8DE-8C2F5D75B1DE}" type="slidenum">
              <a:rPr lang="en-GB" smtClean="0"/>
              <a:t>49</a:t>
            </a:fld>
            <a:endParaRPr lang="en-GB"/>
          </a:p>
        </p:txBody>
      </p:sp>
    </p:spTree>
    <p:extLst>
      <p:ext uri="{BB962C8B-B14F-4D97-AF65-F5344CB8AC3E}">
        <p14:creationId xmlns:p14="http://schemas.microsoft.com/office/powerpoint/2010/main" val="392538845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Part One of </a:t>
            </a:r>
            <a:r>
              <a:rPr lang="en-US" b="1"/>
              <a:t>Keeping Children Safe in Education 2026</a:t>
            </a:r>
            <a:r>
              <a:rPr lang="en-US"/>
              <a:t> includes several important updates designed to improve staff understanding of safeguarding risks, strengthen early intervention, and ensure that emerging forms of abuse and harm are recognised more consistently. Collectively, these changes reinforce the message that safeguarding is everyone's responsibility and that concerns should be identified and acted upon at the earliest opportunity.</a:t>
            </a:r>
          </a:p>
          <a:p>
            <a:endParaRPr lang="en-US" b="1">
              <a:latin typeface="Aptos" panose="02110004020202020204"/>
              <a:ea typeface="Calibri"/>
              <a:cs typeface="Calibri"/>
            </a:endParaRPr>
          </a:p>
          <a:p>
            <a:r>
              <a:rPr lang="en-US" b="1"/>
              <a:t>One-Page Summary to Complement the Information</a:t>
            </a:r>
          </a:p>
          <a:p>
            <a:r>
              <a:rPr lang="en-US"/>
              <a:t>KCSIE 2026 introduces a new one-page safeguarding summary to complement the full content of Part One. The rationale behind this addition is to provide staff with a quick-reference overview of the key safeguarding messages within the guidance. It is intended to support understanding and accessibility but does not replace the requirement for staff to read and understand Part One in full. </a:t>
            </a:r>
          </a:p>
          <a:p>
            <a:r>
              <a:rPr lang="en-US" b="1"/>
              <a:t>Key message for staff: </a:t>
            </a:r>
            <a:r>
              <a:rPr lang="en-US"/>
              <a:t>The summary is a useful reminder of core safeguarding responsibilities, but staff must still be familiar with the detail contained within Part One.</a:t>
            </a:r>
          </a:p>
          <a:p>
            <a:endParaRPr lang="en-US" b="1">
              <a:latin typeface="Calibri"/>
              <a:ea typeface="Calibri"/>
              <a:cs typeface="Calibri"/>
            </a:endParaRPr>
          </a:p>
          <a:p>
            <a:r>
              <a:rPr lang="en-US" b="1"/>
              <a:t>Greater Emphasis on Early Identification of Emerging Risks</a:t>
            </a:r>
          </a:p>
          <a:p>
            <a:r>
              <a:rPr lang="en-US"/>
              <a:t>A recurring theme throughout KCSIE 2026 is the importance of recognising concerns at the earliest possible stage. The rationale is closely linked to the government's wider focus on prevention, Family Help, and early intervention. The DfE wants schools and colleges to identify needs before they escalate into more serious safeguarding concerns requiring statutory intervention.</a:t>
            </a:r>
          </a:p>
          <a:p>
            <a:r>
              <a:rPr lang="en-US" b="1"/>
              <a:t>Key message for staff: </a:t>
            </a:r>
            <a:r>
              <a:rPr lang="en-US"/>
              <a:t>Don't wait for concerns to become serious. Share emerging worries with the DSL so appropriate support can be considered early.</a:t>
            </a:r>
          </a:p>
          <a:p>
            <a:endParaRPr lang="en-US"/>
          </a:p>
          <a:p>
            <a:r>
              <a:rPr lang="en-US"/>
              <a:t>The guidance includes additional examples of safeguarding issues and vulnerabilities that staff may encounter. The rationale is to support staff confidence in recognising the broad range of safeguarding concerns that can affect children and young people. It acknowledges that safeguarding risks continue to evolve and that staff need a wider awareness of indicators that may suggest a child requires help or protection. </a:t>
            </a:r>
            <a:endParaRPr lang="en-US">
              <a:solidFill>
                <a:srgbClr val="444444"/>
              </a:solidFill>
            </a:endParaRPr>
          </a:p>
          <a:p>
            <a:r>
              <a:rPr lang="en-GB"/>
              <a:t>Additional issues staff should be look out for (para 17)</a:t>
            </a:r>
            <a:endParaRPr lang="en-US">
              <a:solidFill>
                <a:srgbClr val="444444"/>
              </a:solidFill>
            </a:endParaRPr>
          </a:p>
          <a:p>
            <a:pPr marL="171450" indent="-171450">
              <a:buFont typeface="Arial,Sans-Serif"/>
              <a:buChar char="•"/>
            </a:pPr>
            <a:r>
              <a:rPr lang="en-GB"/>
              <a:t>Pregnant and/ or is a parent themselves</a:t>
            </a:r>
            <a:endParaRPr lang="en-GB">
              <a:solidFill>
                <a:srgbClr val="444444"/>
              </a:solidFill>
            </a:endParaRPr>
          </a:p>
          <a:p>
            <a:pPr marL="171450" indent="-171450">
              <a:buFont typeface="Arial,Sans-Serif"/>
              <a:buChar char="•"/>
            </a:pPr>
            <a:r>
              <a:rPr lang="en-GB"/>
              <a:t>Has exhibited early signs of abusive, violent and / or harmful behaviours</a:t>
            </a:r>
            <a:endParaRPr lang="en-US">
              <a:solidFill>
                <a:srgbClr val="444444"/>
              </a:solidFill>
            </a:endParaRPr>
          </a:p>
          <a:p>
            <a:pPr marL="171450" indent="-171450">
              <a:buFont typeface="Arial,Sans-Serif"/>
              <a:buChar char="•"/>
            </a:pPr>
            <a:r>
              <a:rPr lang="en-GB"/>
              <a:t>Repeatedly removed from the classroom</a:t>
            </a:r>
            <a:endParaRPr lang="en-US">
              <a:solidFill>
                <a:srgbClr val="444444"/>
              </a:solidFill>
            </a:endParaRPr>
          </a:p>
          <a:p>
            <a:pPr marL="171450" indent="-171450">
              <a:buFont typeface="Arial,Sans-Serif"/>
              <a:buChar char="•"/>
            </a:pPr>
            <a:r>
              <a:rPr lang="en-GB"/>
              <a:t>Is on a part-time timetable</a:t>
            </a:r>
            <a:endParaRPr lang="en-US">
              <a:solidFill>
                <a:srgbClr val="444444"/>
              </a:solidFill>
            </a:endParaRPr>
          </a:p>
          <a:p>
            <a:r>
              <a:rPr lang="en-US" b="1"/>
              <a:t>Key message for staff: </a:t>
            </a:r>
            <a:r>
              <a:rPr lang="en-US"/>
              <a:t>Safeguarding concerns do not always present in obvious ways. Being professionally curious and alert to changes in behaviour remains essential.</a:t>
            </a:r>
          </a:p>
          <a:p>
            <a:endParaRPr lang="en-US"/>
          </a:p>
          <a:p>
            <a:r>
              <a:rPr lang="en-US" b="1"/>
              <a:t>Child-to-Parent or Caregiver Abuse</a:t>
            </a:r>
          </a:p>
          <a:p>
            <a:r>
              <a:rPr lang="en-US"/>
              <a:t>KCSIE 2026 now makes specific reference to children causing harm to family members, often referred to as </a:t>
            </a:r>
            <a:r>
              <a:rPr lang="en-US" b="1"/>
              <a:t>Child-to-Parent Abuse</a:t>
            </a:r>
            <a:r>
              <a:rPr lang="en-US"/>
              <a:t> or </a:t>
            </a:r>
            <a:r>
              <a:rPr lang="en-US" b="1"/>
              <a:t>Child-to-Caregiver Abuse</a:t>
            </a:r>
            <a:r>
              <a:rPr lang="en-US"/>
              <a:t>.</a:t>
            </a:r>
          </a:p>
          <a:p>
            <a:r>
              <a:rPr lang="en-US"/>
              <a:t>The rationale is to recognise that harmful behaviours can occur within family relationships and that abuse is not always directed towards the child. These situations can significantly impact family functioning, wellbeing, and the child's own safeguarding needs</a:t>
            </a:r>
          </a:p>
          <a:p>
            <a:r>
              <a:rPr lang="en-US"/>
              <a:t>Examples may include:</a:t>
            </a:r>
          </a:p>
          <a:p>
            <a:pPr marL="171450" indent="-171450">
              <a:buFont typeface="Arial"/>
              <a:buChar char="•"/>
            </a:pPr>
            <a:r>
              <a:rPr lang="en-US"/>
              <a:t>Physical aggression.</a:t>
            </a:r>
          </a:p>
          <a:p>
            <a:pPr marL="171450" indent="-171450">
              <a:buFont typeface="Arial"/>
              <a:buChar char="•"/>
            </a:pPr>
            <a:r>
              <a:rPr lang="en-US"/>
              <a:t>Threats and intimidation.</a:t>
            </a:r>
          </a:p>
          <a:p>
            <a:pPr marL="171450" indent="-171450">
              <a:buFont typeface="Arial"/>
              <a:buChar char="•"/>
            </a:pPr>
            <a:r>
              <a:rPr lang="en-US"/>
              <a:t>Controlling behaviour.</a:t>
            </a:r>
          </a:p>
          <a:p>
            <a:pPr marL="171450" indent="-171450">
              <a:buFont typeface="Arial"/>
              <a:buChar char="•"/>
            </a:pPr>
            <a:r>
              <a:rPr lang="en-US"/>
              <a:t>Emotional or verbal abuse.</a:t>
            </a:r>
          </a:p>
          <a:p>
            <a:pPr marL="171450" indent="-171450">
              <a:buFont typeface="Arial"/>
              <a:buChar char="•"/>
            </a:pPr>
            <a:r>
              <a:rPr lang="en-US"/>
              <a:t>Damage to property.</a:t>
            </a:r>
          </a:p>
          <a:p>
            <a:r>
              <a:rPr lang="en-US" b="1"/>
              <a:t>Key message for staff: </a:t>
            </a:r>
            <a:r>
              <a:rPr lang="en-US"/>
              <a:t>Concerns about aggressive or abusive behaviour towards parents or carers should be shared with the DSL, they may indicate unmet needs, trauma, exploitation, or wider safeguarding concerns.</a:t>
            </a:r>
          </a:p>
          <a:p>
            <a:endParaRPr lang="en-US">
              <a:latin typeface="Aptos"/>
              <a:ea typeface="Calibri"/>
              <a:cs typeface="Calibri"/>
            </a:endParaRPr>
          </a:p>
          <a:p>
            <a:r>
              <a:rPr lang="en-US" b="1"/>
              <a:t>Clarification that Emotional Abuse May Include Verbal Abuse</a:t>
            </a:r>
          </a:p>
          <a:p>
            <a:r>
              <a:rPr lang="en-US"/>
              <a:t>The guidance now explicitly clarifies that emotional abuse can include verbal abuse. The rationale is to support better recognition of emotional harm and to emphasise that repeated verbal behaviours can have significant and lasting effects on a child's emotional wellbeing, self-esteem and development.</a:t>
            </a:r>
          </a:p>
          <a:p>
            <a:r>
              <a:rPr lang="en-US"/>
              <a:t>Examples may include:</a:t>
            </a:r>
          </a:p>
          <a:p>
            <a:pPr marL="171450" indent="-171450">
              <a:buFont typeface="Arial"/>
              <a:buChar char="•"/>
            </a:pPr>
            <a:r>
              <a:rPr lang="en-US"/>
              <a:t>Persistent criticism.</a:t>
            </a:r>
          </a:p>
          <a:p>
            <a:pPr marL="171450" indent="-171450">
              <a:buFont typeface="Arial"/>
              <a:buChar char="•"/>
            </a:pPr>
            <a:r>
              <a:rPr lang="en-US"/>
              <a:t>Belittling</a:t>
            </a:r>
          </a:p>
          <a:p>
            <a:pPr marL="171450" indent="-171450">
              <a:buFont typeface="Arial"/>
              <a:buChar char="•"/>
            </a:pPr>
            <a:r>
              <a:rPr lang="en-US"/>
              <a:t>Name calling</a:t>
            </a:r>
          </a:p>
          <a:p>
            <a:pPr marL="171450" indent="-171450">
              <a:buFont typeface="Arial"/>
              <a:buChar char="•"/>
            </a:pPr>
            <a:r>
              <a:rPr lang="en-US"/>
              <a:t>Rejection.</a:t>
            </a:r>
          </a:p>
          <a:p>
            <a:pPr marL="171450" indent="-171450">
              <a:buFont typeface="Arial"/>
              <a:buChar char="•"/>
            </a:pPr>
            <a:r>
              <a:rPr lang="en-US"/>
              <a:t>Hostile or degrading language.</a:t>
            </a:r>
          </a:p>
          <a:p>
            <a:r>
              <a:rPr lang="en-US" b="1"/>
              <a:t>Key message for staff: </a:t>
            </a:r>
            <a:r>
              <a:rPr lang="en-US"/>
              <a:t>Emotional abuse is sometimes harder to identify than physical abuse, but its impact can be equally significant.</a:t>
            </a:r>
          </a:p>
          <a:p>
            <a:endParaRPr lang="en-US">
              <a:latin typeface="Aptos"/>
              <a:ea typeface="Calibri"/>
              <a:cs typeface="Calibri"/>
            </a:endParaRPr>
          </a:p>
          <a:p>
            <a:r>
              <a:rPr lang="en-US" b="1"/>
              <a:t>Consideration of Overlapping Safeguarding Issues</a:t>
            </a:r>
          </a:p>
          <a:p>
            <a:r>
              <a:rPr lang="en-US"/>
              <a:t>KCSIE 2026 places greater emphasis on the fact that safeguarding concerns often overlap and rarely occur in isolation.</a:t>
            </a:r>
          </a:p>
          <a:p>
            <a:r>
              <a:rPr lang="en-US"/>
              <a:t>The rationale is to encourage holistic, child-centred safeguarding practice and to avoid viewing concerns as standalone issues. Research consistently shows that children experiencing one vulnerability often face additional risks</a:t>
            </a:r>
          </a:p>
          <a:p>
            <a:r>
              <a:rPr lang="en-US"/>
              <a:t>Examples might include:</a:t>
            </a:r>
          </a:p>
          <a:p>
            <a:pPr marL="171450" indent="-171450">
              <a:buFont typeface="Arial"/>
              <a:buChar char="•"/>
            </a:pPr>
            <a:r>
              <a:rPr lang="en-US"/>
              <a:t>Domestic abuse and neglect.</a:t>
            </a:r>
          </a:p>
          <a:p>
            <a:pPr marL="171450" indent="-171450">
              <a:buFont typeface="Arial"/>
              <a:buChar char="•"/>
            </a:pPr>
            <a:r>
              <a:rPr lang="en-US"/>
              <a:t>Online grooming and criminal exploitation.</a:t>
            </a:r>
          </a:p>
          <a:p>
            <a:pPr marL="171450" indent="-171450">
              <a:buFont typeface="Arial"/>
              <a:buChar char="•"/>
            </a:pPr>
            <a:r>
              <a:rPr lang="en-US"/>
              <a:t>Mental health concerns and self-harm.</a:t>
            </a:r>
          </a:p>
          <a:p>
            <a:pPr marL="171450" indent="-171450">
              <a:buFont typeface="Arial"/>
              <a:buChar char="•"/>
            </a:pPr>
            <a:r>
              <a:rPr lang="en-US"/>
              <a:t>Missing episodes and child sexual exploitation.</a:t>
            </a:r>
          </a:p>
          <a:p>
            <a:r>
              <a:rPr lang="en-US" b="1"/>
              <a:t>Key message for staff: </a:t>
            </a:r>
            <a:r>
              <a:rPr lang="en-US"/>
              <a:t>Always consider the wider picture and whether one concern may be linked to additional risks affecting the child.</a:t>
            </a:r>
          </a:p>
          <a:p>
            <a:endParaRPr lang="en-US">
              <a:latin typeface="Calibri"/>
              <a:ea typeface="Calibri"/>
              <a:cs typeface="Calibri"/>
            </a:endParaRPr>
          </a:p>
          <a:p>
            <a:r>
              <a:rPr lang="en-US" b="1"/>
              <a:t>Added Detail and References to Modern Slavery</a:t>
            </a:r>
          </a:p>
          <a:p>
            <a:r>
              <a:rPr lang="en-US"/>
              <a:t>KCSIE 2026 includes additional references to </a:t>
            </a:r>
            <a:r>
              <a:rPr lang="en-US" b="1"/>
              <a:t>modern slavery</a:t>
            </a:r>
            <a:r>
              <a:rPr lang="en-US"/>
              <a:t> and its impact on children and young people.</a:t>
            </a:r>
          </a:p>
          <a:p>
            <a:r>
              <a:rPr lang="en-US"/>
              <a:t>The rationale is to strengthen awareness of exploitation risks and ensure staff understand that modern slavery can affect children through a variety of forms, including:</a:t>
            </a:r>
          </a:p>
          <a:p>
            <a:pPr marL="171450" indent="-171450">
              <a:buFont typeface="Arial"/>
              <a:buChar char="•"/>
            </a:pPr>
            <a:r>
              <a:rPr lang="en-US"/>
              <a:t>Criminal exploitation.</a:t>
            </a:r>
          </a:p>
          <a:p>
            <a:pPr marL="171450" indent="-171450">
              <a:buFont typeface="Arial"/>
              <a:buChar char="•"/>
            </a:pPr>
            <a:r>
              <a:rPr lang="en-US"/>
              <a:t>County lines activity.</a:t>
            </a:r>
          </a:p>
          <a:p>
            <a:pPr marL="171450" indent="-171450">
              <a:buFont typeface="Arial"/>
              <a:buChar char="•"/>
            </a:pPr>
            <a:r>
              <a:rPr lang="en-US"/>
              <a:t>Forced labour.</a:t>
            </a:r>
          </a:p>
          <a:p>
            <a:pPr marL="171450" indent="-171450">
              <a:buFont typeface="Arial"/>
              <a:buChar char="•"/>
            </a:pPr>
            <a:r>
              <a:rPr lang="en-US"/>
              <a:t>Domestic servitude.</a:t>
            </a:r>
          </a:p>
          <a:p>
            <a:pPr marL="171450" indent="-171450">
              <a:buFont typeface="Arial"/>
              <a:buChar char="•"/>
            </a:pPr>
            <a:r>
              <a:rPr lang="en-US"/>
              <a:t>Trafficking</a:t>
            </a:r>
          </a:p>
          <a:p>
            <a:r>
              <a:rPr lang="en-US"/>
              <a:t>The update reflects increasing national concern regarding child exploitation and the need for professionals to recognise indicators early.</a:t>
            </a:r>
          </a:p>
          <a:p>
            <a:r>
              <a:rPr lang="en-US" b="1"/>
              <a:t>Key message for staff: </a:t>
            </a:r>
            <a:r>
              <a:rPr lang="en-US"/>
              <a:t>Children involved in exploitation should always be viewed as victims who require safeguarding and protection, not simply as children making poor choices.</a:t>
            </a:r>
          </a:p>
          <a:p>
            <a:endParaRPr lang="en-US">
              <a:latin typeface="Calibri"/>
              <a:ea typeface="Calibri"/>
              <a:cs typeface="Calibri"/>
            </a:endParaRPr>
          </a:p>
          <a:p>
            <a:r>
              <a:rPr lang="en-GB">
                <a:latin typeface="Aptos"/>
                <a:ea typeface="Calibri"/>
                <a:cs typeface="Calibri"/>
              </a:rPr>
              <a:t>Reworded for clarity</a:t>
            </a:r>
          </a:p>
          <a:p>
            <a:pPr marL="171450" indent="-171450">
              <a:buFont typeface="Arial"/>
              <a:buChar char="•"/>
            </a:pPr>
            <a:r>
              <a:rPr lang="en-GB">
                <a:latin typeface="Aptos"/>
                <a:ea typeface="Calibri"/>
                <a:cs typeface="Calibri"/>
              </a:rPr>
              <a:t>Replaced at risk of so-called honour-based abuse with is at risk of honour or faith-based abuse</a:t>
            </a:r>
          </a:p>
          <a:p>
            <a:pPr marL="171450" indent="-171450">
              <a:buFont typeface="Arial"/>
              <a:buChar char="•"/>
            </a:pPr>
            <a:r>
              <a:rPr lang="en-GB"/>
              <a:t>is at risk of exploitation, modern slavery, trafficking, including criminal or sexual exploitation </a:t>
            </a:r>
            <a:endParaRPr lang="en-GB">
              <a:ea typeface="Calibri"/>
              <a:cs typeface="Calibri"/>
            </a:endParaRPr>
          </a:p>
          <a:p>
            <a:pPr marL="171450" indent="-171450">
              <a:buFont typeface="Arial"/>
              <a:buChar char="•"/>
            </a:pPr>
            <a:r>
              <a:rPr lang="en-GB"/>
              <a:t>is at risk of being radicalised into terrorism </a:t>
            </a:r>
            <a:endParaRPr lang="en-GB">
              <a:latin typeface="Aptos"/>
              <a:ea typeface="Calibri"/>
              <a:cs typeface="Calibri"/>
            </a:endParaRPr>
          </a:p>
        </p:txBody>
      </p:sp>
      <p:sp>
        <p:nvSpPr>
          <p:cNvPr id="4" name="Slide Number Placeholder 3"/>
          <p:cNvSpPr>
            <a:spLocks noGrp="1"/>
          </p:cNvSpPr>
          <p:nvPr>
            <p:ph type="sldNum" sz="quarter" idx="5"/>
          </p:nvPr>
        </p:nvSpPr>
        <p:spPr/>
        <p:txBody>
          <a:bodyPr/>
          <a:lstStyle/>
          <a:p>
            <a:fld id="{B34957D8-5698-4B7A-A8DE-8C2F5D75B1DE}" type="slidenum">
              <a:rPr lang="en-GB" smtClean="0"/>
              <a:t>50</a:t>
            </a:fld>
            <a:endParaRPr lang="en-GB"/>
          </a:p>
        </p:txBody>
      </p:sp>
    </p:spTree>
    <p:extLst>
      <p:ext uri="{BB962C8B-B14F-4D97-AF65-F5344CB8AC3E}">
        <p14:creationId xmlns:p14="http://schemas.microsoft.com/office/powerpoint/2010/main" val="70424078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 2026 version of </a:t>
            </a:r>
            <a:r>
              <a:rPr lang="en-GB" i="1"/>
              <a:t>Keeping Children Safe in Education</a:t>
            </a:r>
            <a:r>
              <a:rPr lang="en-GB"/>
              <a:t> strengthens the link between mental health and safeguarding.</a:t>
            </a:r>
            <a:endParaRPr lang="en-US">
              <a:solidFill>
                <a:srgbClr val="444444"/>
              </a:solidFill>
            </a:endParaRPr>
          </a:p>
          <a:p>
            <a:r>
              <a:rPr lang="en-GB"/>
              <a:t>A key change is the clearer statement that </a:t>
            </a:r>
            <a:r>
              <a:rPr lang="en-GB" b="1"/>
              <a:t>mental health concerns can, in some cases, develop into safeguarding concerns</a:t>
            </a:r>
            <a:r>
              <a:rPr lang="en-GB"/>
              <a:t>, including situations involving </a:t>
            </a:r>
            <a:r>
              <a:rPr lang="en-GB" b="1"/>
              <a:t>self-harm, suicidal ideation, or risk of suicide</a:t>
            </a:r>
            <a:r>
              <a:rPr lang="en-GB"/>
              <a:t>. This moves the focus beyond mental health being simply an indicator of abuse or neglect and recognises that the mental health concern itself may require a safeguarding response.</a:t>
            </a:r>
            <a:endParaRPr lang="en-US">
              <a:solidFill>
                <a:srgbClr val="444444"/>
              </a:solidFill>
            </a:endParaRPr>
          </a:p>
          <a:p>
            <a:endParaRPr lang="en-GB">
              <a:solidFill>
                <a:srgbClr val="444444"/>
              </a:solidFill>
            </a:endParaRPr>
          </a:p>
          <a:p>
            <a:r>
              <a:rPr lang="en-GB"/>
              <a:t>KCSIE 2026 also provides staff with more explicit guidance on potential warning signs that may indicate a child is experiencing significant mental health difficulties. These include:</a:t>
            </a:r>
            <a:endParaRPr lang="en-US">
              <a:solidFill>
                <a:srgbClr val="444444"/>
              </a:solidFill>
            </a:endParaRPr>
          </a:p>
          <a:p>
            <a:pPr marL="171450" indent="-171450">
              <a:buFont typeface="Arial,Sans-Serif"/>
              <a:buChar char="•"/>
            </a:pPr>
            <a:r>
              <a:rPr lang="en-GB"/>
              <a:t>Significant changes in behaviour</a:t>
            </a:r>
            <a:endParaRPr lang="en-US">
              <a:solidFill>
                <a:srgbClr val="444444"/>
              </a:solidFill>
            </a:endParaRPr>
          </a:p>
          <a:p>
            <a:pPr marL="171450" indent="-171450">
              <a:buFont typeface="Arial,Sans-Serif"/>
              <a:buChar char="•"/>
            </a:pPr>
            <a:r>
              <a:rPr lang="en-GB"/>
              <a:t>Ongoing sleep difficulties</a:t>
            </a:r>
            <a:endParaRPr lang="en-US">
              <a:solidFill>
                <a:srgbClr val="444444"/>
              </a:solidFill>
            </a:endParaRPr>
          </a:p>
          <a:p>
            <a:pPr marL="171450" indent="-171450">
              <a:buFont typeface="Arial,Sans-Serif"/>
              <a:buChar char="•"/>
            </a:pPr>
            <a:r>
              <a:rPr lang="en-GB"/>
              <a:t>Withdrawal from social situations</a:t>
            </a:r>
            <a:endParaRPr lang="en-US">
              <a:solidFill>
                <a:srgbClr val="444444"/>
              </a:solidFill>
            </a:endParaRPr>
          </a:p>
          <a:p>
            <a:pPr marL="171450" indent="-171450">
              <a:buFont typeface="Arial,Sans-Serif"/>
              <a:buChar char="•"/>
            </a:pPr>
            <a:r>
              <a:rPr lang="en-GB"/>
              <a:t>Loss of interest in activities they previously enjoyed</a:t>
            </a:r>
            <a:endParaRPr lang="en-US">
              <a:solidFill>
                <a:srgbClr val="444444"/>
              </a:solidFill>
            </a:endParaRPr>
          </a:p>
          <a:p>
            <a:pPr marL="171450" indent="-171450">
              <a:buFont typeface="Arial,Sans-Serif"/>
              <a:buChar char="•"/>
            </a:pPr>
            <a:r>
              <a:rPr lang="en-GB"/>
              <a:t>Physical signs of self-harm</a:t>
            </a:r>
            <a:endParaRPr lang="en-US">
              <a:solidFill>
                <a:srgbClr val="444444"/>
              </a:solidFill>
            </a:endParaRPr>
          </a:p>
          <a:p>
            <a:pPr marL="171450" indent="-171450">
              <a:buFont typeface="Arial,Sans-Serif"/>
              <a:buChar char="•"/>
            </a:pPr>
            <a:r>
              <a:rPr lang="en-GB"/>
              <a:t>Signs of self-neglect or poor self-care</a:t>
            </a:r>
            <a:endParaRPr lang="en-US">
              <a:solidFill>
                <a:srgbClr val="444444"/>
              </a:solidFill>
            </a:endParaRPr>
          </a:p>
          <a:p>
            <a:r>
              <a:rPr lang="en-GB"/>
              <a:t>Staff should remain alert to these indicators and share concerns promptly in line with the school’s safeguarding procedures.</a:t>
            </a:r>
            <a:endParaRPr lang="en-US">
              <a:solidFill>
                <a:srgbClr val="444444"/>
              </a:solidFill>
            </a:endParaRPr>
          </a:p>
          <a:p>
            <a:r>
              <a:rPr lang="en-GB"/>
              <a:t>Another important addition is the expectation that where staff believe a child is at immediate risk, they must take urgent action rather than waiting for routine safeguarding processes. The guidance references contacting </a:t>
            </a:r>
            <a:r>
              <a:rPr lang="en-GB" b="1"/>
              <a:t>999</a:t>
            </a:r>
            <a:r>
              <a:rPr lang="en-GB"/>
              <a:t>, taking a child to </a:t>
            </a:r>
            <a:r>
              <a:rPr lang="en-GB" b="1"/>
              <a:t>A&amp;E</a:t>
            </a:r>
            <a:r>
              <a:rPr lang="en-GB"/>
              <a:t>, or contacting </a:t>
            </a:r>
            <a:r>
              <a:rPr lang="en-GB" b="1"/>
              <a:t>111</a:t>
            </a:r>
            <a:r>
              <a:rPr lang="en-GB"/>
              <a:t> where appropriate</a:t>
            </a:r>
            <a:endParaRPr lang="en-US">
              <a:solidFill>
                <a:srgbClr val="444444"/>
              </a:solidFill>
            </a:endParaRPr>
          </a:p>
          <a:p>
            <a:endParaRPr lang="en-GB">
              <a:solidFill>
                <a:srgbClr val="444444"/>
              </a:solidFill>
            </a:endParaRPr>
          </a:p>
          <a:p>
            <a:r>
              <a:rPr lang="en-GB" b="1"/>
              <a:t>What this means for schools</a:t>
            </a:r>
            <a:endParaRPr lang="en-US">
              <a:solidFill>
                <a:srgbClr val="444444"/>
              </a:solidFill>
            </a:endParaRPr>
          </a:p>
          <a:p>
            <a:pPr marL="171450" indent="-171450">
              <a:buFont typeface="Arial,Sans-Serif"/>
              <a:buChar char="•"/>
            </a:pPr>
            <a:r>
              <a:rPr lang="en-GB"/>
              <a:t>Reviewing safeguarding and mental health policies to ensure alignment with KCSIE 2026.</a:t>
            </a:r>
            <a:endParaRPr lang="en-US">
              <a:solidFill>
                <a:srgbClr val="444444"/>
              </a:solidFill>
            </a:endParaRPr>
          </a:p>
          <a:p>
            <a:pPr marL="171450" indent="-171450">
              <a:buFont typeface="Arial,Sans-Serif"/>
              <a:buChar char="•"/>
            </a:pPr>
            <a:r>
              <a:rPr lang="en-GB"/>
              <a:t>Ensuring all staff understand when a mental health concern becomes a safeguarding concern.</a:t>
            </a:r>
            <a:endParaRPr lang="en-US">
              <a:solidFill>
                <a:srgbClr val="444444"/>
              </a:solidFill>
            </a:endParaRPr>
          </a:p>
          <a:p>
            <a:pPr marL="171450" indent="-171450">
              <a:buFont typeface="Arial,Sans-Serif"/>
              <a:buChar char="•"/>
            </a:pPr>
            <a:r>
              <a:rPr lang="en-GB"/>
              <a:t>Refreshing training around self-harm, suicide awareness and risk identification.</a:t>
            </a:r>
            <a:endParaRPr lang="en-US">
              <a:solidFill>
                <a:srgbClr val="444444"/>
              </a:solidFill>
            </a:endParaRPr>
          </a:p>
          <a:p>
            <a:pPr marL="171450" indent="-171450">
              <a:buFont typeface="Arial,Sans-Serif"/>
              <a:buChar char="•"/>
            </a:pPr>
            <a:r>
              <a:rPr lang="en-GB"/>
              <a:t>Reinforcing reporting routes to the Designated Safeguarding Lead (DSL).</a:t>
            </a:r>
            <a:endParaRPr lang="en-US">
              <a:solidFill>
                <a:srgbClr val="444444"/>
              </a:solidFill>
            </a:endParaRPr>
          </a:p>
          <a:p>
            <a:pPr marL="171450" indent="-171450">
              <a:buFont typeface="Arial,Sans-Serif"/>
              <a:buChar char="•"/>
            </a:pPr>
            <a:r>
              <a:rPr lang="en-GB"/>
              <a:t>Continuing to promote early help and timely intervention for children experiencing emotional or mental health difficulties</a:t>
            </a:r>
            <a:endParaRPr lang="en-US">
              <a:solidFill>
                <a:srgbClr val="444444"/>
              </a:solidFill>
            </a:endParaRPr>
          </a:p>
          <a:p>
            <a:endParaRPr lang="en-GB">
              <a:solidFill>
                <a:srgbClr val="444444"/>
              </a:solidFill>
            </a:endParaRPr>
          </a:p>
        </p:txBody>
      </p:sp>
      <p:sp>
        <p:nvSpPr>
          <p:cNvPr id="4" name="Slide Number Placeholder 3"/>
          <p:cNvSpPr>
            <a:spLocks noGrp="1"/>
          </p:cNvSpPr>
          <p:nvPr>
            <p:ph type="sldNum" sz="quarter" idx="5"/>
          </p:nvPr>
        </p:nvSpPr>
        <p:spPr/>
        <p:txBody>
          <a:bodyPr/>
          <a:lstStyle/>
          <a:p>
            <a:fld id="{B34957D8-5698-4B7A-A8DE-8C2F5D75B1DE}" type="slidenum">
              <a:rPr lang="en-GB" smtClean="0"/>
              <a:t>51</a:t>
            </a:fld>
            <a:endParaRPr lang="en-GB"/>
          </a:p>
        </p:txBody>
      </p:sp>
    </p:spTree>
    <p:extLst>
      <p:ext uri="{BB962C8B-B14F-4D97-AF65-F5344CB8AC3E}">
        <p14:creationId xmlns:p14="http://schemas.microsoft.com/office/powerpoint/2010/main" val="330466079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KCSIE 2026 continues to emphasise the vital role that schools and colleges play in supporting children's mental health and wellbeing. While schools are not expected to diagnose mental health conditions, they are often the professionals best placed to notice changes in behaviour, identify concerns early and ensure that children receive appropriate support. The updated guidance reflects the increasing recognition nationally of the link between mental health, wellbeing and safeguarding.</a:t>
            </a:r>
          </a:p>
          <a:p>
            <a:endParaRPr lang="en-US"/>
          </a:p>
          <a:p>
            <a:r>
              <a:rPr lang="en-US"/>
              <a:t>A key message within KCSIE 2026 is that mental health difficulties can sometimes become safeguarding concerns.</a:t>
            </a:r>
          </a:p>
          <a:p>
            <a:r>
              <a:rPr lang="en-US"/>
              <a:t>The guidance specifically highlights that concerns may include:</a:t>
            </a:r>
          </a:p>
          <a:p>
            <a:pPr marL="171450" indent="-171450">
              <a:buFont typeface="Arial"/>
              <a:buChar char="•"/>
            </a:pPr>
            <a:r>
              <a:rPr lang="en-US"/>
              <a:t>Self-harm.</a:t>
            </a:r>
          </a:p>
          <a:p>
            <a:pPr marL="171450" indent="-171450">
              <a:buFont typeface="Arial"/>
              <a:buChar char="•"/>
            </a:pPr>
            <a:r>
              <a:rPr lang="en-US"/>
              <a:t>Eating disorders.</a:t>
            </a:r>
          </a:p>
          <a:p>
            <a:pPr marL="171450" indent="-171450">
              <a:buFont typeface="Arial"/>
              <a:buChar char="•"/>
            </a:pPr>
            <a:r>
              <a:rPr lang="en-US"/>
              <a:t>Suicidal thoughts or ideation.</a:t>
            </a:r>
          </a:p>
          <a:p>
            <a:pPr marL="171450" indent="-171450">
              <a:buFont typeface="Arial"/>
              <a:buChar char="•"/>
            </a:pPr>
            <a:r>
              <a:rPr lang="en-US"/>
              <a:t>Suicide risk.</a:t>
            </a:r>
          </a:p>
          <a:p>
            <a:r>
              <a:rPr lang="en-US"/>
              <a:t>It also reminds staff that mental health difficulties can be indicators that a child has suffered, or is at risk of suffering:</a:t>
            </a:r>
          </a:p>
          <a:p>
            <a:pPr marL="171450" indent="-171450">
              <a:buFont typeface="Arial"/>
              <a:buChar char="•"/>
            </a:pPr>
            <a:r>
              <a:rPr lang="en-US"/>
              <a:t>Abuse.</a:t>
            </a:r>
          </a:p>
          <a:p>
            <a:pPr marL="171450" indent="-171450">
              <a:buFont typeface="Arial"/>
              <a:buChar char="•"/>
            </a:pPr>
            <a:r>
              <a:rPr lang="en-US"/>
              <a:t>Neglect.</a:t>
            </a:r>
          </a:p>
          <a:p>
            <a:pPr marL="171450" indent="-171450">
              <a:buFont typeface="Arial"/>
              <a:buChar char="•"/>
            </a:pPr>
            <a:r>
              <a:rPr lang="en-US"/>
              <a:t>Exploitation. </a:t>
            </a:r>
          </a:p>
          <a:p>
            <a:pPr marL="171450" indent="-171450">
              <a:buFont typeface="Arial"/>
              <a:buChar char="•"/>
            </a:pPr>
            <a:endParaRPr lang="en-US"/>
          </a:p>
          <a:p>
            <a:r>
              <a:rPr lang="en-US" b="1"/>
              <a:t>Rationale for the Change</a:t>
            </a:r>
          </a:p>
          <a:p>
            <a:r>
              <a:rPr lang="en-US"/>
              <a:t>The rationale is to strengthen staff awareness that safeguarding and mental health are often interconnected. Children experiencing abuse, neglect, domestic abuse, exploitation, bullying or trauma may present with emotional distress before safeguarding concerns become more visible. </a:t>
            </a:r>
            <a:r>
              <a:rPr lang="en-US" b="1"/>
              <a:t>Key message for staff: </a:t>
            </a:r>
            <a:r>
              <a:rPr lang="en-US"/>
              <a:t>Mental health concerns should never be viewed in isolation. Staff should consider what may be contributing to the child's presentation and whether additional safeguarding support may be needed.</a:t>
            </a:r>
          </a:p>
          <a:p>
            <a:endParaRPr lang="en-US">
              <a:latin typeface="Aptos"/>
              <a:ea typeface="Calibri"/>
              <a:cs typeface="Calibri"/>
            </a:endParaRPr>
          </a:p>
          <a:p>
            <a:r>
              <a:rPr lang="en-US" b="1"/>
              <a:t>Diagnosis and Professional Boundaries</a:t>
            </a:r>
          </a:p>
          <a:p>
            <a:r>
              <a:rPr lang="en-US"/>
              <a:t>The guidance is clear that only appropriately trained professionals should diagnose mental health conditions.</a:t>
            </a:r>
          </a:p>
          <a:p>
            <a:r>
              <a:rPr lang="en-US"/>
              <a:t>However, education staff have an important responsibility to:</a:t>
            </a:r>
          </a:p>
          <a:p>
            <a:pPr marL="171450" indent="-171450">
              <a:buFont typeface="Arial"/>
              <a:buChar char="•"/>
            </a:pPr>
            <a:r>
              <a:rPr lang="en-US"/>
              <a:t>Notice changes.</a:t>
            </a:r>
          </a:p>
          <a:p>
            <a:pPr marL="171450" indent="-171450">
              <a:buFont typeface="Arial"/>
              <a:buChar char="•"/>
            </a:pPr>
            <a:r>
              <a:rPr lang="en-US"/>
              <a:t>Record concerns.</a:t>
            </a:r>
          </a:p>
          <a:p>
            <a:pPr marL="171450" indent="-171450">
              <a:buFont typeface="Arial"/>
              <a:buChar char="•"/>
            </a:pPr>
            <a:r>
              <a:rPr lang="en-US"/>
              <a:t>Listen to children.</a:t>
            </a:r>
          </a:p>
          <a:p>
            <a:pPr marL="171450" indent="-171450">
              <a:buFont typeface="Arial"/>
              <a:buChar char="•"/>
            </a:pPr>
            <a:r>
              <a:rPr lang="en-US"/>
              <a:t>Report concerns promptly.</a:t>
            </a:r>
          </a:p>
          <a:p>
            <a:pPr marL="171450" indent="-171450">
              <a:buFont typeface="Arial"/>
              <a:buChar char="•"/>
            </a:pPr>
            <a:r>
              <a:rPr lang="en-US"/>
              <a:t>Support access to help. </a:t>
            </a:r>
          </a:p>
          <a:p>
            <a:r>
              <a:rPr lang="en-US"/>
              <a:t>Rationale</a:t>
            </a:r>
          </a:p>
          <a:p>
            <a:r>
              <a:rPr lang="en-US"/>
              <a:t>This clarification supports professional confidence by making clear that staff are not expected to diagnose conditions, but they are expected to take concerns seriously and act on them.</a:t>
            </a:r>
          </a:p>
          <a:p>
            <a:r>
              <a:rPr lang="en-US" b="1"/>
              <a:t>Key message: </a:t>
            </a:r>
            <a:r>
              <a:rPr lang="en-US"/>
              <a:t>Staff identify and refer; specialist professionals assess and diagnose.</a:t>
            </a:r>
          </a:p>
          <a:p>
            <a:endParaRPr lang="en-US">
              <a:cs typeface="+mn-lt"/>
            </a:endParaRP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B34957D8-5698-4B7A-A8DE-8C2F5D75B1DE}" type="slidenum">
              <a:rPr lang="en-GB" smtClean="0"/>
              <a:t>52</a:t>
            </a:fld>
            <a:endParaRPr lang="en-GB"/>
          </a:p>
        </p:txBody>
      </p:sp>
    </p:spTree>
    <p:extLst>
      <p:ext uri="{BB962C8B-B14F-4D97-AF65-F5344CB8AC3E}">
        <p14:creationId xmlns:p14="http://schemas.microsoft.com/office/powerpoint/2010/main" val="372461452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KCSIE 2026 continues to strengthen expectations around the identification and management of risks linked to </a:t>
            </a:r>
            <a:r>
              <a:rPr lang="en-GB" b="1"/>
              <a:t>serious violence, weapon carrying and weapon use</a:t>
            </a:r>
            <a:r>
              <a:rPr lang="en-GB"/>
              <a:t>. The updated guidance reinforces that these behaviours should be viewed as significant safeguarding concerns rather than solely behavioural issues, particularly where they may be linked to peer conflict, bullying, exploitation or wider vulnerability.</a:t>
            </a:r>
            <a:endParaRPr lang="en-US"/>
          </a:p>
          <a:p>
            <a:endParaRPr lang="en-GB"/>
          </a:p>
          <a:p>
            <a:r>
              <a:rPr lang="en-GB" b="1"/>
              <a:t>Weapons and Serious Violence Remain a Safeguarding Concern</a:t>
            </a:r>
          </a:p>
          <a:p>
            <a:r>
              <a:rPr lang="en-GB"/>
              <a:t>The guidance highlights that concerns may involve:</a:t>
            </a:r>
          </a:p>
          <a:p>
            <a:pPr marL="171450" indent="-171450">
              <a:buFont typeface="Arial"/>
              <a:buChar char="•"/>
            </a:pPr>
            <a:r>
              <a:rPr lang="en-GB"/>
              <a:t>Carrying a weapon.</a:t>
            </a:r>
          </a:p>
          <a:p>
            <a:pPr marL="171450" indent="-171450">
              <a:buFont typeface="Arial"/>
              <a:buChar char="•"/>
            </a:pPr>
            <a:r>
              <a:rPr lang="en-GB"/>
              <a:t>Threatening someone with a weapon.</a:t>
            </a:r>
          </a:p>
          <a:p>
            <a:pPr marL="171450" indent="-171450">
              <a:buFont typeface="Arial"/>
              <a:buChar char="•"/>
            </a:pPr>
            <a:r>
              <a:rPr lang="en-GB"/>
              <a:t>Using a weapon.</a:t>
            </a:r>
          </a:p>
          <a:p>
            <a:pPr marL="171450" indent="-171450">
              <a:buFont typeface="Arial"/>
              <a:buChar char="•"/>
            </a:pPr>
            <a:r>
              <a:rPr lang="en-GB"/>
              <a:t>Physical assault involving weapons.</a:t>
            </a:r>
          </a:p>
          <a:p>
            <a:pPr marL="171450" indent="-171450">
              <a:buFont typeface="Arial"/>
              <a:buChar char="•"/>
            </a:pPr>
            <a:r>
              <a:rPr lang="en-GB"/>
              <a:t>Peer conflict that escalates into violence.</a:t>
            </a:r>
          </a:p>
          <a:p>
            <a:pPr marL="171450" indent="-171450">
              <a:buFont typeface="Arial"/>
              <a:buChar char="•"/>
            </a:pPr>
            <a:r>
              <a:rPr lang="en-GB"/>
              <a:t>Bullying involving threats or intimidation.</a:t>
            </a:r>
          </a:p>
          <a:p>
            <a:r>
              <a:rPr lang="en-GB"/>
              <a:t>KCSIE also emphasises that weapon carrying can be associated with criminal exploitation, county lines activity, gang involvement, coercion or fear of harm from others.</a:t>
            </a:r>
          </a:p>
          <a:p>
            <a:r>
              <a:rPr lang="en-GB" b="1"/>
              <a:t>Key message for staff: </a:t>
            </a:r>
            <a:r>
              <a:rPr lang="en-GB"/>
              <a:t>Whilst carrying a weapon may be a disciplinary matter, it should always be considered a safeguarding concern requiring immediate attention.</a:t>
            </a:r>
          </a:p>
          <a:p>
            <a:endParaRPr lang="en-GB"/>
          </a:p>
          <a:p>
            <a:r>
              <a:rPr lang="en-GB" b="1"/>
              <a:t>Reporting Concerns</a:t>
            </a:r>
          </a:p>
          <a:p>
            <a:r>
              <a:rPr lang="en-GB"/>
              <a:t>The updated guidance is clear that staff should report any concerns about:</a:t>
            </a:r>
          </a:p>
          <a:p>
            <a:pPr marL="171450" indent="-171450">
              <a:buFont typeface="Arial"/>
              <a:buChar char="•"/>
            </a:pPr>
            <a:r>
              <a:rPr lang="en-GB"/>
              <a:t>A child carrying a weapon.</a:t>
            </a:r>
          </a:p>
          <a:p>
            <a:pPr marL="171450" indent="-171450">
              <a:buFont typeface="Arial"/>
              <a:buChar char="•"/>
            </a:pPr>
            <a:r>
              <a:rPr lang="en-GB"/>
              <a:t>A child using a weapon.</a:t>
            </a:r>
          </a:p>
          <a:p>
            <a:pPr marL="171450" indent="-171450">
              <a:buFont typeface="Arial"/>
              <a:buChar char="•"/>
            </a:pPr>
            <a:r>
              <a:rPr lang="en-GB"/>
              <a:t>A child threatening to use a weapon.</a:t>
            </a:r>
          </a:p>
          <a:p>
            <a:pPr marL="171450" indent="-171450">
              <a:buFont typeface="Arial"/>
              <a:buChar char="•"/>
            </a:pPr>
            <a:r>
              <a:rPr lang="en-GB"/>
              <a:t>A child expressing an intention to obtain or use a weapon.</a:t>
            </a:r>
          </a:p>
          <a:p>
            <a:r>
              <a:rPr lang="en-GB"/>
              <a:t>Concerns should be passed immediately to the </a:t>
            </a:r>
            <a:r>
              <a:rPr lang="en-GB" b="1"/>
              <a:t>DSL or DDSL</a:t>
            </a:r>
            <a:r>
              <a:rPr lang="en-GB"/>
              <a:t> in line with safeguarding procedures. Staff should not investigate themselves but should record and report concerns promptly and accurately</a:t>
            </a:r>
          </a:p>
          <a:p>
            <a:r>
              <a:rPr lang="en-GB" b="1"/>
              <a:t>Key message for staff: </a:t>
            </a:r>
            <a:r>
              <a:rPr lang="en-GB"/>
              <a:t>Even if there is uncertainty about whether a weapon is present, expressions of intent, threats or information shared by pupils should always be taken seriously.</a:t>
            </a:r>
          </a:p>
          <a:p>
            <a:endParaRPr lang="en-GB"/>
          </a:p>
          <a:p>
            <a:r>
              <a:rPr lang="en-GB" b="1"/>
              <a:t>DSL Risk Assessment</a:t>
            </a:r>
          </a:p>
          <a:p>
            <a:r>
              <a:rPr lang="en-GB"/>
              <a:t>KCSIE 2026 places emphasis on the role of the DSL in assessing risk.</a:t>
            </a:r>
          </a:p>
          <a:p>
            <a:r>
              <a:rPr lang="en-GB"/>
              <a:t>When concerns arise, the DSL should consider:</a:t>
            </a:r>
          </a:p>
          <a:p>
            <a:pPr marL="171450" indent="-171450">
              <a:buFont typeface="Arial"/>
              <a:buChar char="•"/>
            </a:pPr>
            <a:r>
              <a:rPr lang="en-GB"/>
              <a:t>The risk posed to the child themselves.</a:t>
            </a:r>
          </a:p>
          <a:p>
            <a:pPr marL="171450" indent="-171450">
              <a:buFont typeface="Arial"/>
              <a:buChar char="•"/>
            </a:pPr>
            <a:r>
              <a:rPr lang="en-GB"/>
              <a:t>The risk posed to other pupils and staff.</a:t>
            </a:r>
          </a:p>
          <a:p>
            <a:pPr marL="171450" indent="-171450">
              <a:buFont typeface="Arial"/>
              <a:buChar char="•"/>
            </a:pPr>
            <a:r>
              <a:rPr lang="en-GB"/>
              <a:t>Previous safeguarding concerns.</a:t>
            </a:r>
          </a:p>
          <a:p>
            <a:pPr marL="171450" indent="-171450">
              <a:buFont typeface="Arial"/>
              <a:buChar char="•"/>
            </a:pPr>
            <a:r>
              <a:rPr lang="en-GB"/>
              <a:t>Attendance patterns.</a:t>
            </a:r>
          </a:p>
          <a:p>
            <a:pPr marL="171450" indent="-171450">
              <a:buFont typeface="Arial"/>
              <a:buChar char="•"/>
            </a:pPr>
            <a:r>
              <a:rPr lang="en-GB"/>
              <a:t>Peer relationships and bullying concerns.</a:t>
            </a:r>
          </a:p>
          <a:p>
            <a:pPr marL="171450" indent="-171450">
              <a:buFont typeface="Arial"/>
              <a:buChar char="•"/>
            </a:pPr>
            <a:r>
              <a:rPr lang="en-GB"/>
              <a:t>Possible exploitation.</a:t>
            </a:r>
          </a:p>
          <a:p>
            <a:pPr marL="171450" indent="-171450">
              <a:buFont typeface="Arial"/>
              <a:buChar char="•"/>
            </a:pPr>
            <a:r>
              <a:rPr lang="en-GB"/>
              <a:t>Information from parents, police or partner agencies.</a:t>
            </a:r>
          </a:p>
          <a:p>
            <a:r>
              <a:rPr lang="en-GB"/>
              <a:t>The rationale for this change is to ensure that responses are proportionate, informed and based on the wider safeguarding context rather than a single incident in isolation.</a:t>
            </a:r>
          </a:p>
          <a:p>
            <a:r>
              <a:rPr lang="en-GB" b="1"/>
              <a:t>Key message: </a:t>
            </a:r>
            <a:r>
              <a:rPr lang="en-GB"/>
              <a:t>A weapon-related concern should always trigger professional curiosity about what may be happening in the child's life.</a:t>
            </a:r>
          </a:p>
          <a:p>
            <a:endParaRPr lang="en-GB" b="1"/>
          </a:p>
          <a:p>
            <a:r>
              <a:rPr lang="en-GB" b="1"/>
              <a:t>Safety and Support Plans</a:t>
            </a:r>
          </a:p>
          <a:p>
            <a:r>
              <a:rPr lang="en-GB"/>
              <a:t>Depending on the assessed level of risk, schools may need to implement a </a:t>
            </a:r>
            <a:r>
              <a:rPr lang="en-GB" b="1"/>
              <a:t>safety and support plan</a:t>
            </a:r>
            <a:r>
              <a:rPr lang="en-GB"/>
              <a:t>.</a:t>
            </a:r>
          </a:p>
          <a:p>
            <a:r>
              <a:rPr lang="en-GB"/>
              <a:t>This could include:</a:t>
            </a:r>
          </a:p>
          <a:p>
            <a:pPr marL="171450" indent="-171450">
              <a:buFont typeface="Arial"/>
              <a:buChar char="•"/>
            </a:pPr>
            <a:r>
              <a:rPr lang="en-GB"/>
              <a:t>Increased pastoral support.</a:t>
            </a:r>
          </a:p>
          <a:p>
            <a:pPr marL="171450" indent="-171450">
              <a:buFont typeface="Arial"/>
              <a:buChar char="•"/>
            </a:pPr>
            <a:r>
              <a:rPr lang="en-GB"/>
              <a:t>Risk management arrangements.</a:t>
            </a:r>
          </a:p>
          <a:p>
            <a:pPr marL="171450" indent="-171450">
              <a:buFont typeface="Arial"/>
              <a:buChar char="•"/>
            </a:pPr>
            <a:r>
              <a:rPr lang="en-GB"/>
              <a:t>Safe movement around the school site.</a:t>
            </a:r>
          </a:p>
          <a:p>
            <a:pPr marL="171450" indent="-171450">
              <a:buFont typeface="Arial"/>
              <a:buChar char="•"/>
            </a:pPr>
            <a:r>
              <a:rPr lang="en-GB"/>
              <a:t>Supervision arrangements.</a:t>
            </a:r>
          </a:p>
          <a:p>
            <a:pPr marL="171450" indent="-171450">
              <a:buFont typeface="Arial"/>
              <a:buChar char="•"/>
            </a:pPr>
            <a:r>
              <a:rPr lang="en-GB"/>
              <a:t>Support for victims.</a:t>
            </a:r>
          </a:p>
          <a:p>
            <a:pPr marL="171450" indent="-171450">
              <a:buFont typeface="Arial"/>
              <a:buChar char="•"/>
            </a:pPr>
            <a:r>
              <a:rPr lang="en-GB"/>
              <a:t>Multi-agency involvement.</a:t>
            </a:r>
          </a:p>
          <a:p>
            <a:pPr marL="171450" indent="-171450">
              <a:buFont typeface="Arial"/>
              <a:buChar char="•"/>
            </a:pPr>
            <a:r>
              <a:rPr lang="en-GB"/>
              <a:t>Referrals to Family Help or Children's Social Care.</a:t>
            </a:r>
          </a:p>
          <a:p>
            <a:r>
              <a:rPr lang="en-GB"/>
              <a:t>The guidance reflects the importance of balancing safety measures with support for the child involved, recognising that some children carrying weapons may themselves be vulnerable and at risk of exploitation</a:t>
            </a:r>
          </a:p>
          <a:p>
            <a:r>
              <a:rPr lang="en-GB" b="1"/>
              <a:t>Key message:</a:t>
            </a:r>
            <a:endParaRPr lang="en-GB"/>
          </a:p>
          <a:p>
            <a:r>
              <a:rPr lang="en-GB"/>
              <a:t>The aim is not only to manage risk but also to address the underlying factors contributing to the behaviour.</a:t>
            </a:r>
          </a:p>
          <a:p>
            <a:endParaRPr lang="en-GB"/>
          </a:p>
          <a:p>
            <a:r>
              <a:rPr lang="en-GB" b="1"/>
              <a:t>Children with Disrupted Education</a:t>
            </a:r>
          </a:p>
          <a:p>
            <a:r>
              <a:rPr lang="en-GB"/>
              <a:t>A notable addition is the recognition that risks may be higher for children experiencing disrupted education, including those who:</a:t>
            </a:r>
          </a:p>
          <a:p>
            <a:pPr marL="171450" indent="-171450">
              <a:buFont typeface="Arial"/>
              <a:buChar char="•"/>
            </a:pPr>
            <a:r>
              <a:rPr lang="en-GB"/>
              <a:t>Have experienced suspension.</a:t>
            </a:r>
          </a:p>
          <a:p>
            <a:pPr marL="171450" indent="-171450">
              <a:buFont typeface="Arial"/>
              <a:buChar char="•"/>
            </a:pPr>
            <a:r>
              <a:rPr lang="en-GB"/>
              <a:t>Have been permanently excluded.</a:t>
            </a:r>
          </a:p>
          <a:p>
            <a:pPr marL="171450" indent="-171450">
              <a:buFont typeface="Arial"/>
              <a:buChar char="•"/>
            </a:pPr>
            <a:r>
              <a:rPr lang="en-GB"/>
              <a:t>Attend alternative provision.</a:t>
            </a:r>
          </a:p>
          <a:p>
            <a:pPr marL="171450" indent="-171450">
              <a:buFont typeface="Arial"/>
              <a:buChar char="•"/>
            </a:pPr>
            <a:r>
              <a:rPr lang="en-GB"/>
              <a:t>Have significant periods out of education.</a:t>
            </a:r>
          </a:p>
          <a:p>
            <a:r>
              <a:rPr lang="en-GB"/>
              <a:t>The rationale reflects evidence that educational disruption can increase vulnerability to exploitation, criminal activity and serious violence. The DfE is reinforcing the need for vigilance during periods when children may be disconnected from protective relationships and support systems. </a:t>
            </a:r>
            <a:r>
              <a:rPr lang="en-GB" b="1"/>
              <a:t>Key message for staff: </a:t>
            </a:r>
            <a:r>
              <a:rPr lang="en-GB"/>
              <a:t>Educational disruption should be viewed as a potential vulnerability factor and not simply as an educational issue.</a:t>
            </a:r>
          </a:p>
          <a:p>
            <a:endParaRPr lang="en-GB"/>
          </a:p>
          <a:p>
            <a:r>
              <a:rPr lang="en-GB" b="1"/>
              <a:t>Awareness of High-Risk Periods</a:t>
            </a:r>
          </a:p>
          <a:p>
            <a:r>
              <a:rPr lang="en-GB"/>
              <a:t>KCSIE 2026 encourages schools to be alert to situations when children may be at heightened risk.</a:t>
            </a:r>
          </a:p>
          <a:p>
            <a:r>
              <a:rPr lang="en-GB"/>
              <a:t>Examples may include:</a:t>
            </a:r>
          </a:p>
          <a:p>
            <a:pPr marL="171450" indent="-171450">
              <a:buFont typeface="Arial"/>
              <a:buChar char="•"/>
            </a:pPr>
            <a:r>
              <a:rPr lang="en-GB"/>
              <a:t>Following exclusion or suspension.</a:t>
            </a:r>
          </a:p>
          <a:p>
            <a:pPr marL="171450" indent="-171450">
              <a:buFont typeface="Arial"/>
              <a:buChar char="•"/>
            </a:pPr>
            <a:r>
              <a:rPr lang="en-GB"/>
              <a:t>During transition periods.</a:t>
            </a:r>
          </a:p>
          <a:p>
            <a:pPr marL="171450" indent="-171450">
              <a:buFont typeface="Arial"/>
              <a:buChar char="•"/>
            </a:pPr>
            <a:r>
              <a:rPr lang="en-GB"/>
              <a:t>Following peer conflict.</a:t>
            </a:r>
          </a:p>
          <a:p>
            <a:pPr marL="171450" indent="-171450">
              <a:buFont typeface="Arial"/>
              <a:buChar char="•"/>
            </a:pPr>
            <a:r>
              <a:rPr lang="en-GB"/>
              <a:t>After safeguarding incidents.</a:t>
            </a:r>
          </a:p>
          <a:p>
            <a:pPr marL="171450" indent="-171450">
              <a:buFont typeface="Arial"/>
              <a:buChar char="•"/>
            </a:pPr>
            <a:r>
              <a:rPr lang="en-GB"/>
              <a:t>During periods of family instability.</a:t>
            </a:r>
          </a:p>
          <a:p>
            <a:pPr marL="171450" indent="-171450">
              <a:buFont typeface="Arial"/>
              <a:buChar char="•"/>
            </a:pPr>
            <a:r>
              <a:rPr lang="en-GB"/>
              <a:t>When concerns about exploitation have been identified.</a:t>
            </a:r>
          </a:p>
          <a:p>
            <a:r>
              <a:rPr lang="en-GB"/>
              <a:t>The rationale is to encourage proactive rather than reactive safeguarding practice. </a:t>
            </a:r>
            <a:r>
              <a:rPr lang="en-GB" b="1"/>
              <a:t>Key message: </a:t>
            </a:r>
            <a:r>
              <a:rPr lang="en-GB"/>
              <a:t>Understanding when risk is increasing can help schools intervene before harm occurs.</a:t>
            </a:r>
          </a:p>
          <a:p>
            <a:endParaRPr lang="en-GB" b="1"/>
          </a:p>
          <a:p>
            <a:r>
              <a:rPr lang="en-GB" b="1"/>
              <a:t>Importance of Early, Evidence-Based Support</a:t>
            </a:r>
          </a:p>
          <a:p>
            <a:r>
              <a:rPr lang="en-GB"/>
              <a:t>A key theme throughout KCSIE 2026 is early intervention.</a:t>
            </a:r>
          </a:p>
          <a:p>
            <a:r>
              <a:rPr lang="en-GB"/>
              <a:t>The guidance highlights the importance of providing </a:t>
            </a:r>
            <a:r>
              <a:rPr lang="en-GB" b="1"/>
              <a:t>evidence-based support</a:t>
            </a:r>
            <a:r>
              <a:rPr lang="en-GB"/>
              <a:t> when concerns first emerge and again at critical points in a child's journey.</a:t>
            </a:r>
          </a:p>
          <a:p>
            <a:r>
              <a:rPr lang="en-GB"/>
              <a:t>This reflects increasing recognition that timely intervention can reduce the likelihood of escalation into serious violence, exploitation or criminal involvement. Schools are often best placed to identify these early warning signs and coordinate support. </a:t>
            </a:r>
          </a:p>
          <a:p>
            <a:r>
              <a:rPr lang="en-GB" b="1"/>
              <a:t>Key message for staff: </a:t>
            </a:r>
            <a:r>
              <a:rPr lang="en-GB"/>
              <a:t>Early conversations, timely referrals and targeted support can be protective factors that prevent more serious safeguarding concerns developing.</a:t>
            </a:r>
          </a:p>
          <a:p>
            <a:endParaRPr lang="en-GB"/>
          </a:p>
          <a:p>
            <a:endParaRPr lang="en-GB"/>
          </a:p>
        </p:txBody>
      </p:sp>
      <p:sp>
        <p:nvSpPr>
          <p:cNvPr id="4" name="Slide Number Placeholder 3"/>
          <p:cNvSpPr>
            <a:spLocks noGrp="1"/>
          </p:cNvSpPr>
          <p:nvPr>
            <p:ph type="sldNum" sz="quarter" idx="5"/>
          </p:nvPr>
        </p:nvSpPr>
        <p:spPr/>
        <p:txBody>
          <a:bodyPr/>
          <a:lstStyle/>
          <a:p>
            <a:fld id="{B34957D8-5698-4B7A-A8DE-8C2F5D75B1DE}" type="slidenum">
              <a:rPr lang="en-GB" smtClean="0"/>
              <a:t>53</a:t>
            </a:fld>
            <a:endParaRPr lang="en-GB"/>
          </a:p>
        </p:txBody>
      </p:sp>
    </p:spTree>
    <p:extLst>
      <p:ext uri="{BB962C8B-B14F-4D97-AF65-F5344CB8AC3E}">
        <p14:creationId xmlns:p14="http://schemas.microsoft.com/office/powerpoint/2010/main" val="206222730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Information about sport, toilets and changing rooms relates to the gender questioning guidance now included in KCSIE 2026</a:t>
            </a:r>
          </a:p>
          <a:p>
            <a:endParaRPr lang="en-GB"/>
          </a:p>
          <a:p>
            <a:r>
              <a:rPr lang="en-GB"/>
              <a:t>KCSIE 2026 includes further updates to strengthen recognition of prejudice-based behaviour and its impact on safeguarding. The additions of </a:t>
            </a:r>
            <a:r>
              <a:rPr lang="en-GB" b="1"/>
              <a:t>faith-based prejudice</a:t>
            </a:r>
            <a:r>
              <a:rPr lang="en-GB"/>
              <a:t> and expanded references to </a:t>
            </a:r>
            <a:r>
              <a:rPr lang="en-GB" b="1"/>
              <a:t>racism, derogatory behaviour, physical violence and conflict</a:t>
            </a:r>
            <a:r>
              <a:rPr lang="en-GB"/>
              <a:t> reflect the Department for Education's continued emphasis on creating safe, respectful and inclusive environments for all children</a:t>
            </a:r>
            <a:endParaRPr lang="en-US"/>
          </a:p>
          <a:p>
            <a:endParaRPr lang="en-GB"/>
          </a:p>
          <a:p>
            <a:r>
              <a:rPr lang="en-GB" b="1"/>
              <a:t>Faith-Based Prejudice</a:t>
            </a:r>
          </a:p>
          <a:p>
            <a:r>
              <a:rPr lang="en-GB"/>
              <a:t>KCSIE 2026 now makes explicit reference to </a:t>
            </a:r>
            <a:r>
              <a:rPr lang="en-GB" b="1"/>
              <a:t>faith-based prejudice</a:t>
            </a:r>
            <a:r>
              <a:rPr lang="en-GB"/>
              <a:t> as a safeguarding concern. This recognises that children may experience discrimination, bullying, harassment or abuse because of their religion, belief, or perceived faith identity.</a:t>
            </a:r>
          </a:p>
          <a:p>
            <a:r>
              <a:rPr lang="en-GB" b="1"/>
              <a:t>Key message for staff:</a:t>
            </a:r>
            <a:endParaRPr lang="en-GB"/>
          </a:p>
          <a:p>
            <a:r>
              <a:rPr lang="en-GB"/>
              <a:t>Challenge faith-based prejudice immediately and report concerns where a child's welfare or wellbeing may be affected.</a:t>
            </a:r>
          </a:p>
          <a:p>
            <a:endParaRPr lang="en-GB"/>
          </a:p>
          <a:p>
            <a:r>
              <a:rPr lang="en-GB" b="1"/>
              <a:t>Opportunities to Teach Safeguarding</a:t>
            </a:r>
          </a:p>
          <a:p>
            <a:r>
              <a:rPr lang="en-GB"/>
              <a:t>The section on creating a zero-tolerance culture on sexism, misogyny/misandry, homophobia etc has been updated to include:</a:t>
            </a:r>
          </a:p>
          <a:p>
            <a:pPr marL="171450" indent="-171450">
              <a:buFont typeface="Arial"/>
              <a:buChar char="•"/>
            </a:pPr>
            <a:r>
              <a:rPr lang="en-GB"/>
              <a:t>Racism.</a:t>
            </a:r>
          </a:p>
          <a:p>
            <a:pPr marL="171450" indent="-171450">
              <a:buFont typeface="Arial"/>
              <a:buChar char="•"/>
            </a:pPr>
            <a:r>
              <a:rPr lang="en-GB"/>
              <a:t>Derogatory behaviour.</a:t>
            </a:r>
          </a:p>
          <a:p>
            <a:pPr marL="171450" indent="-171450">
              <a:buFont typeface="Arial"/>
              <a:buChar char="•"/>
            </a:pPr>
            <a:r>
              <a:rPr lang="en-GB"/>
              <a:t>Physical violence.</a:t>
            </a:r>
          </a:p>
          <a:p>
            <a:pPr marL="171450" indent="-171450">
              <a:buFont typeface="Arial"/>
              <a:buChar char="•"/>
            </a:pPr>
            <a:r>
              <a:rPr lang="en-GB"/>
              <a:t>Conflict between children.</a:t>
            </a:r>
          </a:p>
          <a:p>
            <a:r>
              <a:rPr lang="en-GB" b="1"/>
              <a:t>Rationale for the change:</a:t>
            </a:r>
            <a:r>
              <a:rPr lang="en-GB"/>
              <a:t> This reflects growing recognition that harmful attitudes and behaviours can affect children's safety and wellbeing. The change reinforces the importance of proactive education and prevention through the culture of the school and the curriculum </a:t>
            </a:r>
          </a:p>
          <a:p>
            <a:endParaRPr lang="en-GB"/>
          </a:p>
          <a:p>
            <a:r>
              <a:rPr lang="en-GB" b="1"/>
              <a:t>Why This Matters for Schools</a:t>
            </a:r>
            <a:endParaRPr lang="en-GB"/>
          </a:p>
          <a:p>
            <a:r>
              <a:rPr lang="en-GB"/>
              <a:t>Staff should recognise that racism and other forms of prejudice can contribute to:</a:t>
            </a:r>
          </a:p>
          <a:p>
            <a:pPr marL="171450" indent="-171450">
              <a:buFont typeface="Arial"/>
              <a:buChar char="•"/>
            </a:pPr>
            <a:r>
              <a:rPr lang="en-GB"/>
              <a:t>Emotional harm.</a:t>
            </a:r>
          </a:p>
          <a:p>
            <a:pPr marL="171450" indent="-171450">
              <a:buFont typeface="Arial"/>
              <a:buChar char="•"/>
            </a:pPr>
            <a:r>
              <a:rPr lang="en-GB"/>
              <a:t>Social isolation.</a:t>
            </a:r>
          </a:p>
          <a:p>
            <a:pPr marL="171450" indent="-171450">
              <a:buFont typeface="Arial"/>
              <a:buChar char="•"/>
            </a:pPr>
            <a:r>
              <a:rPr lang="en-GB"/>
              <a:t>Fear and anxiety.</a:t>
            </a:r>
          </a:p>
          <a:p>
            <a:pPr marL="171450" indent="-171450">
              <a:buFont typeface="Arial"/>
              <a:buChar char="•"/>
            </a:pPr>
            <a:r>
              <a:rPr lang="en-GB"/>
              <a:t>Poor attendance.</a:t>
            </a:r>
          </a:p>
          <a:p>
            <a:pPr marL="171450" indent="-171450">
              <a:buFont typeface="Arial"/>
              <a:buChar char="•"/>
            </a:pPr>
            <a:r>
              <a:rPr lang="en-GB"/>
              <a:t>Mental health difficulties.</a:t>
            </a:r>
          </a:p>
          <a:p>
            <a:pPr marL="171450" indent="-171450">
              <a:buFont typeface="Arial"/>
              <a:buChar char="•"/>
            </a:pPr>
            <a:r>
              <a:rPr lang="en-GB"/>
              <a:t>Escalating peer-on-peer conflict.</a:t>
            </a:r>
          </a:p>
          <a:p>
            <a:r>
              <a:rPr lang="en-GB"/>
              <a:t>Similarly, repeated derogatory language or discriminatory behaviour may be indicators of wider attitudes, influences or vulnerabilities that require further exploration and support. </a:t>
            </a:r>
          </a:p>
          <a:p>
            <a:r>
              <a:rPr lang="en-GB" b="1"/>
              <a:t>Key message for staff: </a:t>
            </a:r>
            <a:r>
              <a:rPr lang="en-GB"/>
              <a:t>Language matters. What may sometimes be dismissed as banter, joking or "falling out" can have a significant impact on children and should be challenged appropriately.</a:t>
            </a:r>
          </a:p>
          <a:p>
            <a:endParaRPr lang="en-GB"/>
          </a:p>
          <a:p>
            <a:r>
              <a:rPr lang="en-GB"/>
              <a:t>KCSIE 2026 continues to emphasise that effective safeguarding depends on </a:t>
            </a:r>
            <a:r>
              <a:rPr lang="en-GB" b="1"/>
              <a:t>timely and appropriate information sharing</a:t>
            </a:r>
            <a:r>
              <a:rPr lang="en-GB"/>
              <a:t>. The updated guidance reinforces that concerns about confidentiality or data protection should never prevent professionals from sharing information where this is necessary to safeguard and promote the welfare of a child. The updated guidance has two additional paragraphs in part 2 about considerations for what to share and using professional judgement. These changes reflect wider changes to information sharing brought in by the  Children's Wellbeing and Schools Act and are further supported by the new information sharing duty; statutory guidance is due to be released following the current consultation period.</a:t>
            </a:r>
          </a:p>
          <a:p>
            <a:r>
              <a:rPr lang="en-GB"/>
              <a:t>The rationale for reinforcing information sharing is based on the well-established principle that no single professional will ever hold the full picture of a child's circumstances. Effective safeguarding relies on agencies working together, sharing relevant information promptly, and building a complete understanding of a child's needs and risks. </a:t>
            </a:r>
          </a:p>
          <a:p>
            <a:r>
              <a:rPr lang="en-GB" b="1"/>
              <a:t>Key message for staff: </a:t>
            </a:r>
            <a:r>
              <a:rPr lang="en-GB"/>
              <a:t>If in doubt, seek advice from the DSL, but do not allow fears about data protection to delay action that may protect a child from harm.</a:t>
            </a:r>
          </a:p>
          <a:p>
            <a:endParaRPr lang="en-GB"/>
          </a:p>
          <a:p>
            <a:r>
              <a:rPr lang="en-GB" b="1"/>
              <a:t>The Role of the Virtual School Head in Attendance</a:t>
            </a:r>
          </a:p>
          <a:p>
            <a:r>
              <a:rPr lang="en-GB"/>
              <a:t>KCSIE 2026 includes additional reference to the role of the </a:t>
            </a:r>
            <a:r>
              <a:rPr lang="en-GB" b="1"/>
              <a:t>Virtual School Head (VSH)</a:t>
            </a:r>
            <a:r>
              <a:rPr lang="en-GB"/>
              <a:t> in supporting attendance and educational engagement.</a:t>
            </a:r>
          </a:p>
          <a:p>
            <a:r>
              <a:rPr lang="en-GB" b="1"/>
              <a:t>Rationale for the change:</a:t>
            </a:r>
            <a:r>
              <a:rPr lang="en-GB"/>
              <a:t> There is increasing evidence that poor attendance can be linked to:</a:t>
            </a:r>
          </a:p>
          <a:p>
            <a:pPr marL="171450" indent="-171450">
              <a:buFont typeface="Arial"/>
              <a:buChar char="•"/>
            </a:pPr>
            <a:r>
              <a:rPr lang="en-GB"/>
              <a:t>Safeguarding concerns.</a:t>
            </a:r>
          </a:p>
          <a:p>
            <a:pPr marL="171450" indent="-171450">
              <a:buFont typeface="Arial"/>
              <a:buChar char="•"/>
            </a:pPr>
            <a:r>
              <a:rPr lang="en-GB"/>
              <a:t>Exploitation.</a:t>
            </a:r>
          </a:p>
          <a:p>
            <a:pPr marL="171450" indent="-171450">
              <a:buFont typeface="Arial"/>
              <a:buChar char="•"/>
            </a:pPr>
            <a:r>
              <a:rPr lang="en-GB"/>
              <a:t>Mental health difficulties.</a:t>
            </a:r>
          </a:p>
          <a:p>
            <a:pPr marL="171450" indent="-171450">
              <a:buFont typeface="Arial"/>
              <a:buChar char="•"/>
            </a:pPr>
            <a:r>
              <a:rPr lang="en-GB"/>
              <a:t>Family difficulties.</a:t>
            </a:r>
          </a:p>
          <a:p>
            <a:pPr marL="171450" indent="-171450">
              <a:buFont typeface="Arial"/>
              <a:buChar char="•"/>
            </a:pPr>
            <a:r>
              <a:rPr lang="en-GB"/>
              <a:t>Educational disadvantage.</a:t>
            </a:r>
          </a:p>
          <a:p>
            <a:r>
              <a:rPr lang="en-GB"/>
              <a:t>The Virtual School Head has an important role in promoting the educational outcomes of children with a social worker and those who have previously had social worker involvement.</a:t>
            </a:r>
          </a:p>
          <a:p>
            <a:r>
              <a:rPr lang="en-GB" b="1"/>
              <a:t>Key message for staff: </a:t>
            </a:r>
            <a:r>
              <a:rPr lang="en-GB"/>
              <a:t>Attendance is a safeguarding issue. Missing education can increase vulnerability and reduce protective factors for children.</a:t>
            </a:r>
          </a:p>
          <a:p>
            <a:endParaRPr lang="en-GB"/>
          </a:p>
          <a:p>
            <a:endParaRPr lang="en-GB" b="1"/>
          </a:p>
          <a:p>
            <a:r>
              <a:rPr lang="en-GB" b="1"/>
              <a:t>KCSIE 2026 strengthens awareness of the needs of young carers.</a:t>
            </a:r>
          </a:p>
          <a:p>
            <a:r>
              <a:rPr lang="en-GB"/>
              <a:t>Young carers may provide practical or emotional support to family members due to:</a:t>
            </a:r>
          </a:p>
          <a:p>
            <a:pPr marL="171450" indent="-171450">
              <a:buFont typeface="Arial"/>
              <a:buChar char="•"/>
            </a:pPr>
            <a:r>
              <a:rPr lang="en-GB"/>
              <a:t>Illness.</a:t>
            </a:r>
          </a:p>
          <a:p>
            <a:pPr marL="171450" indent="-171450">
              <a:buFont typeface="Arial"/>
              <a:buChar char="•"/>
            </a:pPr>
            <a:r>
              <a:rPr lang="en-GB"/>
              <a:t>Disability.</a:t>
            </a:r>
          </a:p>
          <a:p>
            <a:pPr marL="171450" indent="-171450">
              <a:buFont typeface="Arial"/>
              <a:buChar char="•"/>
            </a:pPr>
            <a:r>
              <a:rPr lang="en-GB"/>
              <a:t>Mental health difficulties.</a:t>
            </a:r>
          </a:p>
          <a:p>
            <a:pPr marL="171450" indent="-171450">
              <a:buFont typeface="Arial"/>
              <a:buChar char="•"/>
            </a:pPr>
            <a:r>
              <a:rPr lang="en-GB"/>
              <a:t>Substance misuse.</a:t>
            </a:r>
          </a:p>
          <a:p>
            <a:r>
              <a:rPr lang="en-GB" b="1"/>
              <a:t>Rationale for the change:</a:t>
            </a:r>
            <a:r>
              <a:rPr lang="en-GB"/>
              <a:t> Young carers often remain hidden and can experience:</a:t>
            </a:r>
          </a:p>
          <a:p>
            <a:pPr marL="171450" indent="-171450">
              <a:buFont typeface="Arial"/>
              <a:buChar char="•"/>
            </a:pPr>
            <a:r>
              <a:rPr lang="en-GB"/>
              <a:t>Poor attendance.</a:t>
            </a:r>
          </a:p>
          <a:p>
            <a:pPr marL="171450" indent="-171450">
              <a:buFont typeface="Arial"/>
              <a:buChar char="•"/>
            </a:pPr>
            <a:r>
              <a:rPr lang="en-GB"/>
              <a:t>Anxiety and stress.</a:t>
            </a:r>
          </a:p>
          <a:p>
            <a:pPr marL="171450" indent="-171450">
              <a:buFont typeface="Arial"/>
              <a:buChar char="•"/>
            </a:pPr>
            <a:r>
              <a:rPr lang="en-GB"/>
              <a:t>Social isolation.</a:t>
            </a:r>
          </a:p>
          <a:p>
            <a:pPr marL="171450" indent="-171450">
              <a:buFont typeface="Arial"/>
              <a:buChar char="•"/>
            </a:pPr>
            <a:r>
              <a:rPr lang="en-GB"/>
              <a:t>Reduced educational opportunities.</a:t>
            </a:r>
          </a:p>
          <a:p>
            <a:endParaRPr lang="en-GB"/>
          </a:p>
          <a:p>
            <a:r>
              <a:rPr lang="en-GB" b="1"/>
              <a:t>Key message for staff: </a:t>
            </a:r>
            <a:r>
              <a:rPr lang="en-GB"/>
              <a:t>Be professionally curious if a child appears tired, anxious or carries significant responsibilities outside school.</a:t>
            </a:r>
          </a:p>
          <a:p>
            <a:endParaRPr lang="en-GB">
              <a:cs typeface="+mn-lt"/>
            </a:endParaRPr>
          </a:p>
          <a:p>
            <a:r>
              <a:rPr lang="en-GB" b="1"/>
              <a:t>Additional Barriers in Recognising Abuse, Neglect and Exploitation in Children with SEND</a:t>
            </a:r>
          </a:p>
          <a:p>
            <a:r>
              <a:rPr lang="en-GB"/>
              <a:t>KCSIE 2026 provides further clarification about the additional barriers that can make it more difficult to identify abuse, neglect and exploitation in children with </a:t>
            </a:r>
            <a:r>
              <a:rPr lang="en-GB" b="1"/>
              <a:t>Special Educational Needs and Disabilities (SEND)</a:t>
            </a:r>
            <a:r>
              <a:rPr lang="en-GB"/>
              <a:t>.</a:t>
            </a:r>
          </a:p>
          <a:p>
            <a:r>
              <a:rPr lang="en-GB"/>
              <a:t>The guidance reinforces that children with SEND are statistically more likely to experience abuse than their peers, while concerns are often harder to identify.</a:t>
            </a:r>
          </a:p>
          <a:p>
            <a:r>
              <a:rPr lang="en-GB"/>
              <a:t>Additional barriers now added include:</a:t>
            </a:r>
          </a:p>
          <a:p>
            <a:pPr marL="171450" indent="-171450">
              <a:buFont typeface="Arial"/>
              <a:buChar char="•"/>
            </a:pPr>
            <a:r>
              <a:rPr lang="en-GB"/>
              <a:t>Risks that they do not understand that what is happening to them is abuse, </a:t>
            </a:r>
          </a:p>
          <a:p>
            <a:pPr marL="171450" indent="-171450">
              <a:buFont typeface="Arial"/>
              <a:buChar char="•"/>
            </a:pPr>
            <a:r>
              <a:rPr lang="en-GB"/>
              <a:t>The need for intimate care or that these children are isolated from others, </a:t>
            </a:r>
          </a:p>
          <a:p>
            <a:pPr marL="171450" indent="-171450">
              <a:buFont typeface="Arial"/>
              <a:buChar char="•"/>
            </a:pPr>
            <a:r>
              <a:rPr lang="en-GB"/>
              <a:t>They are more likely to be dependent on adults for care</a:t>
            </a:r>
          </a:p>
          <a:p>
            <a:r>
              <a:rPr lang="en-GB"/>
              <a:t>The rationale for this update is to ensure that professionals avoid making assumptions and maintain the same level of professional curiosity and vigilance for children with SEND as they would for any other child.</a:t>
            </a:r>
          </a:p>
          <a:p>
            <a:r>
              <a:rPr lang="en-GB" b="1"/>
              <a:t>Key message for staff: </a:t>
            </a:r>
            <a:r>
              <a:rPr lang="en-GB"/>
              <a:t>Behaviour, communication or presentation changes should never be automatically attributed to a child's SEND. Consider whether there may be an underlying safeguarding concern.</a:t>
            </a:r>
          </a:p>
          <a:p>
            <a:br>
              <a:rPr lang="en-US">
                <a:cs typeface="+mn-lt"/>
              </a:rPr>
            </a:br>
            <a:r>
              <a:rPr lang="en-GB" b="1"/>
              <a:t>Safeguarding Children with Medical Conditions</a:t>
            </a:r>
            <a:endParaRPr lang="en-US" b="1"/>
          </a:p>
          <a:p>
            <a:r>
              <a:rPr lang="en-GB"/>
              <a:t>Considers where an incident highlights a safeguarding concern e.g. a student repeatedly being sent to school without their medication not that a medical condition is a safeguarding concern in itself.</a:t>
            </a:r>
          </a:p>
          <a:p>
            <a:endParaRPr lang="en-GB"/>
          </a:p>
          <a:p>
            <a:endParaRPr lang="en-GB"/>
          </a:p>
          <a:p>
            <a:endParaRPr lang="en-GB"/>
          </a:p>
          <a:p>
            <a:endParaRPr lang="en-GB"/>
          </a:p>
        </p:txBody>
      </p:sp>
      <p:sp>
        <p:nvSpPr>
          <p:cNvPr id="4" name="Slide Number Placeholder 3"/>
          <p:cNvSpPr>
            <a:spLocks noGrp="1"/>
          </p:cNvSpPr>
          <p:nvPr>
            <p:ph type="sldNum" sz="quarter" idx="5"/>
          </p:nvPr>
        </p:nvSpPr>
        <p:spPr/>
        <p:txBody>
          <a:bodyPr/>
          <a:lstStyle/>
          <a:p>
            <a:fld id="{B34957D8-5698-4B7A-A8DE-8C2F5D75B1DE}" type="slidenum">
              <a:rPr lang="en-GB" smtClean="0"/>
              <a:t>54</a:t>
            </a:fld>
            <a:endParaRPr lang="en-GB"/>
          </a:p>
        </p:txBody>
      </p:sp>
    </p:spTree>
    <p:extLst>
      <p:ext uri="{BB962C8B-B14F-4D97-AF65-F5344CB8AC3E}">
        <p14:creationId xmlns:p14="http://schemas.microsoft.com/office/powerpoint/2010/main" val="357329023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296FF3-F746-3444-0179-AA273ED052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E21E1C-7FF1-BFF3-1AAB-134423611A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D633F8-DA9D-F148-6692-094821E43FF9}"/>
              </a:ext>
            </a:extLst>
          </p:cNvPr>
          <p:cNvSpPr>
            <a:spLocks noGrp="1"/>
          </p:cNvSpPr>
          <p:nvPr>
            <p:ph type="body" idx="1"/>
          </p:nvPr>
        </p:nvSpPr>
        <p:spPr/>
        <p:txBody>
          <a:bodyPr/>
          <a:lstStyle/>
          <a:p>
            <a:r>
              <a:rPr lang="en-GB"/>
              <a:t>Suitable for primary and secondary</a:t>
            </a:r>
          </a:p>
          <a:p>
            <a:endParaRPr lang="en-GB"/>
          </a:p>
          <a:p>
            <a:r>
              <a:rPr lang="en-GB"/>
              <a:t>Discussion prompts</a:t>
            </a:r>
          </a:p>
          <a:p>
            <a:pPr marL="171450" indent="-171450">
              <a:buFont typeface="Symbol"/>
              <a:buChar char="•"/>
            </a:pPr>
            <a:r>
              <a:rPr lang="en-GB"/>
              <a:t>Potential online grooming and manipulation.</a:t>
            </a:r>
            <a:endParaRPr lang="en-US"/>
          </a:p>
          <a:p>
            <a:pPr marL="171450" indent="-171450">
              <a:buFont typeface="Symbol"/>
              <a:buChar char="•"/>
            </a:pPr>
            <a:r>
              <a:rPr lang="en-GB"/>
              <a:t>Requests for personal information and photographs.</a:t>
            </a:r>
            <a:endParaRPr lang="en-US"/>
          </a:p>
          <a:p>
            <a:pPr marL="171450" indent="-171450">
              <a:buFont typeface="Symbol"/>
              <a:buChar char="•"/>
            </a:pPr>
            <a:r>
              <a:rPr lang="en-GB"/>
              <a:t>Encouraging communication on a different platform away from parental oversight.</a:t>
            </a:r>
            <a:endParaRPr lang="en-US"/>
          </a:p>
          <a:p>
            <a:pPr marL="171450" indent="-171450">
              <a:buFont typeface="Symbol"/>
              <a:buChar char="•"/>
            </a:pPr>
            <a:r>
              <a:rPr lang="en-GB"/>
              <a:t>Emotional pressure being placed on the child.</a:t>
            </a:r>
            <a:endParaRPr lang="en-US"/>
          </a:p>
          <a:p>
            <a:pPr marL="171450" indent="-171450">
              <a:buFont typeface="Symbol"/>
              <a:buChar char="•"/>
            </a:pPr>
            <a:r>
              <a:rPr lang="en-GB"/>
              <a:t>Changes in behaviour that may indicate worry or distress.</a:t>
            </a:r>
            <a:endParaRPr lang="en-US"/>
          </a:p>
          <a:p>
            <a:pPr marL="171450" indent="-171450">
              <a:buFont typeface="Symbol"/>
              <a:buChar char="•"/>
            </a:pPr>
            <a:endParaRPr lang="en-GB"/>
          </a:p>
          <a:p>
            <a:r>
              <a:rPr lang="en-GB"/>
              <a:t>Q3. Discussions should include</a:t>
            </a:r>
            <a:endParaRPr lang="en-GB">
              <a:solidFill>
                <a:srgbClr val="444444"/>
              </a:solidFill>
            </a:endParaRPr>
          </a:p>
          <a:p>
            <a:pPr marL="628650" lvl="1" indent="-171450">
              <a:buFont typeface="Courier New,monospace"/>
              <a:buChar char="○"/>
            </a:pPr>
            <a:r>
              <a:rPr lang="en-GB"/>
              <a:t>Record concerns factually and promptly.</a:t>
            </a:r>
            <a:endParaRPr lang="en-GB">
              <a:solidFill>
                <a:srgbClr val="444444"/>
              </a:solidFill>
            </a:endParaRPr>
          </a:p>
          <a:p>
            <a:pPr marL="628650" lvl="1" indent="-171450">
              <a:buFont typeface="Courier New,monospace"/>
              <a:buChar char="○"/>
            </a:pPr>
            <a:r>
              <a:rPr lang="en-GB"/>
              <a:t>Report concerns to the DSL in line with school procedures.</a:t>
            </a:r>
            <a:endParaRPr lang="en-GB">
              <a:solidFill>
                <a:srgbClr val="444444"/>
              </a:solidFill>
            </a:endParaRPr>
          </a:p>
          <a:p>
            <a:pPr marL="628650" lvl="1" indent="-171450">
              <a:buFont typeface="Courier New,monospace"/>
              <a:buChar char="○"/>
            </a:pPr>
            <a:r>
              <a:rPr lang="en-GB"/>
              <a:t>Continue to monitor and record any further concerns.</a:t>
            </a:r>
            <a:endParaRPr lang="en-GB">
              <a:solidFill>
                <a:srgbClr val="444444"/>
              </a:solidFill>
            </a:endParaRPr>
          </a:p>
          <a:p>
            <a:pPr marL="628650" lvl="1" indent="-171450">
              <a:buFont typeface="Courier New,monospace"/>
              <a:buChar char="○"/>
            </a:pPr>
            <a:r>
              <a:rPr lang="en-GB"/>
              <a:t>Avoid investigating independently or making assumptions.</a:t>
            </a:r>
            <a:endParaRPr lang="en-GB">
              <a:solidFill>
                <a:srgbClr val="444444"/>
              </a:solidFill>
            </a:endParaRPr>
          </a:p>
          <a:p>
            <a:pPr marL="628650" lvl="1" indent="-171450">
              <a:buFont typeface="Courier New,monospace"/>
              <a:buChar char="○"/>
            </a:pPr>
            <a:r>
              <a:rPr lang="en-GB"/>
              <a:t>Maintain a supportive relationship with Maryam.</a:t>
            </a:r>
            <a:endParaRPr lang="en-GB">
              <a:solidFill>
                <a:srgbClr val="444444"/>
              </a:solidFill>
            </a:endParaRPr>
          </a:p>
          <a:p>
            <a:endParaRPr lang="en-GB">
              <a:highlight>
                <a:srgbClr val="FFFFFF"/>
              </a:highlight>
            </a:endParaRPr>
          </a:p>
          <a:p>
            <a:endParaRPr lang="en-US">
              <a:highlight>
                <a:srgbClr val="C6C6C6"/>
              </a:highlight>
            </a:endParaRPr>
          </a:p>
        </p:txBody>
      </p:sp>
      <p:sp>
        <p:nvSpPr>
          <p:cNvPr id="4" name="Slide Number Placeholder 3">
            <a:extLst>
              <a:ext uri="{FF2B5EF4-FFF2-40B4-BE49-F238E27FC236}">
                <a16:creationId xmlns:a16="http://schemas.microsoft.com/office/drawing/2014/main" id="{7E249B0B-07CA-8220-11BC-46845E7B3920}"/>
              </a:ext>
            </a:extLst>
          </p:cNvPr>
          <p:cNvSpPr>
            <a:spLocks noGrp="1"/>
          </p:cNvSpPr>
          <p:nvPr>
            <p:ph type="sldNum" sz="quarter" idx="5"/>
          </p:nvPr>
        </p:nvSpPr>
        <p:spPr/>
        <p:txBody>
          <a:bodyPr/>
          <a:lstStyle/>
          <a:p>
            <a:fld id="{B34957D8-5698-4B7A-A8DE-8C2F5D75B1DE}" type="slidenum">
              <a:rPr lang="en-GB" smtClean="0"/>
              <a:t>55</a:t>
            </a:fld>
            <a:endParaRPr lang="en-GB"/>
          </a:p>
        </p:txBody>
      </p:sp>
    </p:spTree>
    <p:extLst>
      <p:ext uri="{BB962C8B-B14F-4D97-AF65-F5344CB8AC3E}">
        <p14:creationId xmlns:p14="http://schemas.microsoft.com/office/powerpoint/2010/main" val="267699863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KCSIE 2026 further strengthens the focus on online safety by recognising the rapidly changing digital landscape and the increasing risks children face online. The updates reflect growing national concerns around the sharing of images, AI-generated content, exposure to harmful online material, and the influence of online personalities who promote harmful attitudes and behaviours. </a:t>
            </a:r>
          </a:p>
          <a:p>
            <a:r>
              <a:rPr lang="en-US"/>
              <a:t>The overarching rationale is to ensure that staff understand contemporary online safeguarding risks and feel confident in identifying concerns, responding appropriately and knowing where to seek help and support.</a:t>
            </a:r>
          </a:p>
          <a:p>
            <a:endParaRPr lang="en-US"/>
          </a:p>
          <a:p>
            <a:r>
              <a:rPr lang="en-US"/>
              <a:t>KCSIE 2026 specifically highlights the need for staff to understand online harms including:</a:t>
            </a:r>
          </a:p>
          <a:p>
            <a:pPr marL="171450" indent="-171450">
              <a:buFont typeface="Arial"/>
              <a:buChar char="•"/>
            </a:pPr>
            <a:r>
              <a:rPr lang="en-US"/>
              <a:t>The sharing of nude and semi-nude images.</a:t>
            </a:r>
          </a:p>
          <a:p>
            <a:pPr marL="171450" indent="-171450">
              <a:buFont typeface="Arial"/>
              <a:buChar char="•"/>
            </a:pPr>
            <a:r>
              <a:rPr lang="en-US"/>
              <a:t>AI-generated images and deepfakes.</a:t>
            </a:r>
          </a:p>
          <a:p>
            <a:pPr marL="171450" indent="-171450">
              <a:buFont typeface="Arial"/>
              <a:buChar char="•"/>
            </a:pPr>
            <a:r>
              <a:rPr lang="en-US"/>
              <a:t>Exposure to pornography.</a:t>
            </a:r>
          </a:p>
          <a:p>
            <a:pPr marL="171450" indent="-171450">
              <a:buFont typeface="Arial"/>
              <a:buChar char="•"/>
            </a:pPr>
            <a:r>
              <a:rPr lang="en-US"/>
              <a:t>Misogynistic content and influencers.</a:t>
            </a:r>
          </a:p>
          <a:p>
            <a:pPr marL="171450" indent="-171450">
              <a:buFont typeface="Arial"/>
              <a:buChar char="•"/>
            </a:pPr>
            <a:r>
              <a:rPr lang="en-US"/>
              <a:t>Harmful online communities.</a:t>
            </a:r>
          </a:p>
          <a:p>
            <a:pPr marL="171450" indent="-171450">
              <a:buFont typeface="Arial"/>
              <a:buChar char="•"/>
            </a:pPr>
            <a:r>
              <a:rPr lang="en-US"/>
              <a:t>Online exploitation and coercion. </a:t>
            </a:r>
          </a:p>
          <a:p>
            <a:r>
              <a:rPr lang="en-US"/>
              <a:t>The rationale reflects evidence that many safeguarding concerns now have an online element and that children's experiences online can significantly affect their safety, wellbeing, relationships and attitudes.</a:t>
            </a:r>
          </a:p>
          <a:p>
            <a:endParaRPr lang="en-US"/>
          </a:p>
          <a:p>
            <a:r>
              <a:rPr lang="en-US"/>
              <a:t>Deepfakes and AI-Generated Content</a:t>
            </a:r>
          </a:p>
          <a:p>
            <a:r>
              <a:rPr lang="en-US"/>
              <a:t>A significant update in KCSIE 2026 is the increased recognition of </a:t>
            </a:r>
            <a:r>
              <a:rPr lang="en-US" b="1"/>
              <a:t>AI-generated content</a:t>
            </a:r>
            <a:r>
              <a:rPr lang="en-US"/>
              <a:t>, including deepfakes and deep nudes.</a:t>
            </a:r>
          </a:p>
          <a:p>
            <a:r>
              <a:rPr lang="en-US"/>
              <a:t>The guidance acknowledges that images may now be:</a:t>
            </a:r>
          </a:p>
          <a:p>
            <a:pPr marL="171450" indent="-171450">
              <a:buFont typeface="Arial"/>
              <a:buChar char="•"/>
            </a:pPr>
            <a:r>
              <a:rPr lang="en-US"/>
              <a:t>Self-generated.</a:t>
            </a:r>
          </a:p>
          <a:p>
            <a:pPr marL="171450" indent="-171450">
              <a:buFont typeface="Arial"/>
              <a:buChar char="•"/>
            </a:pPr>
            <a:r>
              <a:rPr lang="en-US"/>
              <a:t>Shared by others.</a:t>
            </a:r>
          </a:p>
          <a:p>
            <a:pPr marL="171450" indent="-171450">
              <a:buFont typeface="Arial"/>
              <a:buChar char="•"/>
            </a:pPr>
            <a:r>
              <a:rPr lang="en-US"/>
              <a:t>Digitally manipulated.</a:t>
            </a:r>
          </a:p>
          <a:p>
            <a:pPr marL="171450" indent="-171450">
              <a:buFont typeface="Arial"/>
              <a:buChar char="•"/>
            </a:pPr>
            <a:r>
              <a:rPr lang="en-US"/>
              <a:t>Entirely created using artificial intelligence. </a:t>
            </a:r>
          </a:p>
          <a:p>
            <a:r>
              <a:rPr lang="en-US"/>
              <a:t>The rationale is to ensure schools recognise the growing use of AI technology to create realistic but false images that can cause significant distress, embarrassment, exploitation or abuse.</a:t>
            </a:r>
          </a:p>
          <a:p>
            <a:r>
              <a:rPr lang="en-US" b="1"/>
              <a:t>Key message for staff: </a:t>
            </a:r>
            <a:r>
              <a:rPr lang="en-US"/>
              <a:t>A child can be harmed by an image even if the image is not real. AI-generated abuse should be treated as a safeguarding concern.</a:t>
            </a:r>
          </a:p>
          <a:p>
            <a:endParaRPr lang="en-US"/>
          </a:p>
          <a:p>
            <a:r>
              <a:rPr lang="en-US" b="1"/>
              <a:t>Updated Four Areas of Online Risk</a:t>
            </a:r>
          </a:p>
          <a:p>
            <a:r>
              <a:rPr lang="en-US"/>
              <a:t>1. Content Risk</a:t>
            </a:r>
          </a:p>
          <a:p>
            <a:r>
              <a:rPr lang="en-US"/>
              <a:t>Content risk refers to material children may encounter online.</a:t>
            </a:r>
          </a:p>
          <a:p>
            <a:r>
              <a:rPr lang="en-US"/>
              <a:t>KCSIE 2026 expands this category to include content involving:</a:t>
            </a:r>
          </a:p>
          <a:p>
            <a:pPr marL="171450" indent="-171450">
              <a:buFont typeface="Arial"/>
              <a:buChar char="•"/>
            </a:pPr>
            <a:r>
              <a:rPr lang="en-US"/>
              <a:t>Extreme sexual violence.</a:t>
            </a:r>
          </a:p>
          <a:p>
            <a:pPr marL="171450" indent="-171450">
              <a:buFont typeface="Arial"/>
              <a:buChar char="•"/>
            </a:pPr>
            <a:r>
              <a:rPr lang="en-US"/>
              <a:t>Extreme physical violence.</a:t>
            </a:r>
          </a:p>
          <a:p>
            <a:pPr marL="171450" indent="-171450">
              <a:buFont typeface="Arial"/>
              <a:buChar char="•"/>
            </a:pPr>
            <a:r>
              <a:rPr lang="en-US"/>
              <a:t>Harmful or distressing material.</a:t>
            </a:r>
          </a:p>
          <a:p>
            <a:pPr marL="171450" indent="-171450">
              <a:buFont typeface="Arial"/>
              <a:buChar char="•"/>
            </a:pPr>
            <a:r>
              <a:rPr lang="en-US"/>
              <a:t>Graphic content. </a:t>
            </a:r>
          </a:p>
          <a:p>
            <a:r>
              <a:rPr lang="en-US"/>
              <a:t>The rationale is that children increasingly encounter harmful content through social media, streaming platforms, messaging apps and algorithm-driven recommendations.</a:t>
            </a:r>
          </a:p>
          <a:p>
            <a:r>
              <a:rPr lang="en-US" b="1"/>
              <a:t>Key message: </a:t>
            </a:r>
            <a:r>
              <a:rPr lang="en-US"/>
              <a:t>Exposure to harmful content can affect a child's wellbeing, relationships and understanding of acceptable behaviour.</a:t>
            </a:r>
          </a:p>
          <a:p>
            <a:endParaRPr lang="en-US">
              <a:cs typeface="+mn-lt"/>
            </a:endParaRPr>
          </a:p>
          <a:p>
            <a:r>
              <a:rPr lang="en-US"/>
              <a:t>2. Contact Risk</a:t>
            </a:r>
          </a:p>
          <a:p>
            <a:r>
              <a:rPr lang="en-US"/>
              <a:t>Contact risk relates to interactions with others online.</a:t>
            </a:r>
          </a:p>
          <a:p>
            <a:r>
              <a:rPr lang="en-US"/>
              <a:t>KCSIE 2026 updates this category to recognise that harmful interactions may occur not only with real individuals but also through </a:t>
            </a:r>
            <a:r>
              <a:rPr lang="en-US" b="1"/>
              <a:t>generative AI applications that simulate human interactions</a:t>
            </a:r>
            <a:r>
              <a:rPr lang="en-US"/>
              <a:t>. </a:t>
            </a:r>
          </a:p>
          <a:p>
            <a:r>
              <a:rPr lang="en-US"/>
              <a:t>The rationale reflects the rapid growth of AI technologies capable of simulating realistic conversations that may influence children's behaviour, beliefs or decision-making.</a:t>
            </a:r>
          </a:p>
          <a:p>
            <a:r>
              <a:rPr lang="en-US" b="1"/>
              <a:t>Key message: </a:t>
            </a:r>
            <a:r>
              <a:rPr lang="en-US"/>
              <a:t>Not every online interaction involves a real person. AI-generated interactions may still pose safeguarding risks.</a:t>
            </a:r>
          </a:p>
          <a:p>
            <a:endParaRPr lang="en-US">
              <a:cs typeface="+mn-lt"/>
            </a:endParaRPr>
          </a:p>
          <a:p>
            <a:r>
              <a:rPr lang="en-US"/>
              <a:t>3. Conduct Risk</a:t>
            </a:r>
          </a:p>
          <a:p>
            <a:r>
              <a:rPr lang="en-US"/>
              <a:t>Conduct risk refers to a child's own online behaviour and online interactions.</a:t>
            </a:r>
          </a:p>
          <a:p>
            <a:r>
              <a:rPr lang="en-US"/>
              <a:t>KCSIE 2026 updates this section to include:</a:t>
            </a:r>
          </a:p>
          <a:p>
            <a:pPr marL="171450" indent="-171450">
              <a:buFont typeface="Arial"/>
              <a:buChar char="•"/>
            </a:pPr>
            <a:r>
              <a:rPr lang="en-US"/>
              <a:t>Sending or receiving nude images.</a:t>
            </a:r>
          </a:p>
          <a:p>
            <a:pPr marL="171450" indent="-171450">
              <a:buFont typeface="Arial"/>
              <a:buChar char="•"/>
            </a:pPr>
            <a:r>
              <a:rPr lang="en-US"/>
              <a:t>Sharing explicit content.</a:t>
            </a:r>
          </a:p>
          <a:p>
            <a:pPr marL="171450" indent="-171450">
              <a:buFont typeface="Arial"/>
              <a:buChar char="•"/>
            </a:pPr>
            <a:r>
              <a:rPr lang="en-US"/>
              <a:t>AI-generated explicit images.</a:t>
            </a:r>
          </a:p>
          <a:p>
            <a:pPr marL="171450" indent="-171450">
              <a:buFont typeface="Arial"/>
              <a:buChar char="•"/>
            </a:pPr>
            <a:r>
              <a:rPr lang="en-US"/>
              <a:t>Deepfakes and manipulated imagery. </a:t>
            </a:r>
          </a:p>
          <a:p>
            <a:r>
              <a:rPr lang="en-US"/>
              <a:t>The rationale is to ensure safeguarding responses reflect modern technology and recognise that image-based abuse can occur through digital manipulation as well as traditional image sharing. </a:t>
            </a:r>
            <a:r>
              <a:rPr lang="en-US" b="1"/>
              <a:t>Key message: </a:t>
            </a:r>
            <a:r>
              <a:rPr lang="en-US"/>
              <a:t>Deepfakes and AI-generated images should be responded to in the same way as other image-based safeguarding concerns.</a:t>
            </a:r>
          </a:p>
          <a:p>
            <a:endParaRPr lang="en-US">
              <a:cs typeface="+mn-lt"/>
            </a:endParaRPr>
          </a:p>
          <a:p>
            <a:r>
              <a:rPr lang="en-US"/>
              <a:t>4. Commerce Risk – no change</a:t>
            </a:r>
          </a:p>
          <a:p>
            <a:r>
              <a:rPr lang="en-US"/>
              <a:t>This continues to relate to risks associated with:</a:t>
            </a:r>
          </a:p>
          <a:p>
            <a:pPr marL="171450" indent="-171450">
              <a:buFont typeface="Arial"/>
              <a:buChar char="•"/>
            </a:pPr>
            <a:r>
              <a:rPr lang="en-US"/>
              <a:t>Online gambling.</a:t>
            </a:r>
          </a:p>
          <a:p>
            <a:pPr marL="171450" indent="-171450">
              <a:buFont typeface="Arial"/>
              <a:buChar char="•"/>
            </a:pPr>
            <a:r>
              <a:rPr lang="en-US"/>
              <a:t>Financial scams.</a:t>
            </a:r>
          </a:p>
          <a:p>
            <a:pPr marL="171450" indent="-171450">
              <a:buFont typeface="Arial"/>
              <a:buChar char="•"/>
            </a:pPr>
            <a:r>
              <a:rPr lang="en-US"/>
              <a:t>Fraud.</a:t>
            </a:r>
          </a:p>
          <a:p>
            <a:pPr marL="171450" indent="-171450">
              <a:buFont typeface="Arial"/>
              <a:buChar char="•"/>
            </a:pPr>
            <a:r>
              <a:rPr lang="en-US"/>
              <a:t>In-app purchases.</a:t>
            </a:r>
          </a:p>
          <a:p>
            <a:pPr marL="171450" indent="-171450">
              <a:buFont typeface="Arial"/>
              <a:buChar char="•"/>
            </a:pPr>
            <a:r>
              <a:rPr lang="en-US"/>
              <a:t>Financial exploitation.</a:t>
            </a:r>
          </a:p>
          <a:p>
            <a:endParaRPr lang="en-US"/>
          </a:p>
          <a:p>
            <a:endParaRPr lang="en-US"/>
          </a:p>
          <a:p>
            <a:endParaRPr lang="en-US"/>
          </a:p>
        </p:txBody>
      </p:sp>
      <p:sp>
        <p:nvSpPr>
          <p:cNvPr id="4" name="Slide Number Placeholder 3"/>
          <p:cNvSpPr>
            <a:spLocks noGrp="1"/>
          </p:cNvSpPr>
          <p:nvPr>
            <p:ph type="sldNum" sz="quarter" idx="5"/>
          </p:nvPr>
        </p:nvSpPr>
        <p:spPr/>
        <p:txBody>
          <a:bodyPr/>
          <a:lstStyle/>
          <a:p>
            <a:fld id="{B34957D8-5698-4B7A-A8DE-8C2F5D75B1DE}" type="slidenum">
              <a:rPr lang="en-GB" smtClean="0"/>
              <a:t>56</a:t>
            </a:fld>
            <a:endParaRPr lang="en-GB"/>
          </a:p>
        </p:txBody>
      </p:sp>
    </p:spTree>
    <p:extLst>
      <p:ext uri="{BB962C8B-B14F-4D97-AF65-F5344CB8AC3E}">
        <p14:creationId xmlns:p14="http://schemas.microsoft.com/office/powerpoint/2010/main" val="283494536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linkClick r:id="rId3"/>
              </a:rPr>
              <a:t>Meeting digital and technology standards in schools and colleges - Guidance - GOV.UK</a:t>
            </a:r>
            <a:endParaRPr lang="en-US"/>
          </a:p>
          <a:p>
            <a:endParaRPr lang="en-US">
              <a:latin typeface="Calibri"/>
              <a:ea typeface="Calibri"/>
              <a:cs typeface="Calibri"/>
            </a:endParaRPr>
          </a:p>
          <a:p>
            <a:r>
              <a:rPr lang="en-US">
                <a:latin typeface="Calibri"/>
                <a:ea typeface="Calibri"/>
                <a:cs typeface="Calibri"/>
              </a:rPr>
              <a:t>This slide is an opportunities to remind staff about the systems in place in school</a:t>
            </a:r>
          </a:p>
          <a:p>
            <a:endParaRPr lang="en-US">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a:solidFill>
                  <a:schemeClr val="tx1"/>
                </a:solidFill>
                <a:effectLst/>
                <a:latin typeface="+mn-lt"/>
                <a:ea typeface="+mn-ea"/>
                <a:cs typeface="+mn-cs"/>
              </a:rPr>
              <a:t>Filtering and monitoring are key safeguarding measures that help keep children safe online. Filtering systems reduce the likelihood of pupils accessing harmful or inappropriate content, while monitoring systems can identify potential safeguarding concerns through online activity. Effective filtering and monitoring support early intervention, protect children from online risks, and help schools fulfil their statutory safeguarding responsibilities. Staff should understand the role these systems play and know how to respond appropriately when concerns are identified. Monitoring alerts can pick up safeguarding concerns around sexual harms, thoughts of suicide, </a:t>
            </a:r>
            <a:r>
              <a:rPr lang="en-GB" sz="1200" b="0" i="0" kern="1200" err="1">
                <a:solidFill>
                  <a:schemeClr val="tx1"/>
                </a:solidFill>
                <a:effectLst/>
                <a:latin typeface="+mn-lt"/>
                <a:ea typeface="+mn-ea"/>
                <a:cs typeface="+mn-cs"/>
              </a:rPr>
              <a:t>radicilisation</a:t>
            </a:r>
            <a:r>
              <a:rPr lang="en-GB" sz="1200" b="0" i="0" kern="1200">
                <a:solidFill>
                  <a:schemeClr val="tx1"/>
                </a:solidFill>
                <a:effectLst/>
                <a:latin typeface="+mn-lt"/>
                <a:ea typeface="+mn-ea"/>
                <a:cs typeface="+mn-cs"/>
              </a:rPr>
              <a:t> and others forms of abuse. </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B34957D8-5698-4B7A-A8DE-8C2F5D75B1DE}" type="slidenum">
              <a:rPr lang="en-GB" smtClean="0"/>
              <a:t>57</a:t>
            </a:fld>
            <a:endParaRPr lang="en-GB"/>
          </a:p>
        </p:txBody>
      </p:sp>
    </p:spTree>
    <p:extLst>
      <p:ext uri="{BB962C8B-B14F-4D97-AF65-F5344CB8AC3E}">
        <p14:creationId xmlns:p14="http://schemas.microsoft.com/office/powerpoint/2010/main" val="413260932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This slide is a reminder for staff about their responsibilities </a:t>
            </a:r>
          </a:p>
        </p:txBody>
      </p:sp>
      <p:sp>
        <p:nvSpPr>
          <p:cNvPr id="4" name="Slide Number Placeholder 3"/>
          <p:cNvSpPr>
            <a:spLocks noGrp="1"/>
          </p:cNvSpPr>
          <p:nvPr>
            <p:ph type="sldNum" sz="quarter" idx="5"/>
          </p:nvPr>
        </p:nvSpPr>
        <p:spPr/>
        <p:txBody>
          <a:bodyPr/>
          <a:lstStyle/>
          <a:p>
            <a:fld id="{B34957D8-5698-4B7A-A8DE-8C2F5D75B1DE}" type="slidenum">
              <a:rPr lang="en-GB" smtClean="0"/>
              <a:t>58</a:t>
            </a:fld>
            <a:endParaRPr lang="en-GB"/>
          </a:p>
        </p:txBody>
      </p:sp>
    </p:spTree>
    <p:extLst>
      <p:ext uri="{BB962C8B-B14F-4D97-AF65-F5344CB8AC3E}">
        <p14:creationId xmlns:p14="http://schemas.microsoft.com/office/powerpoint/2010/main" val="252442686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KCSIE 2026 strengthens expectations around filtering and monitoring systems, reflecting the increasing importance of online safety within safeguarding practice. The updates are intended to ensure that schools do not simply have filtering and monitoring systems in place but actively evaluate whether those systems are effective in protecting children from online harm.</a:t>
            </a:r>
          </a:p>
          <a:p>
            <a:r>
              <a:rPr lang="en-GB"/>
              <a:t>The rationale for these changes is clear: children are accessing online content across a growing range of devices, platforms and technologies, including AI-enabled applications. Schools therefore need robust oversight of how effectively their filtering and monitoring arrangements are working in practice. </a:t>
            </a:r>
          </a:p>
          <a:p>
            <a:br>
              <a:rPr lang="en-US">
                <a:cs typeface="+mn-lt"/>
              </a:rPr>
            </a:br>
            <a:r>
              <a:rPr lang="en-GB" b="1"/>
              <a:t>Annual Review Requirement</a:t>
            </a:r>
            <a:endParaRPr lang="en-US" b="1"/>
          </a:p>
          <a:p>
            <a:r>
              <a:rPr lang="en-GB"/>
              <a:t>KCSIE 2026 now makes it clear that filtering and monitoring reviews should be undertaken </a:t>
            </a:r>
            <a:r>
              <a:rPr lang="en-GB" b="1"/>
              <a:t>at least annually</a:t>
            </a:r>
            <a:r>
              <a:rPr lang="en-GB"/>
              <a:t>.</a:t>
            </a:r>
          </a:p>
          <a:p>
            <a:r>
              <a:rPr lang="en-GB"/>
              <a:t>The rationale is to ensure systems remain effective as:</a:t>
            </a:r>
          </a:p>
          <a:p>
            <a:pPr marL="171450" indent="-171450">
              <a:buFont typeface="Arial"/>
              <a:buChar char="•"/>
            </a:pPr>
            <a:r>
              <a:rPr lang="en-GB"/>
              <a:t>Technology changes.</a:t>
            </a:r>
          </a:p>
          <a:p>
            <a:pPr marL="171450" indent="-171450">
              <a:buFont typeface="Arial"/>
              <a:buChar char="•"/>
            </a:pPr>
            <a:r>
              <a:rPr lang="en-GB"/>
              <a:t>New online risks emerge.</a:t>
            </a:r>
          </a:p>
          <a:p>
            <a:pPr marL="171450" indent="-171450">
              <a:buFont typeface="Arial"/>
              <a:buChar char="•"/>
            </a:pPr>
            <a:r>
              <a:rPr lang="en-GB"/>
              <a:t>Software and platforms evolve.</a:t>
            </a:r>
          </a:p>
          <a:p>
            <a:pPr marL="171450" indent="-171450">
              <a:buFont typeface="Arial"/>
              <a:buChar char="•"/>
            </a:pPr>
            <a:r>
              <a:rPr lang="en-GB"/>
              <a:t>School systems and devices are updated.</a:t>
            </a:r>
          </a:p>
          <a:p>
            <a:pPr marL="171450" indent="-171450">
              <a:buFont typeface="Arial"/>
              <a:buChar char="•"/>
            </a:pPr>
            <a:r>
              <a:rPr lang="en-GB"/>
              <a:t>Safeguarding risks develop over time. </a:t>
            </a:r>
          </a:p>
          <a:p>
            <a:r>
              <a:rPr lang="en-GB"/>
              <a:t>A system that worked effectively a year ago may no longer provide the same level of protection today. </a:t>
            </a:r>
            <a:r>
              <a:rPr lang="en-GB" b="1"/>
              <a:t>Key message for leaders: </a:t>
            </a:r>
            <a:r>
              <a:rPr lang="en-GB"/>
              <a:t>Filtering and monitoring should not be treated as a one-off compliance exercise. It requires ongoing evaluation to ensure it remains fit for purpose.</a:t>
            </a:r>
          </a:p>
          <a:p>
            <a:endParaRPr lang="en-US">
              <a:cs typeface="+mn-lt"/>
            </a:endParaRPr>
          </a:p>
          <a:p>
            <a:r>
              <a:rPr lang="en-GB" b="1"/>
              <a:t>Clear Responsibility for Reviews</a:t>
            </a:r>
          </a:p>
          <a:p>
            <a:r>
              <a:rPr lang="en-GB"/>
              <a:t>KCSIE 2026 provides greater clarity on who should lead these reviews.</a:t>
            </a:r>
          </a:p>
          <a:p>
            <a:r>
              <a:rPr lang="en-GB"/>
              <a:t>The review should be undertaken by:</a:t>
            </a:r>
          </a:p>
          <a:p>
            <a:pPr marL="171450" indent="-171450">
              <a:buFont typeface="Arial"/>
              <a:buChar char="•"/>
            </a:pPr>
            <a:r>
              <a:rPr lang="en-GB"/>
              <a:t>The </a:t>
            </a:r>
            <a:r>
              <a:rPr lang="en-GB" b="1"/>
              <a:t>Senior Leadership Team member responsible for filtering and monitoring</a:t>
            </a:r>
            <a:r>
              <a:rPr lang="en-GB"/>
              <a:t>.</a:t>
            </a:r>
          </a:p>
          <a:p>
            <a:pPr marL="171450" indent="-171450">
              <a:buFont typeface="Arial"/>
              <a:buChar char="•"/>
            </a:pPr>
            <a:r>
              <a:rPr lang="en-GB"/>
              <a:t>Supported by the </a:t>
            </a:r>
            <a:r>
              <a:rPr lang="en-GB" b="1"/>
              <a:t>Designated Safeguarding Lead (DSL)</a:t>
            </a:r>
            <a:r>
              <a:rPr lang="en-GB"/>
              <a:t>.</a:t>
            </a:r>
          </a:p>
          <a:p>
            <a:pPr marL="171450" indent="-171450">
              <a:buFont typeface="Arial"/>
              <a:buChar char="•"/>
            </a:pPr>
            <a:r>
              <a:rPr lang="en-GB"/>
              <a:t>Supported by </a:t>
            </a:r>
            <a:r>
              <a:rPr lang="en-GB" b="1"/>
              <a:t>IT staff or external technical providers</a:t>
            </a:r>
            <a:r>
              <a:rPr lang="en-GB"/>
              <a:t> where appropriate.</a:t>
            </a:r>
          </a:p>
          <a:p>
            <a:r>
              <a:rPr lang="en-GB"/>
              <a:t>The rationale is to ensure that reviews consider both:</a:t>
            </a:r>
          </a:p>
          <a:p>
            <a:pPr marL="171450" indent="-171450">
              <a:buFont typeface="Arial"/>
              <a:buChar char="•"/>
            </a:pPr>
            <a:r>
              <a:rPr lang="en-GB"/>
              <a:t>Technical effectiveness.</a:t>
            </a:r>
          </a:p>
          <a:p>
            <a:pPr marL="171450" indent="-171450">
              <a:buFont typeface="Arial"/>
              <a:buChar char="•"/>
            </a:pPr>
            <a:r>
              <a:rPr lang="en-GB"/>
              <a:t>Safeguarding effectiveness.</a:t>
            </a:r>
          </a:p>
          <a:p>
            <a:r>
              <a:rPr lang="en-GB"/>
              <a:t>Technical staff understand how systems operate, while safeguarding leaders understand the risks children face and whether systems are helping to identify and manage those risks effectively. </a:t>
            </a:r>
            <a:r>
              <a:rPr lang="en-GB" b="1"/>
              <a:t>Key message: </a:t>
            </a:r>
            <a:r>
              <a:rPr lang="en-GB"/>
              <a:t>Effective filtering and monitoring is a shared responsibility between safeguarding and technical teams.</a:t>
            </a:r>
          </a:p>
          <a:p>
            <a:endParaRPr lang="en-US">
              <a:cs typeface="+mn-lt"/>
            </a:endParaRPr>
          </a:p>
          <a:p>
            <a:r>
              <a:rPr lang="en-GB" b="1"/>
              <a:t>Testing Across All Devices and Locations</a:t>
            </a:r>
          </a:p>
          <a:p>
            <a:r>
              <a:rPr lang="en-GB"/>
              <a:t>The updated guidance states that reviews should check that filtering is functioning appropriately on </a:t>
            </a:r>
            <a:r>
              <a:rPr lang="en-GB" b="1"/>
              <a:t>all internet-connected devices</a:t>
            </a:r>
            <a:r>
              <a:rPr lang="en-GB"/>
              <a:t> and in </a:t>
            </a:r>
            <a:r>
              <a:rPr lang="en-GB" b="1"/>
              <a:t>all relevant locations</a:t>
            </a:r>
            <a:r>
              <a:rPr lang="en-GB"/>
              <a:t>. </a:t>
            </a:r>
          </a:p>
          <a:p>
            <a:r>
              <a:rPr lang="en-GB"/>
              <a:t>The rationale reflects the reality that children access online content in many different ways and safeguarding arrangements must be effective across the whole digital environment, not just in traditional computer suites. </a:t>
            </a:r>
            <a:r>
              <a:rPr lang="en-GB" b="1"/>
              <a:t>Key message for schools: </a:t>
            </a:r>
            <a:r>
              <a:rPr lang="en-GB"/>
              <a:t>Schools should be confident that filtering and monitoring protections work consistently wherever children are accessing school-managed systems.</a:t>
            </a:r>
          </a:p>
          <a:p>
            <a:endParaRPr lang="en-US">
              <a:cs typeface="+mn-lt"/>
            </a:endParaRPr>
          </a:p>
          <a:p>
            <a:r>
              <a:rPr lang="en-GB" b="1"/>
              <a:t>Maintaining Records</a:t>
            </a:r>
          </a:p>
          <a:p>
            <a:r>
              <a:rPr lang="en-GB"/>
              <a:t>KCSIE 2026 now explicitly states that </a:t>
            </a:r>
            <a:r>
              <a:rPr lang="en-GB" b="1"/>
              <a:t>a record should be kept of these checks</a:t>
            </a:r>
            <a:r>
              <a:rPr lang="en-GB"/>
              <a:t>. </a:t>
            </a:r>
          </a:p>
          <a:p>
            <a:r>
              <a:rPr lang="en-GB"/>
              <a:t>Maintaining records also demonstrates that leaders are actively monitoring online safety arrangements and responding to any weaknesses identified.</a:t>
            </a:r>
          </a:p>
          <a:p>
            <a:r>
              <a:rPr lang="en-GB" b="1"/>
              <a:t>Key message for governors and safeguarding leaders: </a:t>
            </a:r>
            <a:r>
              <a:rPr lang="en-GB"/>
              <a:t>Schools should be able to evidence not only that filtering and monitoring systems exist, but that they are reviewed, tested and improved where necessary.</a:t>
            </a:r>
          </a:p>
          <a:p>
            <a:br>
              <a:rPr lang="en-US">
                <a:cs typeface="+mn-lt"/>
              </a:rPr>
            </a:br>
            <a:r>
              <a:rPr lang="en-GB" b="1"/>
              <a:t>Why These Changes Matter</a:t>
            </a:r>
            <a:endParaRPr lang="en-US" b="1"/>
          </a:p>
          <a:p>
            <a:r>
              <a:rPr lang="en-GB"/>
              <a:t>These updates reflect growing concerns around:</a:t>
            </a:r>
          </a:p>
          <a:p>
            <a:pPr marL="171450" indent="-171450">
              <a:buFont typeface="Arial"/>
              <a:buChar char="•"/>
            </a:pPr>
            <a:r>
              <a:rPr lang="en-GB"/>
              <a:t>Harmful online content.</a:t>
            </a:r>
          </a:p>
          <a:p>
            <a:pPr marL="171450" indent="-171450">
              <a:buFont typeface="Arial"/>
              <a:buChar char="•"/>
            </a:pPr>
            <a:r>
              <a:rPr lang="en-GB"/>
              <a:t>AI-generated material.</a:t>
            </a:r>
          </a:p>
          <a:p>
            <a:pPr marL="171450" indent="-171450">
              <a:buFont typeface="Arial"/>
              <a:buChar char="•"/>
            </a:pPr>
            <a:r>
              <a:rPr lang="en-GB"/>
              <a:t>Deepfakes.</a:t>
            </a:r>
          </a:p>
          <a:p>
            <a:pPr marL="171450" indent="-171450">
              <a:buFont typeface="Arial"/>
              <a:buChar char="•"/>
            </a:pPr>
            <a:r>
              <a:rPr lang="en-GB"/>
              <a:t>Online exploitation.</a:t>
            </a:r>
          </a:p>
          <a:p>
            <a:pPr marL="171450" indent="-171450">
              <a:buFont typeface="Arial"/>
              <a:buChar char="•"/>
            </a:pPr>
            <a:r>
              <a:rPr lang="en-GB"/>
              <a:t>Exposure to pornography.</a:t>
            </a:r>
          </a:p>
          <a:p>
            <a:pPr marL="171450" indent="-171450">
              <a:buFont typeface="Arial"/>
              <a:buChar char="•"/>
            </a:pPr>
            <a:r>
              <a:rPr lang="en-GB"/>
              <a:t>Cyberbullying and harassment. </a:t>
            </a:r>
          </a:p>
          <a:p>
            <a:r>
              <a:rPr lang="en-GB"/>
              <a:t>The DfE's intention is to move schools from a position of simply having filtering systems installed to actively assuring themselves that those systems are effective and continue to protect children from emerging online risks</a:t>
            </a:r>
          </a:p>
          <a:p>
            <a:endParaRPr lang="en-GB"/>
          </a:p>
        </p:txBody>
      </p:sp>
      <p:sp>
        <p:nvSpPr>
          <p:cNvPr id="4" name="Slide Number Placeholder 3"/>
          <p:cNvSpPr>
            <a:spLocks noGrp="1"/>
          </p:cNvSpPr>
          <p:nvPr>
            <p:ph type="sldNum" sz="quarter" idx="5"/>
          </p:nvPr>
        </p:nvSpPr>
        <p:spPr/>
        <p:txBody>
          <a:bodyPr/>
          <a:lstStyle/>
          <a:p>
            <a:fld id="{B34957D8-5698-4B7A-A8DE-8C2F5D75B1DE}" type="slidenum">
              <a:rPr lang="en-GB" smtClean="0"/>
              <a:t>59</a:t>
            </a:fld>
            <a:endParaRPr lang="en-GB"/>
          </a:p>
        </p:txBody>
      </p:sp>
    </p:spTree>
    <p:extLst>
      <p:ext uri="{BB962C8B-B14F-4D97-AF65-F5344CB8AC3E}">
        <p14:creationId xmlns:p14="http://schemas.microsoft.com/office/powerpoint/2010/main" val="12030023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 significant new addition to </a:t>
            </a:r>
            <a:r>
              <a:rPr lang="en-GB" b="1"/>
              <a:t>KCSIE 2026 </a:t>
            </a:r>
            <a:r>
              <a:rPr lang="en-GB"/>
              <a:t>is the strengthened expectation around the use of mobile phones in schools. For the first time, the guidance explicitly states that:</a:t>
            </a:r>
            <a:endParaRPr lang="en-US"/>
          </a:p>
          <a:p>
            <a:r>
              <a:rPr lang="en-GB" b="1"/>
              <a:t>"All schools should be mobile phone-free environments by default; anything other than this should be by exception only."</a:t>
            </a:r>
            <a:r>
              <a:rPr lang="en-GB"/>
              <a:t> </a:t>
            </a:r>
          </a:p>
          <a:p>
            <a:r>
              <a:rPr lang="en-GB"/>
              <a:t>This reflects the Department for Education's wider statutory guidance on </a:t>
            </a:r>
            <a:r>
              <a:rPr lang="en-GB" b="1"/>
              <a:t>Mobile Phones in Schools</a:t>
            </a:r>
            <a:r>
              <a:rPr lang="en-GB"/>
              <a:t> and demonstrates the increasing recognition that mobile devices can present safeguarding, welfare and educational risks when not effectively managed</a:t>
            </a:r>
          </a:p>
          <a:p>
            <a:endParaRPr lang="en-GB"/>
          </a:p>
          <a:p>
            <a:r>
              <a:rPr lang="en-GB"/>
              <a:t>KCSIE 2026 makes clear that the Department expects schools to implement policies whereby pupils </a:t>
            </a:r>
            <a:r>
              <a:rPr lang="en-GB" b="1"/>
              <a:t>do not have access to their mobile phones throughout the school day</a:t>
            </a:r>
            <a:r>
              <a:rPr lang="en-GB"/>
              <a:t>, including:</a:t>
            </a:r>
          </a:p>
          <a:p>
            <a:pPr marL="171450" indent="-171450">
              <a:buFont typeface="Arial"/>
              <a:buChar char="•"/>
            </a:pPr>
            <a:r>
              <a:rPr lang="en-GB"/>
              <a:t>During lessons.</a:t>
            </a:r>
          </a:p>
          <a:p>
            <a:pPr marL="171450" indent="-171450">
              <a:buFont typeface="Arial"/>
              <a:buChar char="•"/>
            </a:pPr>
            <a:r>
              <a:rPr lang="en-GB"/>
              <a:t>Between lessons.</a:t>
            </a:r>
          </a:p>
          <a:p>
            <a:pPr marL="171450" indent="-171450">
              <a:buFont typeface="Arial"/>
              <a:buChar char="•"/>
            </a:pPr>
            <a:r>
              <a:rPr lang="en-GB"/>
              <a:t>At breaktimes.</a:t>
            </a:r>
          </a:p>
          <a:p>
            <a:pPr marL="171450" indent="-171450">
              <a:buFont typeface="Arial"/>
              <a:buChar char="•"/>
            </a:pPr>
            <a:r>
              <a:rPr lang="en-GB"/>
              <a:t>At lunchtime. </a:t>
            </a:r>
          </a:p>
          <a:p>
            <a:r>
              <a:rPr lang="en-GB"/>
              <a:t>The guidance does acknowledge that schools operate in different contexts and therefore allows headteachers discretion over how these arrangements are achieved.</a:t>
            </a:r>
          </a:p>
          <a:p>
            <a:r>
              <a:rPr lang="en-GB" b="1"/>
              <a:t>Key message for staff: </a:t>
            </a:r>
            <a:r>
              <a:rPr lang="en-GB"/>
              <a:t>The expectation is no longer simply to manage phone use; it is that schools should operate as mobile phone-free environments unless there is a clear reason not to. </a:t>
            </a:r>
          </a:p>
          <a:p>
            <a:endParaRPr lang="en-US">
              <a:cs typeface="+mn-lt"/>
            </a:endParaRPr>
          </a:p>
          <a:p>
            <a:r>
              <a:rPr lang="en-GB" b="1"/>
              <a:t>Rationale for the Change</a:t>
            </a:r>
          </a:p>
          <a:p>
            <a:r>
              <a:rPr lang="en-GB"/>
              <a:t>The rationale behind this update is rooted in safeguarding and child wellbeing.</a:t>
            </a:r>
          </a:p>
          <a:p>
            <a:r>
              <a:rPr lang="en-GB"/>
              <a:t>Evidence continues to show links between unrestricted mobile phone access and a range of safeguarding concerns, including:</a:t>
            </a:r>
          </a:p>
          <a:p>
            <a:pPr marL="171450" indent="-171450">
              <a:buFont typeface="Arial"/>
              <a:buChar char="•"/>
            </a:pPr>
            <a:r>
              <a:rPr lang="en-GB"/>
              <a:t>Online bullying and cyberbullying.</a:t>
            </a:r>
          </a:p>
          <a:p>
            <a:pPr marL="171450" indent="-171450">
              <a:buFont typeface="Arial"/>
              <a:buChar char="•"/>
            </a:pPr>
            <a:r>
              <a:rPr lang="en-GB"/>
              <a:t>Exposure to harmful or inappropriate content.</a:t>
            </a:r>
          </a:p>
          <a:p>
            <a:pPr marL="171450" indent="-171450">
              <a:buFont typeface="Arial"/>
              <a:buChar char="•"/>
            </a:pPr>
            <a:r>
              <a:rPr lang="en-GB"/>
              <a:t>Sharing of nude and semi-nude images.</a:t>
            </a:r>
          </a:p>
          <a:p>
            <a:pPr marL="171450" indent="-171450">
              <a:buFont typeface="Arial"/>
              <a:buChar char="•"/>
            </a:pPr>
            <a:r>
              <a:rPr lang="en-GB"/>
              <a:t>AI-generated deepfakes and image-based abuse.</a:t>
            </a:r>
          </a:p>
          <a:p>
            <a:pPr marL="171450" indent="-171450">
              <a:buFont typeface="Arial"/>
              <a:buChar char="•"/>
            </a:pPr>
            <a:r>
              <a:rPr lang="en-GB"/>
              <a:t>Social media-related conflict.</a:t>
            </a:r>
          </a:p>
          <a:p>
            <a:pPr marL="171450" indent="-171450">
              <a:buFont typeface="Arial"/>
              <a:buChar char="•"/>
            </a:pPr>
            <a:r>
              <a:rPr lang="en-GB"/>
              <a:t>Distraction from learning.</a:t>
            </a:r>
          </a:p>
          <a:p>
            <a:pPr marL="171450" indent="-171450">
              <a:buFont typeface="Arial"/>
              <a:buChar char="•"/>
            </a:pPr>
            <a:r>
              <a:rPr lang="en-GB"/>
              <a:t>Negative impacts on wellbeing and mental health. </a:t>
            </a:r>
          </a:p>
          <a:p>
            <a:r>
              <a:rPr lang="en-GB"/>
              <a:t>The DfE's broader approach in KCSIE 2026 is to promote safer environments where children can focus on learning while reducing opportunities for online harms to occur during the school day. </a:t>
            </a:r>
          </a:p>
          <a:p>
            <a:endParaRPr lang="en-US">
              <a:cs typeface="+mn-lt"/>
            </a:endParaRPr>
          </a:p>
          <a:p>
            <a:r>
              <a:rPr lang="en-GB" b="1"/>
              <a:t>Safeguarding Benefits</a:t>
            </a:r>
          </a:p>
          <a:p>
            <a:r>
              <a:rPr lang="en-GB"/>
              <a:t>A mobile phone-free environment can help schools:</a:t>
            </a:r>
          </a:p>
          <a:p>
            <a:pPr marL="171450" indent="-171450">
              <a:buFont typeface="Arial"/>
              <a:buChar char="•"/>
            </a:pPr>
            <a:r>
              <a:rPr lang="en-GB"/>
              <a:t>Reduce incidents of online bullying during the school day.</a:t>
            </a:r>
          </a:p>
          <a:p>
            <a:pPr marL="171450" indent="-171450">
              <a:buFont typeface="Arial"/>
              <a:buChar char="•"/>
            </a:pPr>
            <a:r>
              <a:rPr lang="en-GB"/>
              <a:t>Minimise the sharing of inappropriate images or videos.</a:t>
            </a:r>
          </a:p>
          <a:p>
            <a:pPr marL="171450" indent="-171450">
              <a:buFont typeface="Arial"/>
              <a:buChar char="•"/>
            </a:pPr>
            <a:r>
              <a:rPr lang="en-GB"/>
              <a:t>Reduce opportunities for filming, photographing or humiliating peers.</a:t>
            </a:r>
          </a:p>
          <a:p>
            <a:pPr marL="171450" indent="-171450">
              <a:buFont typeface="Arial"/>
              <a:buChar char="•"/>
            </a:pPr>
            <a:r>
              <a:rPr lang="en-GB"/>
              <a:t>Limit access to harmful online content.</a:t>
            </a:r>
          </a:p>
          <a:p>
            <a:pPr marL="171450" indent="-171450">
              <a:buFont typeface="Arial"/>
              <a:buChar char="•"/>
            </a:pPr>
            <a:r>
              <a:rPr lang="en-GB"/>
              <a:t>Prevent escalation of online conflicts whilst pupils are in school.</a:t>
            </a:r>
          </a:p>
          <a:p>
            <a:pPr marL="171450" indent="-171450">
              <a:buFont typeface="Arial"/>
              <a:buChar char="•"/>
            </a:pPr>
            <a:r>
              <a:rPr lang="en-GB"/>
              <a:t>Support face-to-face social interaction and healthy relationships.</a:t>
            </a:r>
          </a:p>
          <a:p>
            <a:r>
              <a:rPr lang="en-GB"/>
              <a:t>This links directly to wider KCSIE themes around child-on-child abuse, online safety, misogyny, image-based abuse and harmful online influences. </a:t>
            </a:r>
            <a:br>
              <a:rPr lang="en-US">
                <a:cs typeface="+mn-lt"/>
              </a:rPr>
            </a:br>
            <a:endParaRPr lang="en-US"/>
          </a:p>
          <a:p>
            <a:r>
              <a:rPr lang="en-GB" b="1"/>
              <a:t>School Responsibilities</a:t>
            </a:r>
          </a:p>
          <a:p>
            <a:r>
              <a:rPr lang="en-GB"/>
              <a:t>KCSIE does not prescribe a single approach. Instead, schools should determine what works best within their context.</a:t>
            </a:r>
          </a:p>
          <a:p>
            <a:r>
              <a:rPr lang="en-GB"/>
              <a:t>Examples may include:</a:t>
            </a:r>
          </a:p>
          <a:p>
            <a:pPr marL="171450" indent="-171450">
              <a:buFont typeface="Arial"/>
              <a:buChar char="•"/>
            </a:pPr>
            <a:r>
              <a:rPr lang="en-GB"/>
              <a:t>Phones handed in at the start of the day.</a:t>
            </a:r>
          </a:p>
          <a:p>
            <a:pPr marL="171450" indent="-171450">
              <a:buFont typeface="Arial"/>
              <a:buChar char="•"/>
            </a:pPr>
            <a:r>
              <a:rPr lang="en-GB"/>
              <a:t>Phones secured in lockers.</a:t>
            </a:r>
          </a:p>
          <a:p>
            <a:pPr marL="171450" indent="-171450">
              <a:buFont typeface="Arial"/>
              <a:buChar char="•"/>
            </a:pPr>
            <a:r>
              <a:rPr lang="en-GB"/>
              <a:t>Locked pouches or storage systems.</a:t>
            </a:r>
          </a:p>
          <a:p>
            <a:pPr marL="171450" indent="-171450">
              <a:buFont typeface="Arial"/>
              <a:buChar char="•"/>
            </a:pPr>
            <a:r>
              <a:rPr lang="en-GB"/>
              <a:t>Strict "not seen, not used" policies.</a:t>
            </a:r>
          </a:p>
          <a:p>
            <a:pPr marL="171450" indent="-171450">
              <a:buFont typeface="Arial"/>
              <a:buChar char="•"/>
            </a:pPr>
            <a:r>
              <a:rPr lang="en-GB"/>
              <a:t>Exceptions agreed through individual risk assessments or medical needs. </a:t>
            </a:r>
          </a:p>
          <a:p>
            <a:r>
              <a:rPr lang="en-GB"/>
              <a:t>The rationale is to provide flexibility while maintaining the overarching principle that access to mobile phones should be the exception rather than the norm.</a:t>
            </a:r>
          </a:p>
          <a:p>
            <a:endParaRPr lang="en-US" b="1">
              <a:cs typeface="+mn-lt"/>
            </a:endParaRPr>
          </a:p>
          <a:p>
            <a:r>
              <a:rPr lang="en-GB" b="1"/>
              <a:t>Consideration of Individual Needs</a:t>
            </a:r>
          </a:p>
          <a:p>
            <a:r>
              <a:rPr lang="en-GB"/>
              <a:t>Schools may need to make exceptions where there are:</a:t>
            </a:r>
          </a:p>
          <a:p>
            <a:pPr marL="171450" indent="-171450">
              <a:buFont typeface="Arial"/>
              <a:buChar char="•"/>
            </a:pPr>
            <a:r>
              <a:rPr lang="en-GB"/>
              <a:t>Medical needs.</a:t>
            </a:r>
          </a:p>
          <a:p>
            <a:pPr marL="171450" indent="-171450">
              <a:buFont typeface="Arial"/>
              <a:buChar char="•"/>
            </a:pPr>
            <a:r>
              <a:rPr lang="en-GB"/>
              <a:t>Safeguarding plans.</a:t>
            </a:r>
          </a:p>
          <a:p>
            <a:pPr marL="171450" indent="-171450">
              <a:buFont typeface="Arial"/>
              <a:buChar char="•"/>
            </a:pPr>
            <a:r>
              <a:rPr lang="en-GB"/>
              <a:t>Individual risk assessments.</a:t>
            </a:r>
          </a:p>
          <a:p>
            <a:pPr marL="171450" indent="-171450">
              <a:buFont typeface="Arial"/>
              <a:buChar char="•"/>
            </a:pPr>
            <a:r>
              <a:rPr lang="en-GB"/>
              <a:t>Specific SEND requirements.</a:t>
            </a:r>
          </a:p>
          <a:p>
            <a:r>
              <a:rPr lang="en-GB"/>
              <a:t>Any exceptions should be carefully considered and documented to ensure the safety and wellbeing of the child remains paramount. This reflects KCSIE's child-centred approach to safeguarding.</a:t>
            </a:r>
          </a:p>
          <a:p>
            <a:endParaRPr lang="en-US">
              <a:cs typeface="+mn-lt"/>
            </a:endParaRPr>
          </a:p>
          <a:p>
            <a:endParaRPr lang="en-GB"/>
          </a:p>
          <a:p>
            <a:r>
              <a:rPr lang="en-GB">
                <a:hlinkClick r:id="rId3"/>
              </a:rPr>
              <a:t>Creating a mobile phone-free environment: school case studies - GOV.UK</a:t>
            </a:r>
            <a:endParaRPr lang="en-GB"/>
          </a:p>
          <a:p>
            <a:endParaRPr lang="en-GB"/>
          </a:p>
          <a:p>
            <a:endParaRPr lang="en-GB"/>
          </a:p>
        </p:txBody>
      </p:sp>
      <p:sp>
        <p:nvSpPr>
          <p:cNvPr id="4" name="Slide Number Placeholder 3"/>
          <p:cNvSpPr>
            <a:spLocks noGrp="1"/>
          </p:cNvSpPr>
          <p:nvPr>
            <p:ph type="sldNum" sz="quarter" idx="5"/>
          </p:nvPr>
        </p:nvSpPr>
        <p:spPr/>
        <p:txBody>
          <a:bodyPr/>
          <a:lstStyle/>
          <a:p>
            <a:fld id="{B34957D8-5698-4B7A-A8DE-8C2F5D75B1DE}" type="slidenum">
              <a:rPr lang="en-GB" smtClean="0"/>
              <a:t>60</a:t>
            </a:fld>
            <a:endParaRPr lang="en-GB"/>
          </a:p>
        </p:txBody>
      </p:sp>
    </p:spTree>
    <p:extLst>
      <p:ext uri="{BB962C8B-B14F-4D97-AF65-F5344CB8AC3E}">
        <p14:creationId xmlns:p14="http://schemas.microsoft.com/office/powerpoint/2010/main" val="87815580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KCSIE 2026 includes an important update to the section on </a:t>
            </a:r>
            <a:r>
              <a:rPr lang="en-US" b="1"/>
              <a:t>reasonable force and restrictive intervention</a:t>
            </a:r>
            <a:r>
              <a:rPr lang="en-US"/>
              <a:t>. The changes are intended to provide greater clarity for school staff about when physical intervention may be appropriate, how it should be applied, and where schools can access further guidance. These updates align with the Department for Education's publication </a:t>
            </a:r>
            <a:r>
              <a:rPr lang="en-US" b="1"/>
              <a:t>Restrictive interventions and the use of reasonable force in schools (April 2026)</a:t>
            </a:r>
            <a:r>
              <a:rPr lang="en-US"/>
              <a:t>.</a:t>
            </a:r>
          </a:p>
          <a:p>
            <a:endParaRPr lang="en-US">
              <a:latin typeface="Calibri"/>
              <a:ea typeface="Calibri"/>
              <a:cs typeface="Calibri"/>
            </a:endParaRPr>
          </a:p>
          <a:p>
            <a:r>
              <a:rPr lang="en-US"/>
              <a:t>KCSIE 2026 now clarifies that reasonable force means:</a:t>
            </a:r>
          </a:p>
          <a:p>
            <a:r>
              <a:rPr lang="en-US" b="1"/>
              <a:t>"Using no more force than is needed for the least amount of time."</a:t>
            </a:r>
            <a:endParaRPr lang="en-US"/>
          </a:p>
          <a:p>
            <a:r>
              <a:rPr lang="en-US"/>
              <a:t>This wording provides a clearer and more practical definition for staff than previous versions of the guidance.</a:t>
            </a:r>
          </a:p>
          <a:p>
            <a:r>
              <a:rPr lang="en-US"/>
              <a:t>The rationale for the change is to support consistent decision-making and reinforce the principle of proportionality. Any physical intervention should:</a:t>
            </a:r>
          </a:p>
          <a:p>
            <a:pPr marL="171450" indent="-171450">
              <a:buFont typeface="Arial"/>
              <a:buChar char="•"/>
            </a:pPr>
            <a:r>
              <a:rPr lang="en-US"/>
              <a:t>Be necessary.</a:t>
            </a:r>
          </a:p>
          <a:p>
            <a:pPr marL="171450" indent="-171450">
              <a:buFont typeface="Arial"/>
              <a:buChar char="•"/>
            </a:pPr>
            <a:r>
              <a:rPr lang="en-US"/>
              <a:t>Be proportionate to the risk presented.</a:t>
            </a:r>
          </a:p>
          <a:p>
            <a:pPr marL="171450" indent="-171450">
              <a:buFont typeface="Arial"/>
              <a:buChar char="•"/>
            </a:pPr>
            <a:r>
              <a:rPr lang="en-US"/>
              <a:t>Use the minimum level of force required.</a:t>
            </a:r>
          </a:p>
          <a:p>
            <a:pPr marL="171450" indent="-171450">
              <a:buFont typeface="Arial"/>
              <a:buChar char="•"/>
            </a:pPr>
            <a:r>
              <a:rPr lang="en-US"/>
              <a:t>Last only as long as necessary to prevent harm. </a:t>
            </a:r>
          </a:p>
          <a:p>
            <a:r>
              <a:rPr lang="en-US"/>
              <a:t>This reflects a child-centred safeguarding approach and helps staff understand that reasonable force is not about control or punishment, but about protecting people from immediate harm.</a:t>
            </a:r>
          </a:p>
          <a:p>
            <a:endParaRPr lang="en-US" b="1"/>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B34957D8-5698-4B7A-A8DE-8C2F5D75B1DE}" type="slidenum">
              <a:rPr lang="en-GB" smtClean="0"/>
              <a:t>61</a:t>
            </a:fld>
            <a:endParaRPr lang="en-GB"/>
          </a:p>
        </p:txBody>
      </p:sp>
    </p:spTree>
    <p:extLst>
      <p:ext uri="{BB962C8B-B14F-4D97-AF65-F5344CB8AC3E}">
        <p14:creationId xmlns:p14="http://schemas.microsoft.com/office/powerpoint/2010/main" val="31507811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KCSIE 2026 introduces new guidance for schools and colleges on responding to children who are questioning their gender. The guidance is clear that </a:t>
            </a:r>
            <a:r>
              <a:rPr lang="en-GB" b="1"/>
              <a:t>schools should not initiate discussions or actions relating to social transition</a:t>
            </a:r>
            <a:r>
              <a:rPr lang="en-GB"/>
              <a:t>. It applies where a child or parent requests support from the school. The focus throughout is on safeguarding, welfare and acting in the child's best interests</a:t>
            </a:r>
            <a:endParaRPr lang="en-US"/>
          </a:p>
          <a:p>
            <a:endParaRPr lang="en-GB"/>
          </a:p>
          <a:p>
            <a:r>
              <a:rPr lang="en-GB"/>
              <a:t>Schools should take time to understand the child's thoughts, feelings and experiences and remain professionally curious about any wider factors affecting their wellbeing. This may include family relationships, peer relationships, mental health needs, neurodiversity, social influences or experiences of bullying. </a:t>
            </a:r>
          </a:p>
          <a:p>
            <a:r>
              <a:rPr lang="en-GB"/>
              <a:t>The guidance acknowledges that many children may explore interests, behaviours or activities not traditionally associated with their sex, and that gender questioning in childhood does not necessarily continue into adulthood. </a:t>
            </a:r>
          </a:p>
          <a:p>
            <a:r>
              <a:rPr lang="en-GB" b="1"/>
              <a:t>Key message: </a:t>
            </a:r>
            <a:r>
              <a:rPr lang="en-GB"/>
              <a:t>Listen, support and understand the child before considering any request for change.</a:t>
            </a:r>
          </a:p>
          <a:p>
            <a:endParaRPr lang="en-US">
              <a:cs typeface="+mn-lt"/>
            </a:endParaRPr>
          </a:p>
          <a:p>
            <a:r>
              <a:rPr lang="en-GB" b="1"/>
              <a:t>Parents and Carers</a:t>
            </a:r>
            <a:endParaRPr lang="en-US">
              <a:solidFill>
                <a:srgbClr val="444444"/>
              </a:solidFill>
            </a:endParaRPr>
          </a:p>
          <a:p>
            <a:r>
              <a:rPr lang="en-GB"/>
              <a:t>KCSIE 2026 places significant emphasis on parental involvement.</a:t>
            </a:r>
            <a:endParaRPr lang="en-US">
              <a:solidFill>
                <a:srgbClr val="444444"/>
              </a:solidFill>
            </a:endParaRPr>
          </a:p>
          <a:p>
            <a:r>
              <a:rPr lang="en-GB"/>
              <a:t>In the vast majority of cases, schools should involve parents or carers at the earliest opportunity and work together to determine what support is in the child's best interests. The guidance states that parents' views should carry significant weight. The only exception would be where involving a parent or carer would increase the risk of harm to the child. In these circumstances, the DSL should determine the appropriate safeguarding response.</a:t>
            </a:r>
            <a:endParaRPr lang="en-GB">
              <a:solidFill>
                <a:srgbClr val="444444"/>
              </a:solidFill>
            </a:endParaRPr>
          </a:p>
          <a:p>
            <a:r>
              <a:rPr lang="en-GB" b="1"/>
              <a:t>Key message: </a:t>
            </a:r>
            <a:r>
              <a:rPr lang="en-GB"/>
              <a:t>Parents should normally be actively involved in discussions and decision-making.</a:t>
            </a:r>
            <a:endParaRPr lang="en-GB">
              <a:solidFill>
                <a:srgbClr val="444444"/>
              </a:solidFill>
            </a:endParaRPr>
          </a:p>
          <a:p>
            <a:endParaRPr lang="en-GB">
              <a:solidFill>
                <a:srgbClr val="444444"/>
              </a:solidFill>
            </a:endParaRPr>
          </a:p>
          <a:p>
            <a:r>
              <a:rPr lang="en-GB" b="1"/>
              <a:t>Taking a Careful Approach to Social Transition</a:t>
            </a:r>
            <a:endParaRPr lang="en-US">
              <a:solidFill>
                <a:srgbClr val="444444"/>
              </a:solidFill>
            </a:endParaRPr>
          </a:p>
          <a:p>
            <a:r>
              <a:rPr lang="en-GB"/>
              <a:t>KCSIE references the </a:t>
            </a:r>
            <a:r>
              <a:rPr lang="en-GB" b="1"/>
              <a:t>Cass Review (2024)</a:t>
            </a:r>
            <a:r>
              <a:rPr lang="en-GB"/>
              <a:t> and advises schools to take a cautious approach to social transition, particularly for primary-aged children. The guidance states that social transition should be regarded as an active intervention that may have significant implications for the child. Schools are not expected to make clinical judgements and should not replace the role of appropriately qualified healthcare professionals. </a:t>
            </a:r>
            <a:endParaRPr lang="en-US">
              <a:solidFill>
                <a:srgbClr val="444444"/>
              </a:solidFill>
            </a:endParaRPr>
          </a:p>
          <a:p>
            <a:r>
              <a:rPr lang="en-GB" b="1"/>
              <a:t>Key message: </a:t>
            </a:r>
            <a:r>
              <a:rPr lang="en-GB"/>
              <a:t>Schools should proceed carefully, keep options open and avoid rushed decisions.</a:t>
            </a:r>
            <a:endParaRPr lang="en-GB">
              <a:solidFill>
                <a:srgbClr val="444444"/>
              </a:solidFill>
            </a:endParaRPr>
          </a:p>
          <a:p>
            <a:endParaRPr lang="en-GB">
              <a:solidFill>
                <a:srgbClr val="444444"/>
              </a:solidFill>
            </a:endParaRPr>
          </a:p>
          <a:p>
            <a:r>
              <a:rPr lang="en-GB"/>
              <a:t>The Cass Review emphasised the need for early clinical involvement when families are considering social transition for pre-pubertal children, including how to support children in a non-directive way, keeping options open and flexible.  Clinical involvement in decision making should involve the risks and benefits of social transition as planned intervention, referencing best available evidence. This is a role for a someone with appropriate clinical training. </a:t>
            </a:r>
            <a:br>
              <a:rPr lang="en-US">
                <a:cs typeface="+mn-lt"/>
              </a:rPr>
            </a:br>
            <a:endParaRPr lang="en-GB"/>
          </a:p>
          <a:p>
            <a:pPr marL="171450" indent="-171450">
              <a:spcBef>
                <a:spcPts val="1000"/>
              </a:spcBef>
              <a:buFont typeface="Arial"/>
              <a:buChar char="•"/>
            </a:pPr>
            <a:endParaRPr lang="en-GB"/>
          </a:p>
          <a:p>
            <a:endParaRPr lang="en-GB"/>
          </a:p>
        </p:txBody>
      </p:sp>
      <p:sp>
        <p:nvSpPr>
          <p:cNvPr id="4" name="Slide Number Placeholder 3"/>
          <p:cNvSpPr>
            <a:spLocks noGrp="1"/>
          </p:cNvSpPr>
          <p:nvPr>
            <p:ph type="sldNum" sz="quarter" idx="5"/>
          </p:nvPr>
        </p:nvSpPr>
        <p:spPr/>
        <p:txBody>
          <a:bodyPr/>
          <a:lstStyle/>
          <a:p>
            <a:fld id="{B34957D8-5698-4B7A-A8DE-8C2F5D75B1DE}" type="slidenum">
              <a:rPr lang="en-GB" smtClean="0"/>
              <a:t>62</a:t>
            </a:fld>
            <a:endParaRPr lang="en-GB"/>
          </a:p>
        </p:txBody>
      </p:sp>
    </p:spTree>
    <p:extLst>
      <p:ext uri="{BB962C8B-B14F-4D97-AF65-F5344CB8AC3E}">
        <p14:creationId xmlns:p14="http://schemas.microsoft.com/office/powerpoint/2010/main" val="308394380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Schools have a statutory duty to safeguard and promote the welfare of all children. Any request relating to social transition must be considered through a safeguarding lens and decisions should be based on the best interests of the child and other children, rather than solely on the child's wishes. </a:t>
            </a:r>
            <a:endParaRPr lang="en-GB">
              <a:solidFill>
                <a:srgbClr val="444444"/>
              </a:solidFill>
            </a:endParaRPr>
          </a:p>
          <a:p>
            <a:r>
              <a:rPr lang="en-GB"/>
              <a:t>The DSL should be involved in decision-making, particularly where there are safeguarding concerns, vulnerabilities or complex needs. </a:t>
            </a:r>
            <a:endParaRPr lang="en-GB">
              <a:solidFill>
                <a:srgbClr val="444444"/>
              </a:solidFill>
            </a:endParaRPr>
          </a:p>
          <a:p>
            <a:r>
              <a:rPr lang="en-GB" b="1"/>
              <a:t>Key message: </a:t>
            </a:r>
            <a:r>
              <a:rPr lang="en-GB"/>
              <a:t>Safeguarding considerations take priority in all decision-making.</a:t>
            </a:r>
            <a:endParaRPr lang="en-US">
              <a:solidFill>
                <a:srgbClr val="444444"/>
              </a:solidFill>
            </a:endParaRPr>
          </a:p>
          <a:p>
            <a:endParaRPr lang="en-US"/>
          </a:p>
          <a:p>
            <a:r>
              <a:rPr lang="en-US" b="1"/>
              <a:t>Recording Decisions and Actions</a:t>
            </a:r>
          </a:p>
          <a:p>
            <a:r>
              <a:rPr lang="en-US"/>
              <a:t>KCSIE 2026 emphasises that any decisions relating to requests for support with social transition should be carefully considered, clearly documented and regularly reviewed. Schools should maintain accurate records of:</a:t>
            </a:r>
          </a:p>
          <a:p>
            <a:pPr marL="171450" indent="-171450">
              <a:buFont typeface="Arial"/>
              <a:buChar char="•"/>
            </a:pPr>
            <a:r>
              <a:rPr lang="en-US"/>
              <a:t>Requests made by a child or parent.</a:t>
            </a:r>
          </a:p>
          <a:p>
            <a:pPr marL="171450" indent="-171450">
              <a:buFont typeface="Arial"/>
              <a:buChar char="•"/>
            </a:pPr>
            <a:r>
              <a:rPr lang="en-US"/>
              <a:t>Discussions held.</a:t>
            </a:r>
          </a:p>
          <a:p>
            <a:pPr marL="171450" indent="-171450">
              <a:buFont typeface="Arial"/>
              <a:buChar char="•"/>
            </a:pPr>
            <a:r>
              <a:rPr lang="en-US"/>
              <a:t>Advice sought from relevant professionals.</a:t>
            </a:r>
          </a:p>
          <a:p>
            <a:pPr marL="171450" indent="-171450">
              <a:buFont typeface="Arial"/>
              <a:buChar char="•"/>
            </a:pPr>
            <a:r>
              <a:rPr lang="en-US"/>
              <a:t>The rationale for decisions taken.</a:t>
            </a:r>
          </a:p>
          <a:p>
            <a:pPr marL="171450" indent="-171450">
              <a:buFont typeface="Arial"/>
              <a:buChar char="•"/>
            </a:pPr>
            <a:r>
              <a:rPr lang="en-US"/>
              <a:t>Agreed support arrangements.</a:t>
            </a:r>
          </a:p>
          <a:p>
            <a:pPr marL="171450" indent="-171450">
              <a:buFont typeface="Arial"/>
              <a:buChar char="•"/>
            </a:pPr>
            <a:r>
              <a:rPr lang="en-US"/>
              <a:t>Review outcomes.</a:t>
            </a:r>
          </a:p>
          <a:p>
            <a:r>
              <a:rPr lang="en-US"/>
              <a:t>Rationale for the Change</a:t>
            </a:r>
          </a:p>
          <a:p>
            <a:r>
              <a:rPr lang="en-US"/>
              <a:t>The DfE has strengthened this expectation to ensure transparency, accountability and evidence-based decision-making. It reflects the principle that decisions should be made within the framework of a school's statutory duty to </a:t>
            </a:r>
            <a:r>
              <a:rPr lang="en-US" b="1"/>
              <a:t>safeguard and promote the welfare of all children</a:t>
            </a:r>
            <a:r>
              <a:rPr lang="en-US"/>
              <a:t>, whilst balancing the needs of the individual child and other children affected by the decision. </a:t>
            </a:r>
          </a:p>
          <a:p>
            <a:r>
              <a:rPr lang="en-US" b="1"/>
              <a:t>Key message for staff: </a:t>
            </a:r>
            <a:r>
              <a:rPr lang="en-US"/>
              <a:t>Decisions should be carefully documented, clearly justified and centred on safeguarding and the best interests of children.</a:t>
            </a:r>
          </a:p>
          <a:p>
            <a:endParaRPr lang="en-US">
              <a:cs typeface="+mn-lt"/>
            </a:endParaRPr>
          </a:p>
          <a:p>
            <a:r>
              <a:rPr lang="en-US" b="1"/>
              <a:t>Explaining Boundaries and Expectations</a:t>
            </a:r>
          </a:p>
          <a:p>
            <a:r>
              <a:rPr lang="en-US"/>
              <a:t>KCSIE 2026 states that schools should take time to explain sensitively to children and families the constraints set out in the guidance.</a:t>
            </a:r>
          </a:p>
          <a:p>
            <a:r>
              <a:rPr lang="en-US"/>
              <a:t>This includes explaining that support for social transition will not include access to:</a:t>
            </a:r>
          </a:p>
          <a:p>
            <a:pPr marL="171450" indent="-171450">
              <a:buFont typeface="Arial"/>
              <a:buChar char="•"/>
            </a:pPr>
            <a:r>
              <a:rPr lang="en-US"/>
              <a:t>Toilets designated for the opposite biological sex.</a:t>
            </a:r>
          </a:p>
          <a:p>
            <a:pPr marL="171450" indent="-171450">
              <a:buFont typeface="Arial"/>
              <a:buChar char="•"/>
            </a:pPr>
            <a:r>
              <a:rPr lang="en-US"/>
              <a:t>Changing rooms designated for the opposite biological sex.</a:t>
            </a:r>
          </a:p>
          <a:p>
            <a:pPr marL="171450" indent="-171450">
              <a:buFont typeface="Arial"/>
              <a:buChar char="•"/>
            </a:pPr>
            <a:r>
              <a:rPr lang="en-US"/>
              <a:t>Boarding or residential accommodation designated for the opposite biological sex.</a:t>
            </a:r>
          </a:p>
          <a:p>
            <a:pPr marL="171450" indent="-171450">
              <a:buFont typeface="Arial"/>
              <a:buChar char="•"/>
            </a:pPr>
            <a:r>
              <a:rPr lang="en-US"/>
              <a:t>Single-sex sports designated for the opposite sex where safety considerations apply.</a:t>
            </a:r>
          </a:p>
          <a:p>
            <a:r>
              <a:rPr lang="en-US" b="1"/>
              <a:t>Rationale for the Change</a:t>
            </a:r>
          </a:p>
          <a:p>
            <a:r>
              <a:rPr lang="en-US"/>
              <a:t>The DfE recognises that these conversations may be sensitive and potentially difficult. The guidance therefore encourages schools to be clear, respectful and supportive when discussing what support can and cannot be provided.</a:t>
            </a:r>
          </a:p>
          <a:p>
            <a:r>
              <a:rPr lang="en-US"/>
              <a:t>This approach helps:</a:t>
            </a:r>
          </a:p>
          <a:p>
            <a:pPr marL="171450" indent="-171450">
              <a:buFont typeface="Arial"/>
              <a:buChar char="•"/>
            </a:pPr>
            <a:r>
              <a:rPr lang="en-US"/>
              <a:t>Manage expectations.</a:t>
            </a:r>
          </a:p>
          <a:p>
            <a:pPr marL="171450" indent="-171450">
              <a:buFont typeface="Arial"/>
              <a:buChar char="•"/>
            </a:pPr>
            <a:r>
              <a:rPr lang="en-US"/>
              <a:t>Promote understanding.</a:t>
            </a:r>
          </a:p>
          <a:p>
            <a:pPr marL="171450" indent="-171450">
              <a:buFont typeface="Arial"/>
              <a:buChar char="•"/>
            </a:pPr>
            <a:r>
              <a:rPr lang="en-US"/>
              <a:t>Maintain positive relationships with children and families.</a:t>
            </a:r>
          </a:p>
          <a:p>
            <a:pPr marL="171450" indent="-171450">
              <a:buFont typeface="Arial"/>
              <a:buChar char="•"/>
            </a:pPr>
            <a:r>
              <a:rPr lang="en-US"/>
              <a:t>Ensure decisions remain consistent with safeguarding requirements and legal obligations.</a:t>
            </a:r>
          </a:p>
          <a:p>
            <a:r>
              <a:rPr lang="en-US" b="1"/>
              <a:t>Key message for staff: </a:t>
            </a:r>
            <a:r>
              <a:rPr lang="en-US"/>
              <a:t>Schools should communicate openly and sensitively, ensuring children and families understand both the support available and the safeguarding boundaries that must be followed.</a:t>
            </a:r>
          </a:p>
          <a:p>
            <a:endParaRPr lang="en-US">
              <a:cs typeface="+mn-lt"/>
            </a:endParaRPr>
          </a:p>
          <a:p>
            <a:r>
              <a:rPr lang="en-US" b="1"/>
              <a:t>Regular Review of Arrangements</a:t>
            </a:r>
          </a:p>
          <a:p>
            <a:r>
              <a:rPr lang="en-US"/>
              <a:t>KCSIE 2026 makes clear that decisions should not be viewed as permanent and should be reviewed at appropriate intervals.</a:t>
            </a:r>
          </a:p>
          <a:p>
            <a:r>
              <a:rPr lang="en-US"/>
              <a:t>Schools should consider reviewing arrangements where:</a:t>
            </a:r>
          </a:p>
          <a:p>
            <a:pPr marL="171450" indent="-171450">
              <a:buFont typeface="Arial"/>
              <a:buChar char="•"/>
            </a:pPr>
            <a:r>
              <a:rPr lang="en-US"/>
              <a:t>A child's circumstances change.</a:t>
            </a:r>
          </a:p>
          <a:p>
            <a:pPr marL="171450" indent="-171450">
              <a:buFont typeface="Arial"/>
              <a:buChar char="•"/>
            </a:pPr>
            <a:r>
              <a:rPr lang="en-US"/>
              <a:t>New safeguarding concerns emerge.</a:t>
            </a:r>
          </a:p>
          <a:p>
            <a:pPr marL="171450" indent="-171450">
              <a:buFont typeface="Arial"/>
              <a:buChar char="•"/>
            </a:pPr>
            <a:r>
              <a:rPr lang="en-US"/>
              <a:t>Additional information becomes available.</a:t>
            </a:r>
          </a:p>
          <a:p>
            <a:pPr marL="171450" indent="-171450">
              <a:buFont typeface="Arial"/>
              <a:buChar char="•"/>
            </a:pPr>
            <a:r>
              <a:rPr lang="en-US"/>
              <a:t>The impact of arrangements on the child or others changes.</a:t>
            </a:r>
          </a:p>
          <a:p>
            <a:pPr marL="171450" indent="-171450">
              <a:buFont typeface="Arial"/>
              <a:buChar char="•"/>
            </a:pPr>
            <a:r>
              <a:rPr lang="en-US"/>
              <a:t>Support arrangements are no longer meeting the child's needs.</a:t>
            </a:r>
          </a:p>
          <a:p>
            <a:r>
              <a:rPr lang="en-US"/>
              <a:t>The guidance states that where safeguarding issues arise, the </a:t>
            </a:r>
            <a:r>
              <a:rPr lang="en-US" b="1"/>
              <a:t>DSL should be involved immediately</a:t>
            </a:r>
            <a:r>
              <a:rPr lang="en-US"/>
              <a:t> in considering whether a review is required.</a:t>
            </a:r>
          </a:p>
          <a:p>
            <a:r>
              <a:rPr lang="en-US" b="1"/>
              <a:t>Rationale for the Change</a:t>
            </a:r>
          </a:p>
          <a:p>
            <a:r>
              <a:rPr lang="en-US"/>
              <a:t>Children's needs, wellbeing and circumstances can change over time. The DfE wants schools to ensure decisions remain appropriate, proportionate and in the best interests of all children involved.</a:t>
            </a:r>
          </a:p>
          <a:p>
            <a:r>
              <a:rPr lang="en-US"/>
              <a:t>This reflects wider safeguarding principles found throughout KCSIE:</a:t>
            </a:r>
          </a:p>
          <a:p>
            <a:pPr marL="171450" indent="-171450">
              <a:buFont typeface="Arial"/>
              <a:buChar char="•"/>
            </a:pPr>
            <a:r>
              <a:rPr lang="en-US"/>
              <a:t>Ongoing risk assessment.</a:t>
            </a:r>
          </a:p>
          <a:p>
            <a:pPr marL="171450" indent="-171450">
              <a:buFont typeface="Arial"/>
              <a:buChar char="•"/>
            </a:pPr>
            <a:r>
              <a:rPr lang="en-US"/>
              <a:t>Professional curiosity.</a:t>
            </a:r>
          </a:p>
          <a:p>
            <a:pPr marL="171450" indent="-171450">
              <a:buFont typeface="Arial"/>
              <a:buChar char="•"/>
            </a:pPr>
            <a:r>
              <a:rPr lang="en-US"/>
              <a:t>Child-centred decision-making.</a:t>
            </a:r>
          </a:p>
          <a:p>
            <a:pPr marL="171450" indent="-171450">
              <a:buFont typeface="Arial"/>
              <a:buChar char="•"/>
            </a:pPr>
            <a:r>
              <a:rPr lang="en-US"/>
              <a:t>Responsive safeguarding practice.</a:t>
            </a:r>
          </a:p>
          <a:p>
            <a:r>
              <a:rPr lang="en-US" b="1"/>
              <a:t>Key message for staff:</a:t>
            </a:r>
            <a:endParaRPr lang="en-US"/>
          </a:p>
          <a:p>
            <a:r>
              <a:rPr lang="en-US"/>
              <a:t>Support arrangements should be regularly reviewed to ensure they continue to promote the child's welfare and remain consistent with safeguarding requirements.</a:t>
            </a:r>
          </a:p>
          <a:p>
            <a:br>
              <a:rPr lang="en-US">
                <a:cs typeface="+mn-lt"/>
              </a:rPr>
            </a:br>
            <a:r>
              <a:rPr lang="en-US" b="1"/>
              <a:t>Reviewing Previous Decisions</a:t>
            </a:r>
            <a:endParaRPr lang="en-US">
              <a:solidFill>
                <a:srgbClr val="444444"/>
              </a:solidFill>
            </a:endParaRPr>
          </a:p>
          <a:p>
            <a:r>
              <a:rPr lang="en-US"/>
              <a:t>KCSIE 2026 states that schools and colleges should review decisions relating to support for social transition that were made before the publication of this guidance to determine whether they remain appropriate. Schools should consider the impact of any changes on the child and continue to involve parents or carers where appropriate. </a:t>
            </a:r>
            <a:endParaRPr lang="en-US">
              <a:solidFill>
                <a:srgbClr val="444444"/>
              </a:solidFill>
            </a:endParaRPr>
          </a:p>
          <a:p>
            <a:r>
              <a:rPr lang="en-US" b="1"/>
              <a:t>Rationale:</a:t>
            </a:r>
            <a:r>
              <a:rPr lang="en-US"/>
              <a:t> The DfE wants schools to ensure that existing arrangements remain aligned with the updated safeguarding guidance, current evidence and the child's best interests.</a:t>
            </a:r>
            <a:endParaRPr lang="en-US">
              <a:solidFill>
                <a:srgbClr val="444444"/>
              </a:solidFill>
            </a:endParaRPr>
          </a:p>
          <a:p>
            <a:r>
              <a:rPr lang="en-US" b="1"/>
              <a:t>Key message: </a:t>
            </a:r>
            <a:r>
              <a:rPr lang="en-US"/>
              <a:t>Existing arrangements should not be assumed to remain appropriate indefinitely and should be reviewed where necessary.</a:t>
            </a:r>
            <a:endParaRPr lang="en-US">
              <a:solidFill>
                <a:srgbClr val="444444"/>
              </a:solidFill>
            </a:endParaRPr>
          </a:p>
          <a:p>
            <a:endParaRPr lang="en-US">
              <a:solidFill>
                <a:srgbClr val="444444"/>
              </a:solidFill>
            </a:endParaRPr>
          </a:p>
          <a:p>
            <a:r>
              <a:rPr lang="en-US" b="1"/>
              <a:t>Recording Biological Sex</a:t>
            </a:r>
            <a:endParaRPr lang="en-US">
              <a:solidFill>
                <a:srgbClr val="444444"/>
              </a:solidFill>
            </a:endParaRPr>
          </a:p>
          <a:p>
            <a:r>
              <a:rPr lang="en-US"/>
              <a:t>The guidance states that schools are legally required to record a child's </a:t>
            </a:r>
            <a:r>
              <a:rPr lang="en-US" b="1"/>
              <a:t>biological sex accurately</a:t>
            </a:r>
            <a:r>
              <a:rPr lang="en-US"/>
              <a:t> wherever it is recorded. </a:t>
            </a:r>
            <a:endParaRPr lang="en-US">
              <a:solidFill>
                <a:srgbClr val="444444"/>
              </a:solidFill>
            </a:endParaRPr>
          </a:p>
          <a:p>
            <a:r>
              <a:rPr lang="en-US" b="1"/>
              <a:t>Rationale:</a:t>
            </a:r>
            <a:r>
              <a:rPr lang="en-US"/>
              <a:t> Accurate information is considered important for safeguarding, health, welfare, data accuracy and compliance with legal responsibilities. The guidance emphasises that accurate records support effective decision-making and safeguarding practice. </a:t>
            </a:r>
            <a:endParaRPr lang="en-US">
              <a:solidFill>
                <a:srgbClr val="444444"/>
              </a:solidFill>
            </a:endParaRPr>
          </a:p>
          <a:p>
            <a:r>
              <a:rPr lang="en-US" b="1"/>
              <a:t>Key message: </a:t>
            </a:r>
            <a:r>
              <a:rPr lang="en-US"/>
              <a:t>School records should accurately reflect a child's biological sex in accordance with KCSIE 2026.</a:t>
            </a:r>
            <a:endParaRPr lang="en-US">
              <a:solidFill>
                <a:srgbClr val="444444"/>
              </a:solidFill>
            </a:endParaRPr>
          </a:p>
          <a:p>
            <a:endParaRPr lang="en-US">
              <a:solidFill>
                <a:srgbClr val="444444"/>
              </a:solidFill>
            </a:endParaRPr>
          </a:p>
          <a:p>
            <a:r>
              <a:rPr lang="en-US" b="1"/>
              <a:t>Sharing Information with Relevant Staff</a:t>
            </a:r>
            <a:endParaRPr lang="en-US">
              <a:solidFill>
                <a:srgbClr val="444444"/>
              </a:solidFill>
            </a:endParaRPr>
          </a:p>
          <a:p>
            <a:r>
              <a:rPr lang="en-US"/>
              <a:t>KCSIE also states that </a:t>
            </a:r>
            <a:r>
              <a:rPr lang="en-US" b="1"/>
              <a:t>all relevant staff should be aware of a child's biological sex</a:t>
            </a:r>
            <a:r>
              <a:rPr lang="en-US"/>
              <a:t>. </a:t>
            </a:r>
            <a:endParaRPr lang="en-US">
              <a:solidFill>
                <a:srgbClr val="444444"/>
              </a:solidFill>
            </a:endParaRPr>
          </a:p>
          <a:p>
            <a:r>
              <a:rPr lang="en-US" b="1"/>
              <a:t>Rationale:</a:t>
            </a:r>
            <a:r>
              <a:rPr lang="en-US"/>
              <a:t> The DfE's position is that accurate information may be necessary to support safeguarding, risk assessments, health and welfare decisions, and compliance with requirements relating to toilets, changing rooms, sport and residential accommodation. </a:t>
            </a:r>
            <a:endParaRPr lang="en-US">
              <a:solidFill>
                <a:srgbClr val="444444"/>
              </a:solidFill>
            </a:endParaRPr>
          </a:p>
          <a:p>
            <a:r>
              <a:rPr lang="en-US" b="1"/>
              <a:t>Key message: </a:t>
            </a:r>
            <a:r>
              <a:rPr lang="en-US"/>
              <a:t>Relevant staff should have the information they need to fulfil their safeguarding responsibilities effectively.</a:t>
            </a:r>
            <a:endParaRPr lang="en-US">
              <a:solidFill>
                <a:srgbClr val="444444"/>
              </a:solidFill>
            </a:endParaRPr>
          </a:p>
          <a:p>
            <a:endParaRPr lang="en-US">
              <a:solidFill>
                <a:srgbClr val="444444"/>
              </a:solidFill>
            </a:endParaRPr>
          </a:p>
          <a:p>
            <a:r>
              <a:rPr lang="en-US" b="1"/>
              <a:t>Children Living 'In Stealth'</a:t>
            </a:r>
            <a:endParaRPr lang="en-US">
              <a:solidFill>
                <a:srgbClr val="444444"/>
              </a:solidFill>
            </a:endParaRPr>
          </a:p>
          <a:p>
            <a:r>
              <a:rPr lang="en-US"/>
              <a:t>The guidance highlights the need for schools to consider the vulnerabilities of children who have fully socially transitioned and may be </a:t>
            </a:r>
            <a:r>
              <a:rPr lang="en-US" b="1"/>
              <a:t>"living in stealth"</a:t>
            </a:r>
            <a:r>
              <a:rPr lang="en-US"/>
              <a:t>—where peers and/or staff may be unaware of the child's biological sex. </a:t>
            </a:r>
            <a:endParaRPr lang="en-US">
              <a:solidFill>
                <a:srgbClr val="444444"/>
              </a:solidFill>
            </a:endParaRPr>
          </a:p>
          <a:p>
            <a:r>
              <a:rPr lang="en-US"/>
              <a:t>KCSIE references the findings of the </a:t>
            </a:r>
            <a:r>
              <a:rPr lang="en-US" b="1"/>
              <a:t>Cass Review (2024)</a:t>
            </a:r>
            <a:r>
              <a:rPr lang="en-US"/>
              <a:t>, which noted that some children approaching puberty in these circumstances may experience increased anxiety and vulnerability.</a:t>
            </a:r>
            <a:endParaRPr lang="en-US">
              <a:solidFill>
                <a:srgbClr val="444444"/>
              </a:solidFill>
            </a:endParaRPr>
          </a:p>
          <a:p>
            <a:r>
              <a:rPr lang="en-US"/>
              <a:t>Schools are advised to involve the DSL in these cases and consider any related safeguarding concerns carefully. </a:t>
            </a:r>
            <a:endParaRPr lang="en-US">
              <a:solidFill>
                <a:srgbClr val="444444"/>
              </a:solidFill>
            </a:endParaRPr>
          </a:p>
          <a:p>
            <a:r>
              <a:rPr lang="en-US" b="1"/>
              <a:t>Key message: </a:t>
            </a:r>
            <a:r>
              <a:rPr lang="en-US"/>
              <a:t>Children living in stealth may have additional safeguarding and wellbeing needs that require ongoing support and oversight.</a:t>
            </a:r>
            <a:endParaRPr lang="en-US">
              <a:solidFill>
                <a:srgbClr val="444444"/>
              </a:solidFill>
            </a:endParaRPr>
          </a:p>
          <a:p>
            <a:endParaRPr lang="en-US">
              <a:solidFill>
                <a:srgbClr val="444444"/>
              </a:solidFill>
            </a:endParaRPr>
          </a:p>
          <a:p>
            <a:r>
              <a:rPr lang="en-US" b="1"/>
              <a:t>Supporting Children Who Wish to Detransition</a:t>
            </a:r>
            <a:endParaRPr lang="en-US">
              <a:solidFill>
                <a:srgbClr val="444444"/>
              </a:solidFill>
            </a:endParaRPr>
          </a:p>
          <a:p>
            <a:r>
              <a:rPr lang="en-US"/>
              <a:t>KCSIE 2026 recognises that some children may later wish to </a:t>
            </a:r>
            <a:r>
              <a:rPr lang="en-US" b="1"/>
              <a:t>partially or fully reverse previous social transition arrangements</a:t>
            </a:r>
            <a:r>
              <a:rPr lang="en-US"/>
              <a:t>. </a:t>
            </a:r>
            <a:endParaRPr lang="en-US">
              <a:solidFill>
                <a:srgbClr val="444444"/>
              </a:solidFill>
            </a:endParaRPr>
          </a:p>
          <a:p>
            <a:r>
              <a:rPr lang="en-US"/>
              <a:t>The guidance, drawing on the Cass Review, states that schools should support children who wish to detransition and should work closely with parents, carers and relevant professionals when considering the most appropriate support. </a:t>
            </a:r>
            <a:endParaRPr lang="en-US">
              <a:solidFill>
                <a:srgbClr val="444444"/>
              </a:solidFill>
            </a:endParaRPr>
          </a:p>
          <a:p>
            <a:r>
              <a:rPr lang="en-US" b="1"/>
              <a:t>Rationale:</a:t>
            </a:r>
            <a:r>
              <a:rPr lang="en-US"/>
              <a:t> The updated guidance emphasises maintaining flexibility and keeping options open for children whose views or circumstances may change over time. </a:t>
            </a:r>
            <a:endParaRPr lang="en-US">
              <a:solidFill>
                <a:srgbClr val="444444"/>
              </a:solidFill>
            </a:endParaRPr>
          </a:p>
          <a:p>
            <a:r>
              <a:rPr lang="en-US" b="1"/>
              <a:t>Key message: </a:t>
            </a:r>
            <a:r>
              <a:rPr lang="en-US"/>
              <a:t>Schools should provide support without judgement and ensure that children who wish to reverse previous decisions receive appropriate pastoral and safeguarding support.</a:t>
            </a:r>
            <a:endParaRPr lang="en-US">
              <a:solidFill>
                <a:srgbClr val="444444"/>
              </a:solidFill>
            </a:endParaRPr>
          </a:p>
          <a:p>
            <a:endParaRPr lang="en-US">
              <a:solidFill>
                <a:srgbClr val="444444"/>
              </a:solidFill>
            </a:endParaRPr>
          </a:p>
          <a:p>
            <a:r>
              <a:rPr lang="en-US" b="1"/>
              <a:t>Policies considerations</a:t>
            </a:r>
            <a:endParaRPr lang="en-US">
              <a:solidFill>
                <a:srgbClr val="444444"/>
              </a:solidFill>
            </a:endParaRPr>
          </a:p>
          <a:p>
            <a:pPr marL="171450" indent="-171450">
              <a:buFont typeface="Arial,Sans-Serif"/>
              <a:buChar char="•"/>
            </a:pPr>
            <a:r>
              <a:rPr lang="en-US"/>
              <a:t>When considering other policies schools should look at whether they put gender questioning children at a disadvantage to other children</a:t>
            </a:r>
            <a:endParaRPr lang="en-US">
              <a:solidFill>
                <a:srgbClr val="444444"/>
              </a:solidFill>
            </a:endParaRPr>
          </a:p>
          <a:p>
            <a:pPr marL="171450" indent="-171450">
              <a:buFont typeface="Arial,Sans-Serif"/>
              <a:buChar char="•"/>
            </a:pPr>
            <a:r>
              <a:rPr lang="en-GB"/>
              <a:t>Consider whether a policy would be supportive to children showing the steps that will be taken</a:t>
            </a:r>
            <a:endParaRPr lang="en-US">
              <a:solidFill>
                <a:srgbClr val="444444"/>
              </a:solidFill>
            </a:endParaRPr>
          </a:p>
          <a:p>
            <a:pPr marL="171450" indent="-171450">
              <a:buFont typeface="Arial,Sans-Serif"/>
              <a:buChar char="•"/>
            </a:pPr>
            <a:r>
              <a:rPr lang="en-GB"/>
              <a:t>Schools should consider developing their policies allowing flexibility rather than rigid rules based on gender stereotypes</a:t>
            </a:r>
            <a:endParaRPr lang="en-US"/>
          </a:p>
        </p:txBody>
      </p:sp>
      <p:sp>
        <p:nvSpPr>
          <p:cNvPr id="4" name="Slide Number Placeholder 3"/>
          <p:cNvSpPr>
            <a:spLocks noGrp="1"/>
          </p:cNvSpPr>
          <p:nvPr>
            <p:ph type="sldNum" sz="quarter" idx="5"/>
          </p:nvPr>
        </p:nvSpPr>
        <p:spPr/>
        <p:txBody>
          <a:bodyPr/>
          <a:lstStyle/>
          <a:p>
            <a:fld id="{B34957D8-5698-4B7A-A8DE-8C2F5D75B1DE}" type="slidenum">
              <a:rPr lang="en-GB" smtClean="0"/>
              <a:t>63</a:t>
            </a:fld>
            <a:endParaRPr lang="en-GB"/>
          </a:p>
        </p:txBody>
      </p:sp>
    </p:spTree>
    <p:extLst>
      <p:ext uri="{BB962C8B-B14F-4D97-AF65-F5344CB8AC3E}">
        <p14:creationId xmlns:p14="http://schemas.microsoft.com/office/powerpoint/2010/main" val="229613308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KCSIE 2026 has rewritten this section to make it clearer that </a:t>
            </a:r>
            <a:r>
              <a:rPr lang="en-US" b="1"/>
              <a:t>harmful sexual behaviour (HSB), sexual harassment and sexual violence exist on a continuum of behaviour</a:t>
            </a:r>
            <a:r>
              <a:rPr lang="en-US"/>
              <a:t>, rather than as separate and unrelated incidents. The order of the terms has been changed to reflect this progression:</a:t>
            </a:r>
          </a:p>
          <a:p>
            <a:pPr marL="171450" indent="-171450">
              <a:buFont typeface="Arial"/>
              <a:buChar char="•"/>
            </a:pPr>
            <a:r>
              <a:rPr lang="en-US"/>
              <a:t>Harmful Sexual Behaviour</a:t>
            </a:r>
          </a:p>
          <a:p>
            <a:pPr marL="171450" indent="-171450">
              <a:buFont typeface="Arial"/>
              <a:buChar char="•"/>
            </a:pPr>
            <a:r>
              <a:rPr lang="en-US"/>
              <a:t>Sexual Harassment</a:t>
            </a:r>
          </a:p>
          <a:p>
            <a:pPr marL="171450" indent="-171450">
              <a:buFont typeface="Arial"/>
              <a:buChar char="•"/>
            </a:pPr>
            <a:r>
              <a:rPr lang="en-US"/>
              <a:t>Sexual Violence</a:t>
            </a:r>
          </a:p>
          <a:p>
            <a:r>
              <a:rPr lang="en-US"/>
              <a:t>The guidance now explicitly states that harmful sexual behaviour may escalate into sexual harassment and, in some cases, sexual violence if it is not identified and addressed at an early stage.</a:t>
            </a:r>
          </a:p>
          <a:p>
            <a:endParaRPr lang="en-US">
              <a:latin typeface="Calibri"/>
              <a:ea typeface="Calibri"/>
              <a:cs typeface="Calibri"/>
            </a:endParaRPr>
          </a:p>
          <a:p>
            <a:r>
              <a:rPr lang="en-US"/>
              <a:t>The rationale is to encourage schools to recognise concerning behaviours at the earliest possible stage rather than waiting until behaviour becomes more serious.</a:t>
            </a:r>
          </a:p>
          <a:p>
            <a:br>
              <a:rPr lang="en-US">
                <a:cs typeface="+mn-lt"/>
              </a:rPr>
            </a:br>
            <a:r>
              <a:rPr lang="en-US" b="1"/>
              <a:t>Greater Focus on Misogyny</a:t>
            </a:r>
          </a:p>
          <a:p>
            <a:r>
              <a:rPr lang="en-US"/>
              <a:t>KCSIE 2026 includes additional references to </a:t>
            </a:r>
            <a:r>
              <a:rPr lang="en-US" b="1"/>
              <a:t>misogyny</a:t>
            </a:r>
            <a:r>
              <a:rPr lang="en-US"/>
              <a:t> throughout the guidance. </a:t>
            </a:r>
          </a:p>
          <a:p>
            <a:endParaRPr lang="en-US"/>
          </a:p>
          <a:p>
            <a:r>
              <a:rPr lang="en-US"/>
              <a:t>This reflects growing national concern about the influence of:</a:t>
            </a:r>
          </a:p>
          <a:p>
            <a:pPr marL="171450" indent="-171450">
              <a:buFont typeface="Arial"/>
              <a:buChar char="•"/>
            </a:pPr>
            <a:r>
              <a:rPr lang="en-US"/>
              <a:t>Online misogynistic content.</a:t>
            </a:r>
          </a:p>
          <a:p>
            <a:pPr marL="171450" indent="-171450">
              <a:buFont typeface="Arial"/>
              <a:buChar char="•"/>
            </a:pPr>
            <a:r>
              <a:rPr lang="en-US"/>
              <a:t>Harmful influencers.</a:t>
            </a:r>
          </a:p>
          <a:p>
            <a:pPr marL="171450" indent="-171450">
              <a:buFont typeface="Arial"/>
              <a:buChar char="•"/>
            </a:pPr>
            <a:r>
              <a:rPr lang="en-US"/>
              <a:t>Gender-based stereotypes.</a:t>
            </a:r>
          </a:p>
          <a:p>
            <a:pPr marL="171450" indent="-171450">
              <a:buFont typeface="Arial"/>
              <a:buChar char="•"/>
            </a:pPr>
            <a:r>
              <a:rPr lang="en-US"/>
              <a:t>Attitudes that normalise harassment or violence against women and girls.</a:t>
            </a:r>
          </a:p>
          <a:p>
            <a:r>
              <a:rPr lang="en-US"/>
              <a:t>The DfE recognises that misogynistic attitudes can contribute to harmful sexual behaviour, sexual harassment and sexual violence.</a:t>
            </a:r>
          </a:p>
          <a:p>
            <a:r>
              <a:rPr lang="en-US" b="1"/>
              <a:t>Key message for staff: </a:t>
            </a:r>
            <a:r>
              <a:rPr lang="en-US"/>
              <a:t>Challenging misogynistic language, attitudes and behaviours early is an important safeguarding responsibility.</a:t>
            </a:r>
          </a:p>
          <a:p>
            <a:endParaRPr lang="en-US">
              <a:cs typeface="+mn-lt"/>
            </a:endParaRPr>
          </a:p>
          <a:p>
            <a:r>
              <a:rPr lang="en-US" b="1"/>
              <a:t>Benefits of Early Identification and Support</a:t>
            </a:r>
          </a:p>
          <a:p>
            <a:r>
              <a:rPr lang="en-US"/>
              <a:t>KCSIE 2026 now places greater emphasis on the benefits of </a:t>
            </a:r>
            <a:r>
              <a:rPr lang="en-US" b="1"/>
              <a:t>early identification, assessment and intervention</a:t>
            </a:r>
            <a:r>
              <a:rPr lang="en-US"/>
              <a:t>. </a:t>
            </a:r>
          </a:p>
          <a:p>
            <a:endParaRPr lang="en-US"/>
          </a:p>
          <a:p>
            <a:r>
              <a:rPr lang="en-US"/>
              <a:t>This reflects the wider safeguarding theme running throughout KCSIE 2026 that:</a:t>
            </a:r>
          </a:p>
          <a:p>
            <a:pPr marL="171450" indent="-171450">
              <a:buFont typeface="Arial"/>
              <a:buChar char="•"/>
            </a:pPr>
            <a:r>
              <a:rPr lang="en-US"/>
              <a:t>Early intervention improves outcomes.</a:t>
            </a:r>
          </a:p>
          <a:p>
            <a:pPr marL="171450" indent="-171450">
              <a:buFont typeface="Arial"/>
              <a:buChar char="•"/>
            </a:pPr>
            <a:r>
              <a:rPr lang="en-US"/>
              <a:t>Harmful behaviours can often be addressed before they become entrenched.</a:t>
            </a:r>
          </a:p>
          <a:p>
            <a:pPr marL="171450" indent="-171450">
              <a:buFont typeface="Arial"/>
              <a:buChar char="•"/>
            </a:pPr>
            <a:r>
              <a:rPr lang="en-US"/>
              <a:t>Children displaying harmful behaviour may themselves require support and intervention.</a:t>
            </a:r>
          </a:p>
          <a:p>
            <a:pPr marL="171450" indent="-171450">
              <a:buFont typeface="Arial"/>
              <a:buChar char="•"/>
            </a:pPr>
            <a:r>
              <a:rPr lang="en-US"/>
              <a:t>Early support may prevent escalation into more serious abuse or exploitation. </a:t>
            </a:r>
          </a:p>
          <a:p>
            <a:r>
              <a:rPr lang="en-US"/>
              <a:t>This aligns with the government's wider shift towards prevention and early help.</a:t>
            </a:r>
          </a:p>
          <a:p>
            <a:r>
              <a:rPr lang="en-US" b="1"/>
              <a:t>Key message for staff: </a:t>
            </a:r>
            <a:r>
              <a:rPr lang="en-US"/>
              <a:t>Early recognition and appropriate intervention can be protective for both children who are harmed and children displaying harmful behaviour.</a:t>
            </a:r>
          </a:p>
          <a:p>
            <a:endParaRPr lang="en-US">
              <a:cs typeface="+mn-lt"/>
            </a:endParaRPr>
          </a:p>
          <a:p>
            <a:r>
              <a:rPr lang="en-US" b="1"/>
              <a:t>Alignment with the Families First Partnership Programme</a:t>
            </a:r>
          </a:p>
          <a:p>
            <a:r>
              <a:rPr lang="en-US"/>
              <a:t>The section has also been updated to reflect the </a:t>
            </a:r>
            <a:r>
              <a:rPr lang="en-US" b="1"/>
              <a:t>Families First Partnership Programme</a:t>
            </a:r>
            <a:r>
              <a:rPr lang="en-US"/>
              <a:t> and the introduction of </a:t>
            </a:r>
            <a:r>
              <a:rPr lang="en-US" b="1"/>
              <a:t>Family Help</a:t>
            </a:r>
            <a:r>
              <a:rPr lang="en-US"/>
              <a:t> services. </a:t>
            </a:r>
          </a:p>
          <a:p>
            <a:endParaRPr lang="en-US"/>
          </a:p>
          <a:p>
            <a:r>
              <a:rPr lang="en-US"/>
              <a:t>The Families First reforms are designed to:</a:t>
            </a:r>
          </a:p>
          <a:p>
            <a:pPr marL="171450" indent="-171450">
              <a:buFont typeface="Arial"/>
              <a:buChar char="•"/>
            </a:pPr>
            <a:r>
              <a:rPr lang="en-US"/>
              <a:t>Promote earlier intervention.</a:t>
            </a:r>
          </a:p>
          <a:p>
            <a:pPr marL="171450" indent="-171450">
              <a:buFont typeface="Arial"/>
              <a:buChar char="•"/>
            </a:pPr>
            <a:r>
              <a:rPr lang="en-US"/>
              <a:t>Improve multi-agency working.</a:t>
            </a:r>
          </a:p>
          <a:p>
            <a:pPr marL="171450" indent="-171450">
              <a:buFont typeface="Arial"/>
              <a:buChar char="•"/>
            </a:pPr>
            <a:r>
              <a:rPr lang="en-US"/>
              <a:t>Strengthen support for children and families.</a:t>
            </a:r>
          </a:p>
          <a:p>
            <a:pPr marL="171450" indent="-171450">
              <a:buFont typeface="Arial"/>
              <a:buChar char="•"/>
            </a:pPr>
            <a:r>
              <a:rPr lang="en-US"/>
              <a:t>Reduce escalation to statutory intervention where possible. </a:t>
            </a:r>
          </a:p>
          <a:p>
            <a:r>
              <a:rPr lang="en-US"/>
              <a:t>The revised wording reinforces the expectation that concerns about harmful sexual behaviour should be addressed through coordinated support involving schools, families and partner agencies where appropriate.</a:t>
            </a:r>
          </a:p>
          <a:p>
            <a:r>
              <a:rPr lang="en-US" b="1"/>
              <a:t>Key message for staff: </a:t>
            </a:r>
            <a:r>
              <a:rPr lang="en-US"/>
              <a:t>Children displaying harmful sexual behaviour may benefit from support through Family Help and other early intervention pathways before concerns escalate.</a:t>
            </a:r>
          </a:p>
          <a:p>
            <a:br>
              <a:rPr lang="en-US"/>
            </a:br>
            <a:endParaRPr lang="en-US"/>
          </a:p>
          <a:p>
            <a:endParaRPr lang="en-US"/>
          </a:p>
        </p:txBody>
      </p:sp>
      <p:sp>
        <p:nvSpPr>
          <p:cNvPr id="4" name="Slide Number Placeholder 3"/>
          <p:cNvSpPr>
            <a:spLocks noGrp="1"/>
          </p:cNvSpPr>
          <p:nvPr>
            <p:ph type="sldNum" sz="quarter" idx="5"/>
          </p:nvPr>
        </p:nvSpPr>
        <p:spPr/>
        <p:txBody>
          <a:bodyPr/>
          <a:lstStyle/>
          <a:p>
            <a:fld id="{B34957D8-5698-4B7A-A8DE-8C2F5D75B1DE}" type="slidenum">
              <a:rPr lang="en-GB" smtClean="0"/>
              <a:t>64</a:t>
            </a:fld>
            <a:endParaRPr lang="en-GB"/>
          </a:p>
        </p:txBody>
      </p:sp>
    </p:spTree>
    <p:extLst>
      <p:ext uri="{BB962C8B-B14F-4D97-AF65-F5344CB8AC3E}">
        <p14:creationId xmlns:p14="http://schemas.microsoft.com/office/powerpoint/2010/main" val="399785562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KCSIE 2026 has rewritten this section to make it clearer that </a:t>
            </a:r>
            <a:r>
              <a:rPr lang="en-US" b="1"/>
              <a:t>harmful sexual behaviour (HSB), sexual harassment and sexual violence exist on a continuum of behaviour</a:t>
            </a:r>
            <a:r>
              <a:rPr lang="en-US"/>
              <a:t>, rather than as separate and unrelated incidents. The order of the terms has been changed to reflect this progression:</a:t>
            </a:r>
          </a:p>
          <a:p>
            <a:pPr marL="171450" indent="-171450">
              <a:buFont typeface="Arial"/>
              <a:buChar char="•"/>
            </a:pPr>
            <a:r>
              <a:rPr lang="en-US"/>
              <a:t>Harmful Sexual Behaviour</a:t>
            </a:r>
          </a:p>
          <a:p>
            <a:pPr marL="171450" indent="-171450">
              <a:buFont typeface="Arial"/>
              <a:buChar char="•"/>
            </a:pPr>
            <a:r>
              <a:rPr lang="en-US"/>
              <a:t>Sexual Harassment</a:t>
            </a:r>
          </a:p>
          <a:p>
            <a:pPr marL="171450" indent="-171450">
              <a:buFont typeface="Arial"/>
              <a:buChar char="•"/>
            </a:pPr>
            <a:r>
              <a:rPr lang="en-US"/>
              <a:t>Sexual Violence</a:t>
            </a:r>
          </a:p>
          <a:p>
            <a:r>
              <a:rPr lang="en-US"/>
              <a:t>The guidance now explicitly states that harmful sexual behaviour may escalate into sexual harassment and, in some cases, sexual violence if it is not identified and addressed at an early stage.</a:t>
            </a:r>
          </a:p>
          <a:p>
            <a:endParaRPr lang="en-US">
              <a:latin typeface="Calibri"/>
              <a:ea typeface="Calibri"/>
              <a:cs typeface="Calibri"/>
            </a:endParaRPr>
          </a:p>
          <a:p>
            <a:r>
              <a:rPr lang="en-US"/>
              <a:t>The rationale is to encourage schools to recognise concerning behaviours at the earliest possible stage rather than waiting until behaviour becomes more serious.</a:t>
            </a:r>
          </a:p>
          <a:p>
            <a:br>
              <a:rPr lang="en-US">
                <a:cs typeface="+mn-lt"/>
              </a:rPr>
            </a:br>
            <a:r>
              <a:rPr lang="en-US" b="1"/>
              <a:t>Greater Focus on Misogyny</a:t>
            </a:r>
          </a:p>
          <a:p>
            <a:r>
              <a:rPr lang="en-US"/>
              <a:t>KCSIE 2026 includes additional references to </a:t>
            </a:r>
            <a:r>
              <a:rPr lang="en-US" b="1"/>
              <a:t>misogyny</a:t>
            </a:r>
            <a:r>
              <a:rPr lang="en-US"/>
              <a:t> throughout the guidance. </a:t>
            </a:r>
          </a:p>
          <a:p>
            <a:endParaRPr lang="en-US"/>
          </a:p>
          <a:p>
            <a:r>
              <a:rPr lang="en-US"/>
              <a:t>This reflects growing national concern about the influence of:</a:t>
            </a:r>
          </a:p>
          <a:p>
            <a:pPr marL="171450" indent="-171450">
              <a:buFont typeface="Arial"/>
              <a:buChar char="•"/>
            </a:pPr>
            <a:r>
              <a:rPr lang="en-US"/>
              <a:t>Online misogynistic content.</a:t>
            </a:r>
          </a:p>
          <a:p>
            <a:pPr marL="171450" indent="-171450">
              <a:buFont typeface="Arial"/>
              <a:buChar char="•"/>
            </a:pPr>
            <a:r>
              <a:rPr lang="en-US"/>
              <a:t>Harmful influencers.</a:t>
            </a:r>
          </a:p>
          <a:p>
            <a:pPr marL="171450" indent="-171450">
              <a:buFont typeface="Arial"/>
              <a:buChar char="•"/>
            </a:pPr>
            <a:r>
              <a:rPr lang="en-US"/>
              <a:t>Gender-based stereotypes.</a:t>
            </a:r>
          </a:p>
          <a:p>
            <a:pPr marL="171450" indent="-171450">
              <a:buFont typeface="Arial"/>
              <a:buChar char="•"/>
            </a:pPr>
            <a:r>
              <a:rPr lang="en-US"/>
              <a:t>Attitudes that normalise harassment or violence against women and girls.</a:t>
            </a:r>
          </a:p>
          <a:p>
            <a:r>
              <a:rPr lang="en-US"/>
              <a:t>The DfE recognises that misogynistic attitudes can contribute to harmful sexual behaviour, sexual harassment and sexual violence.</a:t>
            </a:r>
          </a:p>
          <a:p>
            <a:r>
              <a:rPr lang="en-US" b="1"/>
              <a:t>Key message for staff: </a:t>
            </a:r>
            <a:r>
              <a:rPr lang="en-US"/>
              <a:t>Challenging misogynistic language, attitudes and behaviours early is an important safeguarding responsibility.</a:t>
            </a:r>
          </a:p>
          <a:p>
            <a:endParaRPr lang="en-US">
              <a:cs typeface="+mn-lt"/>
            </a:endParaRPr>
          </a:p>
          <a:p>
            <a:r>
              <a:rPr lang="en-US" b="1"/>
              <a:t>Benefits of Early Identification and Support</a:t>
            </a:r>
          </a:p>
          <a:p>
            <a:r>
              <a:rPr lang="en-US"/>
              <a:t>KCSIE 2026 now places greater emphasis on the benefits of </a:t>
            </a:r>
            <a:r>
              <a:rPr lang="en-US" b="1"/>
              <a:t>early identification, assessment and intervention</a:t>
            </a:r>
            <a:r>
              <a:rPr lang="en-US"/>
              <a:t>. </a:t>
            </a:r>
          </a:p>
          <a:p>
            <a:endParaRPr lang="en-US"/>
          </a:p>
          <a:p>
            <a:r>
              <a:rPr lang="en-US"/>
              <a:t>This reflects the wider safeguarding theme running throughout KCSIE 2026 that:</a:t>
            </a:r>
          </a:p>
          <a:p>
            <a:pPr marL="171450" indent="-171450">
              <a:buFont typeface="Arial"/>
              <a:buChar char="•"/>
            </a:pPr>
            <a:r>
              <a:rPr lang="en-US"/>
              <a:t>Early intervention improves outcomes.</a:t>
            </a:r>
          </a:p>
          <a:p>
            <a:pPr marL="171450" indent="-171450">
              <a:buFont typeface="Arial"/>
              <a:buChar char="•"/>
            </a:pPr>
            <a:r>
              <a:rPr lang="en-US"/>
              <a:t>Harmful behaviours can often be addressed before they become entrenched.</a:t>
            </a:r>
          </a:p>
          <a:p>
            <a:pPr marL="171450" indent="-171450">
              <a:buFont typeface="Arial"/>
              <a:buChar char="•"/>
            </a:pPr>
            <a:r>
              <a:rPr lang="en-US"/>
              <a:t>Children displaying harmful behaviour may themselves require support and intervention.</a:t>
            </a:r>
          </a:p>
          <a:p>
            <a:pPr marL="171450" indent="-171450">
              <a:buFont typeface="Arial"/>
              <a:buChar char="•"/>
            </a:pPr>
            <a:r>
              <a:rPr lang="en-US"/>
              <a:t>Early support may prevent escalation into more serious abuse or exploitation. </a:t>
            </a:r>
          </a:p>
          <a:p>
            <a:r>
              <a:rPr lang="en-US"/>
              <a:t>This aligns with the government's wider shift towards prevention and early help.</a:t>
            </a:r>
          </a:p>
          <a:p>
            <a:r>
              <a:rPr lang="en-US" b="1"/>
              <a:t>Key message for staff: </a:t>
            </a:r>
            <a:r>
              <a:rPr lang="en-US"/>
              <a:t>Early recognition and appropriate intervention can be protective for both children who are harmed and children displaying harmful behaviour.</a:t>
            </a:r>
          </a:p>
          <a:p>
            <a:endParaRPr lang="en-US">
              <a:cs typeface="+mn-lt"/>
            </a:endParaRPr>
          </a:p>
          <a:p>
            <a:r>
              <a:rPr lang="en-US" b="1"/>
              <a:t>Alignment with the Families First Partnership Programme</a:t>
            </a:r>
          </a:p>
          <a:p>
            <a:r>
              <a:rPr lang="en-US"/>
              <a:t>The section has also been updated to reflect the </a:t>
            </a:r>
            <a:r>
              <a:rPr lang="en-US" b="1"/>
              <a:t>Families First Partnership Programme</a:t>
            </a:r>
            <a:r>
              <a:rPr lang="en-US"/>
              <a:t> and the introduction of </a:t>
            </a:r>
            <a:r>
              <a:rPr lang="en-US" b="1"/>
              <a:t>Family Help</a:t>
            </a:r>
            <a:r>
              <a:rPr lang="en-US"/>
              <a:t> services. </a:t>
            </a:r>
          </a:p>
          <a:p>
            <a:endParaRPr lang="en-US"/>
          </a:p>
          <a:p>
            <a:r>
              <a:rPr lang="en-US"/>
              <a:t>The Families First reforms are designed to:</a:t>
            </a:r>
          </a:p>
          <a:p>
            <a:pPr marL="171450" indent="-171450">
              <a:buFont typeface="Arial"/>
              <a:buChar char="•"/>
            </a:pPr>
            <a:r>
              <a:rPr lang="en-US"/>
              <a:t>Promote earlier intervention.</a:t>
            </a:r>
          </a:p>
          <a:p>
            <a:pPr marL="171450" indent="-171450">
              <a:buFont typeface="Arial"/>
              <a:buChar char="•"/>
            </a:pPr>
            <a:r>
              <a:rPr lang="en-US"/>
              <a:t>Improve multi-agency working.</a:t>
            </a:r>
          </a:p>
          <a:p>
            <a:pPr marL="171450" indent="-171450">
              <a:buFont typeface="Arial"/>
              <a:buChar char="•"/>
            </a:pPr>
            <a:r>
              <a:rPr lang="en-US"/>
              <a:t>Strengthen support for children and families.</a:t>
            </a:r>
          </a:p>
          <a:p>
            <a:pPr marL="171450" indent="-171450">
              <a:buFont typeface="Arial"/>
              <a:buChar char="•"/>
            </a:pPr>
            <a:r>
              <a:rPr lang="en-US"/>
              <a:t>Reduce escalation to statutory intervention where possible. </a:t>
            </a:r>
          </a:p>
          <a:p>
            <a:r>
              <a:rPr lang="en-US"/>
              <a:t>The revised wording reinforces the expectation that concerns about harmful sexual behaviour should be addressed through coordinated support involving schools, families and partner agencies where appropriate.</a:t>
            </a:r>
          </a:p>
          <a:p>
            <a:r>
              <a:rPr lang="en-US" b="1"/>
              <a:t>Key message for staff: </a:t>
            </a:r>
            <a:r>
              <a:rPr lang="en-US"/>
              <a:t>Children displaying harmful sexual behaviour may benefit from support through Family Help and other early intervention pathways before concerns escalate.</a:t>
            </a:r>
          </a:p>
          <a:p>
            <a:br>
              <a:rPr lang="en-US"/>
            </a:br>
            <a:endParaRPr lang="en-US"/>
          </a:p>
          <a:p>
            <a:endParaRPr lang="en-US"/>
          </a:p>
        </p:txBody>
      </p:sp>
      <p:sp>
        <p:nvSpPr>
          <p:cNvPr id="4" name="Slide Number Placeholder 3"/>
          <p:cNvSpPr>
            <a:spLocks noGrp="1"/>
          </p:cNvSpPr>
          <p:nvPr>
            <p:ph type="sldNum" sz="quarter" idx="5"/>
          </p:nvPr>
        </p:nvSpPr>
        <p:spPr/>
        <p:txBody>
          <a:bodyPr/>
          <a:lstStyle/>
          <a:p>
            <a:fld id="{B34957D8-5698-4B7A-A8DE-8C2F5D75B1DE}" type="slidenum">
              <a:rPr lang="en-GB" smtClean="0"/>
              <a:t>65</a:t>
            </a:fld>
            <a:endParaRPr lang="en-GB"/>
          </a:p>
        </p:txBody>
      </p:sp>
    </p:spTree>
    <p:extLst>
      <p:ext uri="{BB962C8B-B14F-4D97-AF65-F5344CB8AC3E}">
        <p14:creationId xmlns:p14="http://schemas.microsoft.com/office/powerpoint/2010/main" val="354993105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What is Operation Encompass?</a:t>
            </a:r>
            <a:endParaRPr lang="en-US" b="1"/>
          </a:p>
          <a:p>
            <a:r>
              <a:rPr lang="en-GB"/>
              <a:t>Operation Encompass is a national information-sharing partnership between police and education settings that operates across all police forces in England and Wales. KCSIE 2026 reflects the introduction of a </a:t>
            </a:r>
            <a:r>
              <a:rPr lang="en-GB" b="1"/>
              <a:t>new statutory duty from November 2025</a:t>
            </a:r>
            <a:r>
              <a:rPr lang="en-GB"/>
              <a:t>, requiring police to notify a child's education setting, and where relevant the local authority, when they have reasonable grounds to believe a child may be a victim of domestic abuse. </a:t>
            </a:r>
          </a:p>
          <a:p>
            <a:r>
              <a:rPr lang="en-GB"/>
              <a:t>This includes:</a:t>
            </a:r>
          </a:p>
          <a:p>
            <a:pPr marL="171450" indent="-171450">
              <a:buFont typeface="Arial"/>
              <a:buChar char="•"/>
            </a:pPr>
            <a:r>
              <a:rPr lang="en-GB"/>
              <a:t>Children who witnessed a domestic abuse incident.</a:t>
            </a:r>
          </a:p>
          <a:p>
            <a:pPr marL="171450" indent="-171450">
              <a:buFont typeface="Arial"/>
              <a:buChar char="•"/>
            </a:pPr>
            <a:r>
              <a:rPr lang="en-GB"/>
              <a:t>Children who were present elsewhere in the home.</a:t>
            </a:r>
          </a:p>
          <a:p>
            <a:pPr marL="171450" indent="-171450">
              <a:buFont typeface="Arial"/>
              <a:buChar char="•"/>
            </a:pPr>
            <a:r>
              <a:rPr lang="en-GB"/>
              <a:t>Children who were not physically present but are connected to the household.</a:t>
            </a:r>
          </a:p>
          <a:p>
            <a:pPr marL="171450" indent="-171450">
              <a:buFont typeface="Arial"/>
              <a:buChar char="•"/>
            </a:pPr>
            <a:r>
              <a:rPr lang="en-GB"/>
              <a:t>Children who may be living in another household temporarily or permanently.</a:t>
            </a:r>
          </a:p>
          <a:p>
            <a:endParaRPr lang="en-GB"/>
          </a:p>
          <a:p>
            <a:r>
              <a:rPr lang="en-GB" b="1"/>
              <a:t>Why Has This Changed?</a:t>
            </a:r>
          </a:p>
          <a:p>
            <a:r>
              <a:rPr lang="en-GB"/>
              <a:t>The change reflects growing recognition that children are </a:t>
            </a:r>
            <a:r>
              <a:rPr lang="en-GB" b="1"/>
              <a:t>victims of domestic abuse in their own right</a:t>
            </a:r>
            <a:r>
              <a:rPr lang="en-GB"/>
              <a:t>, even when they are not directly assaulted or present during an incident. The statutory duty supports the aims of </a:t>
            </a:r>
            <a:r>
              <a:rPr lang="en-GB" b="1"/>
              <a:t>Working Together to Safeguard Children</a:t>
            </a:r>
            <a:r>
              <a:rPr lang="en-GB"/>
              <a:t> and wider domestic abuse legislation by ensuring schools have timely information to support children affected by abuse. </a:t>
            </a:r>
          </a:p>
          <a:p>
            <a:r>
              <a:rPr lang="en-GB"/>
              <a:t>Operation Encompass reports that more than </a:t>
            </a:r>
            <a:r>
              <a:rPr lang="en-GB" b="1"/>
              <a:t>2,000 notifications are sent to education settings each day</a:t>
            </a:r>
            <a:r>
              <a:rPr lang="en-GB"/>
              <a:t>, highlighting the scale of children affected by domestic abuse. </a:t>
            </a:r>
          </a:p>
          <a:p>
            <a:endParaRPr lang="en-GB" b="1"/>
          </a:p>
          <a:p>
            <a:r>
              <a:rPr lang="en-GB" b="1"/>
              <a:t>What Does This Mean for Schools?</a:t>
            </a:r>
            <a:endParaRPr lang="en-GB"/>
          </a:p>
          <a:p>
            <a:r>
              <a:rPr lang="en-GB"/>
              <a:t>The purpose of the notification is to ensure schools can:</a:t>
            </a:r>
          </a:p>
          <a:p>
            <a:pPr marL="171450" indent="-171450">
              <a:buFont typeface="Arial"/>
              <a:buChar char="•"/>
            </a:pPr>
            <a:r>
              <a:rPr lang="en-GB"/>
              <a:t>Understand a child's current circumstances.</a:t>
            </a:r>
          </a:p>
          <a:p>
            <a:pPr marL="171450" indent="-171450">
              <a:buFont typeface="Arial"/>
              <a:buChar char="•"/>
            </a:pPr>
            <a:r>
              <a:rPr lang="en-GB"/>
              <a:t>Provide immediate support where required.</a:t>
            </a:r>
          </a:p>
          <a:p>
            <a:pPr marL="171450" indent="-171450">
              <a:buFont typeface="Arial"/>
              <a:buChar char="•"/>
            </a:pPr>
            <a:r>
              <a:rPr lang="en-GB"/>
              <a:t>Make informed pastoral and safeguarding decisions.</a:t>
            </a:r>
          </a:p>
          <a:p>
            <a:pPr marL="171450" indent="-171450">
              <a:buFont typeface="Arial"/>
              <a:buChar char="•"/>
            </a:pPr>
            <a:r>
              <a:rPr lang="en-GB"/>
              <a:t>Monitor wellbeing and presentation throughout the school day.</a:t>
            </a:r>
          </a:p>
          <a:p>
            <a:pPr marL="171450" indent="-171450">
              <a:buFont typeface="Arial"/>
              <a:buChar char="•"/>
            </a:pPr>
            <a:r>
              <a:rPr lang="en-GB"/>
              <a:t>Help reduce the impact of domestic abuse on education and emotional wellbeing.</a:t>
            </a:r>
          </a:p>
          <a:p>
            <a:r>
              <a:rPr lang="en-GB"/>
              <a:t>Importantly, KCSIE makes clear that:</a:t>
            </a:r>
          </a:p>
          <a:p>
            <a:r>
              <a:rPr lang="en-GB" b="1"/>
              <a:t>Operation Encompass does not create new safeguarding responsibilities for schools.</a:t>
            </a:r>
            <a:endParaRPr lang="en-GB"/>
          </a:p>
          <a:p>
            <a:r>
              <a:rPr lang="en-GB"/>
              <a:t>Instead, it supports schools to fulfil their existing safeguarding duties more effectively. </a:t>
            </a:r>
          </a:p>
          <a:p>
            <a:r>
              <a:rPr lang="en-GB" b="1"/>
              <a:t>Role of the DSL</a:t>
            </a:r>
          </a:p>
          <a:p>
            <a:r>
              <a:rPr lang="en-GB"/>
              <a:t>The Designated Safeguarding Lead will usually act as the school's </a:t>
            </a:r>
            <a:r>
              <a:rPr lang="en-GB" b="1"/>
              <a:t>Operation Encompass Key Adult</a:t>
            </a:r>
            <a:r>
              <a:rPr lang="en-GB"/>
              <a:t>.</a:t>
            </a:r>
          </a:p>
          <a:p>
            <a:r>
              <a:rPr lang="en-GB"/>
              <a:t>The DSL is responsible for:</a:t>
            </a:r>
          </a:p>
          <a:p>
            <a:pPr marL="171450" indent="-171450">
              <a:buFont typeface="Arial"/>
              <a:buChar char="•"/>
            </a:pPr>
            <a:r>
              <a:rPr lang="en-GB"/>
              <a:t>Receiving and managing notifications.</a:t>
            </a:r>
          </a:p>
          <a:p>
            <a:pPr marL="171450" indent="-171450">
              <a:buFont typeface="Arial"/>
              <a:buChar char="•"/>
            </a:pPr>
            <a:r>
              <a:rPr lang="en-GB"/>
              <a:t>Assessing any safeguarding concerns.</a:t>
            </a:r>
          </a:p>
          <a:p>
            <a:pPr marL="171450" indent="-171450">
              <a:buFont typeface="Arial"/>
              <a:buChar char="•"/>
            </a:pPr>
            <a:r>
              <a:rPr lang="en-GB"/>
              <a:t>Considering what support should be offered.</a:t>
            </a:r>
          </a:p>
          <a:p>
            <a:pPr marL="171450" indent="-171450">
              <a:buFont typeface="Arial"/>
              <a:buChar char="•"/>
            </a:pPr>
            <a:r>
              <a:rPr lang="en-GB"/>
              <a:t>Making referrals where required.</a:t>
            </a:r>
          </a:p>
          <a:p>
            <a:pPr marL="171450" indent="-171450">
              <a:buFont typeface="Arial"/>
              <a:buChar char="•"/>
            </a:pPr>
            <a:r>
              <a:rPr lang="en-GB"/>
              <a:t>Recording information securely.</a:t>
            </a:r>
          </a:p>
          <a:p>
            <a:pPr marL="171450" indent="-171450">
              <a:buFont typeface="Arial"/>
              <a:buChar char="•"/>
            </a:pPr>
            <a:r>
              <a:rPr lang="en-GB"/>
              <a:t>Liaising with families when appropriate. </a:t>
            </a:r>
          </a:p>
          <a:p>
            <a:r>
              <a:rPr lang="en-GB"/>
              <a:t>KCSIE suggests that DSLs may wish to use a </a:t>
            </a:r>
            <a:r>
              <a:rPr lang="en-GB" b="1"/>
              <a:t>central safeguarding inbox</a:t>
            </a:r>
            <a:r>
              <a:rPr lang="en-GB"/>
              <a:t> to ensure oversight of all notifications. This aligns with wider KCSIE 2026 expectations around information sharing and safeguarding continuity. </a:t>
            </a:r>
          </a:p>
          <a:p>
            <a:endParaRPr lang="en-GB"/>
          </a:p>
        </p:txBody>
      </p:sp>
      <p:sp>
        <p:nvSpPr>
          <p:cNvPr id="4" name="Slide Number Placeholder 3"/>
          <p:cNvSpPr>
            <a:spLocks noGrp="1"/>
          </p:cNvSpPr>
          <p:nvPr>
            <p:ph type="sldNum" sz="quarter" idx="5"/>
          </p:nvPr>
        </p:nvSpPr>
        <p:spPr/>
        <p:txBody>
          <a:bodyPr/>
          <a:lstStyle/>
          <a:p>
            <a:fld id="{B34957D8-5698-4B7A-A8DE-8C2F5D75B1DE}" type="slidenum">
              <a:rPr lang="en-GB" smtClean="0"/>
              <a:t>66</a:t>
            </a:fld>
            <a:endParaRPr lang="en-GB"/>
          </a:p>
        </p:txBody>
      </p:sp>
    </p:spTree>
    <p:extLst>
      <p:ext uri="{BB962C8B-B14F-4D97-AF65-F5344CB8AC3E}">
        <p14:creationId xmlns:p14="http://schemas.microsoft.com/office/powerpoint/2010/main" val="260965636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Information Sharing and Confidentiality</a:t>
            </a:r>
            <a:endParaRPr lang="en-US" b="1">
              <a:solidFill>
                <a:srgbClr val="444444"/>
              </a:solidFill>
            </a:endParaRPr>
          </a:p>
          <a:p>
            <a:r>
              <a:rPr lang="en-GB"/>
              <a:t>Because Operation Encompass involves highly sensitive information, schools must ensure compliance with </a:t>
            </a:r>
            <a:r>
              <a:rPr lang="en-GB" b="1"/>
              <a:t>data protection laws</a:t>
            </a:r>
            <a:r>
              <a:rPr lang="en-GB"/>
              <a:t>, including:</a:t>
            </a:r>
            <a:endParaRPr lang="en-US">
              <a:solidFill>
                <a:srgbClr val="444444"/>
              </a:solidFill>
            </a:endParaRPr>
          </a:p>
          <a:p>
            <a:pPr marL="171450" indent="-171450">
              <a:buFont typeface="Arial,Sans-Serif"/>
              <a:buChar char="•"/>
            </a:pPr>
            <a:r>
              <a:rPr lang="en-GB"/>
              <a:t>Data Protection Act 2018.</a:t>
            </a:r>
            <a:endParaRPr lang="en-US">
              <a:solidFill>
                <a:srgbClr val="444444"/>
              </a:solidFill>
            </a:endParaRPr>
          </a:p>
          <a:p>
            <a:pPr marL="171450" indent="-171450">
              <a:buFont typeface="Arial,Sans-Serif"/>
              <a:buChar char="•"/>
            </a:pPr>
            <a:r>
              <a:rPr lang="en-GB"/>
              <a:t>UK GDPR.</a:t>
            </a:r>
            <a:endParaRPr lang="en-US">
              <a:solidFill>
                <a:srgbClr val="444444"/>
              </a:solidFill>
            </a:endParaRPr>
          </a:p>
          <a:p>
            <a:pPr marL="171450" indent="-171450">
              <a:buFont typeface="Arial,Sans-Serif"/>
              <a:buChar char="•"/>
            </a:pPr>
            <a:r>
              <a:rPr lang="en-GB"/>
              <a:t>Data (Use and Access) Act 2025. </a:t>
            </a:r>
            <a:endParaRPr lang="en-US">
              <a:solidFill>
                <a:srgbClr val="444444"/>
              </a:solidFill>
            </a:endParaRPr>
          </a:p>
          <a:p>
            <a:r>
              <a:rPr lang="en-GB"/>
              <a:t>Information must:</a:t>
            </a:r>
            <a:endParaRPr lang="en-US">
              <a:solidFill>
                <a:srgbClr val="444444"/>
              </a:solidFill>
            </a:endParaRPr>
          </a:p>
          <a:p>
            <a:pPr marL="171450" indent="-171450">
              <a:buFont typeface="Arial,Sans-Serif"/>
              <a:buChar char="•"/>
            </a:pPr>
            <a:r>
              <a:rPr lang="en-GB"/>
              <a:t>Be treated as confidential.</a:t>
            </a:r>
            <a:endParaRPr lang="en-US">
              <a:solidFill>
                <a:srgbClr val="444444"/>
              </a:solidFill>
            </a:endParaRPr>
          </a:p>
          <a:p>
            <a:pPr marL="171450" indent="-171450">
              <a:buFont typeface="Arial,Sans-Serif"/>
              <a:buChar char="•"/>
            </a:pPr>
            <a:r>
              <a:rPr lang="en-GB"/>
              <a:t>Be shared only with staff who need to know.</a:t>
            </a:r>
            <a:endParaRPr lang="en-US">
              <a:solidFill>
                <a:srgbClr val="444444"/>
              </a:solidFill>
            </a:endParaRPr>
          </a:p>
          <a:p>
            <a:pPr marL="171450" indent="-171450">
              <a:buFont typeface="Arial,Sans-Serif"/>
              <a:buChar char="•"/>
            </a:pPr>
            <a:r>
              <a:rPr lang="en-GB"/>
              <a:t>Be stored securely.</a:t>
            </a:r>
            <a:endParaRPr lang="en-US">
              <a:solidFill>
                <a:srgbClr val="444444"/>
              </a:solidFill>
            </a:endParaRPr>
          </a:p>
          <a:p>
            <a:pPr marL="171450" indent="-171450">
              <a:buFont typeface="Arial,Sans-Serif"/>
              <a:buChar char="•"/>
            </a:pPr>
            <a:r>
              <a:rPr lang="en-GB"/>
              <a:t>Be recorded within safeguarding systems appropriately. </a:t>
            </a:r>
            <a:endParaRPr lang="en-GB">
              <a:solidFill>
                <a:srgbClr val="444444"/>
              </a:solidFill>
            </a:endParaRPr>
          </a:p>
          <a:p>
            <a:endParaRPr lang="en-GB"/>
          </a:p>
          <a:p>
            <a:r>
              <a:rPr lang="en-GB" b="1"/>
              <a:t>Safeguarding Referrals</a:t>
            </a:r>
            <a:endParaRPr lang="en-US" b="1">
              <a:solidFill>
                <a:srgbClr val="444444"/>
              </a:solidFill>
            </a:endParaRPr>
          </a:p>
          <a:p>
            <a:r>
              <a:rPr lang="en-GB"/>
              <a:t>A key point within KCSIE is that Operation Encompass:</a:t>
            </a:r>
            <a:endParaRPr lang="en-US">
              <a:solidFill>
                <a:srgbClr val="444444"/>
              </a:solidFill>
            </a:endParaRPr>
          </a:p>
          <a:p>
            <a:r>
              <a:rPr lang="en-GB" b="1"/>
              <a:t>Does not replace safeguarding referrals or child protection procedures.</a:t>
            </a:r>
            <a:endParaRPr lang="en-GB">
              <a:solidFill>
                <a:srgbClr val="444444"/>
              </a:solidFill>
            </a:endParaRPr>
          </a:p>
          <a:p>
            <a:r>
              <a:rPr lang="en-GB"/>
              <a:t>Where there are concerns that a child has been harmed or is at risk of harm, schools and police should continue to follow local safeguarding procedures and make referrals to Children's Social Care where required. </a:t>
            </a:r>
            <a:endParaRPr lang="en-GB">
              <a:solidFill>
                <a:srgbClr val="444444"/>
              </a:solidFill>
            </a:endParaRPr>
          </a:p>
          <a:p>
            <a:endParaRPr lang="en-GB">
              <a:solidFill>
                <a:srgbClr val="000000"/>
              </a:solidFill>
            </a:endParaRPr>
          </a:p>
          <a:p>
            <a:r>
              <a:rPr lang="en-GB" b="1"/>
              <a:t>Notifications may include:</a:t>
            </a:r>
            <a:endParaRPr lang="en-US" b="1">
              <a:solidFill>
                <a:srgbClr val="444444"/>
              </a:solidFill>
            </a:endParaRPr>
          </a:p>
          <a:p>
            <a:pPr marL="171450" indent="-171450">
              <a:buFont typeface="Arial,Sans-Serif"/>
              <a:buChar char="•"/>
            </a:pPr>
            <a:r>
              <a:rPr lang="en-GB"/>
              <a:t>Child's name and date of birth.</a:t>
            </a:r>
            <a:endParaRPr lang="en-US">
              <a:solidFill>
                <a:srgbClr val="444444"/>
              </a:solidFill>
            </a:endParaRPr>
          </a:p>
          <a:p>
            <a:pPr marL="171450" indent="-171450">
              <a:buFont typeface="Arial,Sans-Serif"/>
              <a:buChar char="•"/>
            </a:pPr>
            <a:r>
              <a:rPr lang="en-GB"/>
              <a:t>Relationship to those involved.</a:t>
            </a:r>
            <a:endParaRPr lang="en-US">
              <a:solidFill>
                <a:srgbClr val="444444"/>
              </a:solidFill>
            </a:endParaRPr>
          </a:p>
          <a:p>
            <a:pPr marL="171450" indent="-171450">
              <a:buFont typeface="Arial,Sans-Serif"/>
              <a:buChar char="•"/>
            </a:pPr>
            <a:r>
              <a:rPr lang="en-GB"/>
              <a:t>Police incident reference number.</a:t>
            </a:r>
            <a:endParaRPr lang="en-US">
              <a:solidFill>
                <a:srgbClr val="444444"/>
              </a:solidFill>
            </a:endParaRPr>
          </a:p>
          <a:p>
            <a:pPr marL="171450" indent="-171450">
              <a:buFont typeface="Arial,Sans-Serif"/>
              <a:buChar char="•"/>
            </a:pPr>
            <a:r>
              <a:rPr lang="en-GB"/>
              <a:t>Date, time and location of incident.</a:t>
            </a:r>
            <a:endParaRPr lang="en-US">
              <a:solidFill>
                <a:srgbClr val="444444"/>
              </a:solidFill>
            </a:endParaRPr>
          </a:p>
          <a:p>
            <a:pPr marL="171450" indent="-171450">
              <a:buFont typeface="Arial,Sans-Serif"/>
              <a:buChar char="•"/>
            </a:pPr>
            <a:r>
              <a:rPr lang="en-GB"/>
              <a:t>Whether the child was present.</a:t>
            </a:r>
            <a:endParaRPr lang="en-US">
              <a:solidFill>
                <a:srgbClr val="444444"/>
              </a:solidFill>
            </a:endParaRPr>
          </a:p>
          <a:p>
            <a:pPr marL="171450" indent="-171450">
              <a:buFont typeface="Arial,Sans-Serif"/>
              <a:buChar char="•"/>
            </a:pPr>
            <a:r>
              <a:rPr lang="en-GB"/>
              <a:t>The child's voice, behaviour and presentation.</a:t>
            </a:r>
            <a:endParaRPr lang="en-US">
              <a:solidFill>
                <a:srgbClr val="444444"/>
              </a:solidFill>
            </a:endParaRPr>
          </a:p>
          <a:p>
            <a:pPr marL="171450" indent="-171450">
              <a:buFont typeface="Arial,Sans-Serif"/>
              <a:buChar char="•"/>
            </a:pPr>
            <a:r>
              <a:rPr lang="en-GB"/>
              <a:t>Context of the incident and any previous history of domestic abuse where available.</a:t>
            </a:r>
            <a:endParaRPr lang="en-GB">
              <a:solidFill>
                <a:srgbClr val="444444"/>
              </a:solidFill>
            </a:endParaRPr>
          </a:p>
          <a:p>
            <a:r>
              <a:rPr lang="en-GB"/>
              <a:t>Notifications must </a:t>
            </a:r>
            <a:r>
              <a:rPr lang="en-GB" b="1"/>
              <a:t>not</a:t>
            </a:r>
            <a:r>
              <a:rPr lang="en-GB"/>
              <a:t> include details of sexual offences disclosed during the incident because of legal protections under the </a:t>
            </a:r>
            <a:r>
              <a:rPr lang="en-GB" b="1"/>
              <a:t>Sexual Offences (Amendment) Act 1992</a:t>
            </a:r>
            <a:r>
              <a:rPr lang="en-GB"/>
              <a:t>. </a:t>
            </a:r>
            <a:endParaRPr lang="en-GB">
              <a:solidFill>
                <a:srgbClr val="444444"/>
              </a:solidFill>
            </a:endParaRPr>
          </a:p>
          <a:p>
            <a:endParaRPr lang="en-GB">
              <a:solidFill>
                <a:srgbClr val="000000"/>
              </a:solidFill>
            </a:endParaRPr>
          </a:p>
          <a:p>
            <a:r>
              <a:rPr lang="en-GB" b="1"/>
              <a:t>Schools should:</a:t>
            </a:r>
            <a:endParaRPr lang="en-US" b="1">
              <a:solidFill>
                <a:srgbClr val="444444"/>
              </a:solidFill>
            </a:endParaRPr>
          </a:p>
          <a:p>
            <a:pPr marL="171450" indent="-171450">
              <a:buFont typeface="Arial,Sans-Serif"/>
              <a:buChar char="•"/>
            </a:pPr>
            <a:r>
              <a:rPr lang="en-GB"/>
              <a:t>Ensure a trained Key Adult is identified.</a:t>
            </a:r>
            <a:endParaRPr lang="en-US">
              <a:solidFill>
                <a:srgbClr val="444444"/>
              </a:solidFill>
            </a:endParaRPr>
          </a:p>
          <a:p>
            <a:pPr marL="171450" indent="-171450">
              <a:buFont typeface="Arial,Sans-Serif"/>
              <a:buChar char="•"/>
            </a:pPr>
            <a:r>
              <a:rPr lang="en-GB"/>
              <a:t>Review safeguarding procedures for Operation Encompass notifications.</a:t>
            </a:r>
            <a:endParaRPr lang="en-US">
              <a:solidFill>
                <a:srgbClr val="444444"/>
              </a:solidFill>
            </a:endParaRPr>
          </a:p>
          <a:p>
            <a:pPr marL="171450" indent="-171450">
              <a:buFont typeface="Arial,Sans-Serif"/>
              <a:buChar char="•"/>
            </a:pPr>
            <a:r>
              <a:rPr lang="en-GB"/>
              <a:t>Consider how support will be offered on receipt of a notification.</a:t>
            </a:r>
            <a:endParaRPr lang="en-US">
              <a:solidFill>
                <a:srgbClr val="444444"/>
              </a:solidFill>
            </a:endParaRPr>
          </a:p>
          <a:p>
            <a:pPr marL="171450" indent="-171450">
              <a:buFont typeface="Arial,Sans-Serif"/>
              <a:buChar char="•"/>
            </a:pPr>
            <a:r>
              <a:rPr lang="en-GB"/>
              <a:t>Ensure information is securely recorded and shared appropriately.</a:t>
            </a:r>
            <a:endParaRPr lang="en-US">
              <a:solidFill>
                <a:srgbClr val="444444"/>
              </a:solidFill>
            </a:endParaRPr>
          </a:p>
          <a:p>
            <a:pPr marL="171450" indent="-171450">
              <a:buFont typeface="Arial,Sans-Serif"/>
              <a:buChar char="•"/>
            </a:pPr>
            <a:r>
              <a:rPr lang="en-GB"/>
              <a:t>Maintain strong relationships with local police and safeguarding partners.</a:t>
            </a:r>
            <a:endParaRPr lang="en-US">
              <a:solidFill>
                <a:srgbClr val="444444"/>
              </a:solidFill>
            </a:endParaRPr>
          </a:p>
          <a:p>
            <a:pPr marL="171450" indent="-171450">
              <a:buFont typeface="Arial,Sans-Serif"/>
              <a:buChar char="•"/>
            </a:pPr>
            <a:r>
              <a:rPr lang="en-GB"/>
              <a:t>Continue to follow child protection procedures where concerns meet safeguarding thresholds. </a:t>
            </a:r>
            <a:endParaRPr lang="en-GB">
              <a:solidFill>
                <a:srgbClr val="444444"/>
              </a:solidFill>
            </a:endParaRPr>
          </a:p>
          <a:p>
            <a:endParaRPr lang="en-GB">
              <a:solidFill>
                <a:srgbClr val="000000"/>
              </a:solidFill>
            </a:endParaRPr>
          </a:p>
          <a:p>
            <a:endParaRPr lang="en-GB">
              <a:latin typeface="Aptos"/>
              <a:ea typeface="Calibri"/>
              <a:cs typeface="Calibri"/>
            </a:endParaRPr>
          </a:p>
        </p:txBody>
      </p:sp>
      <p:sp>
        <p:nvSpPr>
          <p:cNvPr id="4" name="Slide Number Placeholder 3"/>
          <p:cNvSpPr>
            <a:spLocks noGrp="1"/>
          </p:cNvSpPr>
          <p:nvPr>
            <p:ph type="sldNum" sz="quarter" idx="5"/>
          </p:nvPr>
        </p:nvSpPr>
        <p:spPr/>
        <p:txBody>
          <a:bodyPr/>
          <a:lstStyle/>
          <a:p>
            <a:fld id="{B34957D8-5698-4B7A-A8DE-8C2F5D75B1DE}" type="slidenum">
              <a:rPr lang="en-GB" smtClean="0"/>
              <a:t>67</a:t>
            </a:fld>
            <a:endParaRPr lang="en-GB"/>
          </a:p>
        </p:txBody>
      </p:sp>
    </p:spTree>
    <p:extLst>
      <p:ext uri="{BB962C8B-B14F-4D97-AF65-F5344CB8AC3E}">
        <p14:creationId xmlns:p14="http://schemas.microsoft.com/office/powerpoint/2010/main" val="1787464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D90AB-BD7A-069A-83BD-BB6EA3C9885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6219E38-5A73-F593-877D-EB173F9744B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F0B10C3-3DC3-CA90-586F-D644CF2CD88E}"/>
              </a:ext>
            </a:extLst>
          </p:cNvPr>
          <p:cNvSpPr>
            <a:spLocks noGrp="1"/>
          </p:cNvSpPr>
          <p:nvPr>
            <p:ph type="dt" sz="half" idx="10"/>
          </p:nvPr>
        </p:nvSpPr>
        <p:spPr/>
        <p:txBody>
          <a:bodyPr/>
          <a:lstStyle/>
          <a:p>
            <a:fld id="{9890FEB4-F43D-4DED-8F6C-99718880A189}" type="datetimeFigureOut">
              <a:rPr lang="en-GB" smtClean="0"/>
              <a:t>18/08/2026</a:t>
            </a:fld>
            <a:endParaRPr lang="en-GB"/>
          </a:p>
        </p:txBody>
      </p:sp>
      <p:sp>
        <p:nvSpPr>
          <p:cNvPr id="5" name="Footer Placeholder 4">
            <a:extLst>
              <a:ext uri="{FF2B5EF4-FFF2-40B4-BE49-F238E27FC236}">
                <a16:creationId xmlns:a16="http://schemas.microsoft.com/office/drawing/2014/main" id="{96B93117-3160-77AA-9759-38FB4115ECA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EFB0085-3C2F-A87D-F0A7-6B03CE995D30}"/>
              </a:ext>
            </a:extLst>
          </p:cNvPr>
          <p:cNvSpPr>
            <a:spLocks noGrp="1"/>
          </p:cNvSpPr>
          <p:nvPr>
            <p:ph type="sldNum" sz="quarter" idx="12"/>
          </p:nvPr>
        </p:nvSpPr>
        <p:spPr/>
        <p:txBody>
          <a:bodyPr/>
          <a:lstStyle/>
          <a:p>
            <a:fld id="{21FA80FF-0418-4DE8-917E-36BD15816D03}" type="slidenum">
              <a:rPr lang="en-GB" smtClean="0"/>
              <a:t>‹#›</a:t>
            </a:fld>
            <a:endParaRPr lang="en-GB"/>
          </a:p>
        </p:txBody>
      </p:sp>
    </p:spTree>
    <p:extLst>
      <p:ext uri="{BB962C8B-B14F-4D97-AF65-F5344CB8AC3E}">
        <p14:creationId xmlns:p14="http://schemas.microsoft.com/office/powerpoint/2010/main" val="30765298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859B8-764C-EA9F-1D56-6BC993BF009B}"/>
              </a:ext>
            </a:extLst>
          </p:cNvPr>
          <p:cNvSpPr>
            <a:spLocks noGrp="1"/>
          </p:cNvSpPr>
          <p:nvPr>
            <p:ph type="title"/>
          </p:nvPr>
        </p:nvSpPr>
        <p:spPr>
          <a:xfrm>
            <a:off x="276652" y="182598"/>
            <a:ext cx="10515600" cy="1325563"/>
          </a:xfrm>
        </p:spPr>
        <p:txBody>
          <a:bodyPr/>
          <a:lstStyle>
            <a:lvl1pPr>
              <a:defRPr>
                <a:latin typeface="Tahoma" panose="020B0604030504040204" pitchFamily="34" charset="0"/>
                <a:ea typeface="Tahoma" panose="020B0604030504040204" pitchFamily="34" charset="0"/>
                <a:cs typeface="Tahoma" panose="020B0604030504040204" pitchFamily="34" charset="0"/>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4078B69-EB98-5B28-F163-8ABD75259A6C}"/>
              </a:ext>
            </a:extLst>
          </p:cNvPr>
          <p:cNvSpPr>
            <a:spLocks noGrp="1"/>
          </p:cNvSpPr>
          <p:nvPr>
            <p:ph idx="1"/>
          </p:nvPr>
        </p:nvSpPr>
        <p:spPr>
          <a:xfrm>
            <a:off x="276652" y="1565321"/>
            <a:ext cx="11638695" cy="4351338"/>
          </a:xfrm>
        </p:spPr>
        <p:txBody>
          <a:bodyPr/>
          <a:lstStyle>
            <a:lvl1pPr>
              <a:defRPr>
                <a:latin typeface="Tahoma" panose="020B0604030504040204" pitchFamily="34" charset="0"/>
                <a:ea typeface="Tahoma" panose="020B0604030504040204" pitchFamily="34" charset="0"/>
                <a:cs typeface="Tahoma" panose="020B0604030504040204" pitchFamily="34" charset="0"/>
              </a:defRPr>
            </a:lvl1pPr>
            <a:lvl2pPr>
              <a:defRPr>
                <a:latin typeface="Tahoma" panose="020B0604030504040204" pitchFamily="34" charset="0"/>
                <a:ea typeface="Tahoma" panose="020B0604030504040204" pitchFamily="34" charset="0"/>
                <a:cs typeface="Tahoma" panose="020B0604030504040204" pitchFamily="34" charset="0"/>
              </a:defRPr>
            </a:lvl2pPr>
            <a:lvl3pPr>
              <a:defRPr>
                <a:latin typeface="Tahoma" panose="020B0604030504040204" pitchFamily="34" charset="0"/>
                <a:ea typeface="Tahoma" panose="020B0604030504040204" pitchFamily="34" charset="0"/>
                <a:cs typeface="Tahoma" panose="020B0604030504040204" pitchFamily="34" charset="0"/>
              </a:defRPr>
            </a:lvl3pPr>
            <a:lvl4pPr>
              <a:defRPr>
                <a:latin typeface="Tahoma" panose="020B0604030504040204" pitchFamily="34" charset="0"/>
                <a:ea typeface="Tahoma" panose="020B0604030504040204" pitchFamily="34" charset="0"/>
                <a:cs typeface="Tahoma" panose="020B0604030504040204" pitchFamily="34" charset="0"/>
              </a:defRPr>
            </a:lvl4pPr>
            <a:lvl5pPr>
              <a:defRPr>
                <a:latin typeface="Tahoma" panose="020B0604030504040204" pitchFamily="34" charset="0"/>
                <a:ea typeface="Tahoma" panose="020B0604030504040204" pitchFamily="34" charset="0"/>
                <a:cs typeface="Tahoma" panose="020B060403050404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F8939BF-33B2-64B0-2549-8EF794D863C4}"/>
              </a:ext>
            </a:extLst>
          </p:cNvPr>
          <p:cNvSpPr>
            <a:spLocks noGrp="1"/>
          </p:cNvSpPr>
          <p:nvPr>
            <p:ph type="dt" sz="half" idx="10"/>
          </p:nvPr>
        </p:nvSpPr>
        <p:spPr/>
        <p:txBody>
          <a:bodyPr/>
          <a:lstStyle/>
          <a:p>
            <a:fld id="{9890FEB4-F43D-4DED-8F6C-99718880A189}" type="datetimeFigureOut">
              <a:rPr lang="en-GB" smtClean="0"/>
              <a:t>18/08/2026</a:t>
            </a:fld>
            <a:endParaRPr lang="en-GB"/>
          </a:p>
        </p:txBody>
      </p:sp>
      <p:sp>
        <p:nvSpPr>
          <p:cNvPr id="5" name="Footer Placeholder 4">
            <a:extLst>
              <a:ext uri="{FF2B5EF4-FFF2-40B4-BE49-F238E27FC236}">
                <a16:creationId xmlns:a16="http://schemas.microsoft.com/office/drawing/2014/main" id="{158177A6-1D39-028E-947E-6705D51C4B1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BAD5070-2FE2-9B48-6FAD-6B7DFF56FDF8}"/>
              </a:ext>
            </a:extLst>
          </p:cNvPr>
          <p:cNvSpPr>
            <a:spLocks noGrp="1"/>
          </p:cNvSpPr>
          <p:nvPr>
            <p:ph type="sldNum" sz="quarter" idx="12"/>
          </p:nvPr>
        </p:nvSpPr>
        <p:spPr/>
        <p:txBody>
          <a:bodyPr/>
          <a:lstStyle/>
          <a:p>
            <a:fld id="{21FA80FF-0418-4DE8-917E-36BD15816D03}" type="slidenum">
              <a:rPr lang="en-GB" smtClean="0"/>
              <a:t>‹#›</a:t>
            </a:fld>
            <a:endParaRPr lang="en-GB"/>
          </a:p>
        </p:txBody>
      </p:sp>
      <p:pic>
        <p:nvPicPr>
          <p:cNvPr id="7" name="Picture 6" descr="A picture containing shape&#10;&#10;Description automatically generated">
            <a:extLst>
              <a:ext uri="{FF2B5EF4-FFF2-40B4-BE49-F238E27FC236}">
                <a16:creationId xmlns:a16="http://schemas.microsoft.com/office/drawing/2014/main" id="{D9B56DCA-8674-C3E1-363E-D128038E3774}"/>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200452" y="5940507"/>
            <a:ext cx="2916558" cy="757120"/>
          </a:xfrm>
          <a:prstGeom prst="rect">
            <a:avLst/>
          </a:prstGeom>
        </p:spPr>
      </p:pic>
      <p:pic>
        <p:nvPicPr>
          <p:cNvPr id="9" name="Picture 8">
            <a:extLst>
              <a:ext uri="{FF2B5EF4-FFF2-40B4-BE49-F238E27FC236}">
                <a16:creationId xmlns:a16="http://schemas.microsoft.com/office/drawing/2014/main" id="{E25D011A-324C-5637-0211-79EB655225B3}"/>
              </a:ext>
            </a:extLst>
          </p:cNvPr>
          <p:cNvPicPr>
            <a:picLocks noChangeAspect="1"/>
          </p:cNvPicPr>
          <p:nvPr userDrawn="1"/>
        </p:nvPicPr>
        <p:blipFill>
          <a:blip r:embed="rId3"/>
          <a:stretch>
            <a:fillRect/>
          </a:stretch>
        </p:blipFill>
        <p:spPr>
          <a:xfrm>
            <a:off x="9308342" y="5940507"/>
            <a:ext cx="2883658" cy="841321"/>
          </a:xfrm>
          <a:prstGeom prst="rect">
            <a:avLst/>
          </a:prstGeom>
        </p:spPr>
      </p:pic>
      <p:cxnSp>
        <p:nvCxnSpPr>
          <p:cNvPr id="10" name="Straight Connector 9">
            <a:extLst>
              <a:ext uri="{FF2B5EF4-FFF2-40B4-BE49-F238E27FC236}">
                <a16:creationId xmlns:a16="http://schemas.microsoft.com/office/drawing/2014/main" id="{0884BF65-DD47-DDEE-F458-07B2A7E6A5C4}"/>
              </a:ext>
            </a:extLst>
          </p:cNvPr>
          <p:cNvCxnSpPr/>
          <p:nvPr userDrawn="1"/>
        </p:nvCxnSpPr>
        <p:spPr>
          <a:xfrm>
            <a:off x="276652" y="5814840"/>
            <a:ext cx="1163869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4451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870D9-2813-0123-9093-E4232A7B210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912C07F-E77F-8C82-3EAE-47566C0A78C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A9184CC-1329-4286-1F15-ADC263521385}"/>
              </a:ext>
            </a:extLst>
          </p:cNvPr>
          <p:cNvSpPr>
            <a:spLocks noGrp="1"/>
          </p:cNvSpPr>
          <p:nvPr>
            <p:ph type="dt" sz="half" idx="10"/>
          </p:nvPr>
        </p:nvSpPr>
        <p:spPr/>
        <p:txBody>
          <a:bodyPr/>
          <a:lstStyle/>
          <a:p>
            <a:fld id="{9890FEB4-F43D-4DED-8F6C-99718880A189}" type="datetimeFigureOut">
              <a:rPr lang="en-GB" smtClean="0"/>
              <a:t>18/08/2026</a:t>
            </a:fld>
            <a:endParaRPr lang="en-GB"/>
          </a:p>
        </p:txBody>
      </p:sp>
      <p:sp>
        <p:nvSpPr>
          <p:cNvPr id="5" name="Footer Placeholder 4">
            <a:extLst>
              <a:ext uri="{FF2B5EF4-FFF2-40B4-BE49-F238E27FC236}">
                <a16:creationId xmlns:a16="http://schemas.microsoft.com/office/drawing/2014/main" id="{156950BE-5A30-3C50-4905-4B68B4A47F5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33447F9-E55A-6E9A-D07B-B6EE2969B6D2}"/>
              </a:ext>
            </a:extLst>
          </p:cNvPr>
          <p:cNvSpPr>
            <a:spLocks noGrp="1"/>
          </p:cNvSpPr>
          <p:nvPr>
            <p:ph type="sldNum" sz="quarter" idx="12"/>
          </p:nvPr>
        </p:nvSpPr>
        <p:spPr/>
        <p:txBody>
          <a:bodyPr/>
          <a:lstStyle/>
          <a:p>
            <a:fld id="{21FA80FF-0418-4DE8-917E-36BD15816D03}" type="slidenum">
              <a:rPr lang="en-GB" smtClean="0"/>
              <a:t>‹#›</a:t>
            </a:fld>
            <a:endParaRPr lang="en-GB"/>
          </a:p>
        </p:txBody>
      </p:sp>
    </p:spTree>
    <p:extLst>
      <p:ext uri="{BB962C8B-B14F-4D97-AF65-F5344CB8AC3E}">
        <p14:creationId xmlns:p14="http://schemas.microsoft.com/office/powerpoint/2010/main" val="39464119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E9C21-C693-6607-9793-C7162EB13CE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0FECE1B-FE44-11E9-2D3A-8904E25F92E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F803F1C-37E7-0692-8C6C-087479B20B9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4EEC911-513F-7A09-7ECA-F6BD0DD03BAF}"/>
              </a:ext>
            </a:extLst>
          </p:cNvPr>
          <p:cNvSpPr>
            <a:spLocks noGrp="1"/>
          </p:cNvSpPr>
          <p:nvPr>
            <p:ph type="dt" sz="half" idx="10"/>
          </p:nvPr>
        </p:nvSpPr>
        <p:spPr/>
        <p:txBody>
          <a:bodyPr/>
          <a:lstStyle/>
          <a:p>
            <a:fld id="{9890FEB4-F43D-4DED-8F6C-99718880A189}" type="datetimeFigureOut">
              <a:rPr lang="en-GB" smtClean="0"/>
              <a:t>18/08/2026</a:t>
            </a:fld>
            <a:endParaRPr lang="en-GB"/>
          </a:p>
        </p:txBody>
      </p:sp>
      <p:sp>
        <p:nvSpPr>
          <p:cNvPr id="6" name="Footer Placeholder 5">
            <a:extLst>
              <a:ext uri="{FF2B5EF4-FFF2-40B4-BE49-F238E27FC236}">
                <a16:creationId xmlns:a16="http://schemas.microsoft.com/office/drawing/2014/main" id="{47FA7EC1-0EFB-DA70-AD79-6784963F5D0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FC0AB51-7DA5-CEFF-F8FC-0E305E9C0435}"/>
              </a:ext>
            </a:extLst>
          </p:cNvPr>
          <p:cNvSpPr>
            <a:spLocks noGrp="1"/>
          </p:cNvSpPr>
          <p:nvPr>
            <p:ph type="sldNum" sz="quarter" idx="12"/>
          </p:nvPr>
        </p:nvSpPr>
        <p:spPr/>
        <p:txBody>
          <a:bodyPr/>
          <a:lstStyle/>
          <a:p>
            <a:fld id="{21FA80FF-0418-4DE8-917E-36BD15816D03}" type="slidenum">
              <a:rPr lang="en-GB" smtClean="0"/>
              <a:t>‹#›</a:t>
            </a:fld>
            <a:endParaRPr lang="en-GB"/>
          </a:p>
        </p:txBody>
      </p:sp>
    </p:spTree>
    <p:extLst>
      <p:ext uri="{BB962C8B-B14F-4D97-AF65-F5344CB8AC3E}">
        <p14:creationId xmlns:p14="http://schemas.microsoft.com/office/powerpoint/2010/main" val="33940899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F5AE6-2138-E187-8DB9-093DCED1296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01BEB30-7E72-7EAC-2D72-ED972B5AE15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80E4B73-9787-7BE6-EDBF-403847362BF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A7322B0-D74E-EE78-908B-888BA4D943E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5272735-7F37-A7DD-CC1E-E61C480E01C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A308A4D-CA52-13CB-E02E-9B850F65665F}"/>
              </a:ext>
            </a:extLst>
          </p:cNvPr>
          <p:cNvSpPr>
            <a:spLocks noGrp="1"/>
          </p:cNvSpPr>
          <p:nvPr>
            <p:ph type="dt" sz="half" idx="10"/>
          </p:nvPr>
        </p:nvSpPr>
        <p:spPr/>
        <p:txBody>
          <a:bodyPr/>
          <a:lstStyle/>
          <a:p>
            <a:fld id="{9890FEB4-F43D-4DED-8F6C-99718880A189}" type="datetimeFigureOut">
              <a:rPr lang="en-GB" smtClean="0"/>
              <a:t>18/08/2026</a:t>
            </a:fld>
            <a:endParaRPr lang="en-GB"/>
          </a:p>
        </p:txBody>
      </p:sp>
      <p:sp>
        <p:nvSpPr>
          <p:cNvPr id="8" name="Footer Placeholder 7">
            <a:extLst>
              <a:ext uri="{FF2B5EF4-FFF2-40B4-BE49-F238E27FC236}">
                <a16:creationId xmlns:a16="http://schemas.microsoft.com/office/drawing/2014/main" id="{FCC74527-F02F-84CB-5562-C144B05F808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40CEB88-23C3-1ED8-E54F-BEB1461471E0}"/>
              </a:ext>
            </a:extLst>
          </p:cNvPr>
          <p:cNvSpPr>
            <a:spLocks noGrp="1"/>
          </p:cNvSpPr>
          <p:nvPr>
            <p:ph type="sldNum" sz="quarter" idx="12"/>
          </p:nvPr>
        </p:nvSpPr>
        <p:spPr/>
        <p:txBody>
          <a:bodyPr/>
          <a:lstStyle/>
          <a:p>
            <a:fld id="{21FA80FF-0418-4DE8-917E-36BD15816D03}" type="slidenum">
              <a:rPr lang="en-GB" smtClean="0"/>
              <a:t>‹#›</a:t>
            </a:fld>
            <a:endParaRPr lang="en-GB"/>
          </a:p>
        </p:txBody>
      </p:sp>
    </p:spTree>
    <p:extLst>
      <p:ext uri="{BB962C8B-B14F-4D97-AF65-F5344CB8AC3E}">
        <p14:creationId xmlns:p14="http://schemas.microsoft.com/office/powerpoint/2010/main" val="1748789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A3512-713E-69A1-A8CA-1F276B5A63B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14B14F0-AA64-BCC4-B738-9447A74C6690}"/>
              </a:ext>
            </a:extLst>
          </p:cNvPr>
          <p:cNvSpPr>
            <a:spLocks noGrp="1"/>
          </p:cNvSpPr>
          <p:nvPr>
            <p:ph type="dt" sz="half" idx="10"/>
          </p:nvPr>
        </p:nvSpPr>
        <p:spPr/>
        <p:txBody>
          <a:bodyPr/>
          <a:lstStyle/>
          <a:p>
            <a:fld id="{9890FEB4-F43D-4DED-8F6C-99718880A189}" type="datetimeFigureOut">
              <a:rPr lang="en-GB" smtClean="0"/>
              <a:t>18/08/2026</a:t>
            </a:fld>
            <a:endParaRPr lang="en-GB"/>
          </a:p>
        </p:txBody>
      </p:sp>
      <p:sp>
        <p:nvSpPr>
          <p:cNvPr id="4" name="Footer Placeholder 3">
            <a:extLst>
              <a:ext uri="{FF2B5EF4-FFF2-40B4-BE49-F238E27FC236}">
                <a16:creationId xmlns:a16="http://schemas.microsoft.com/office/drawing/2014/main" id="{3DD3F531-F1C8-0945-5C34-1E13AEECDB3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8FFCBAF-495B-B8E4-DE91-F32BFCEE6647}"/>
              </a:ext>
            </a:extLst>
          </p:cNvPr>
          <p:cNvSpPr>
            <a:spLocks noGrp="1"/>
          </p:cNvSpPr>
          <p:nvPr>
            <p:ph type="sldNum" sz="quarter" idx="12"/>
          </p:nvPr>
        </p:nvSpPr>
        <p:spPr/>
        <p:txBody>
          <a:bodyPr/>
          <a:lstStyle/>
          <a:p>
            <a:fld id="{21FA80FF-0418-4DE8-917E-36BD15816D03}" type="slidenum">
              <a:rPr lang="en-GB" smtClean="0"/>
              <a:t>‹#›</a:t>
            </a:fld>
            <a:endParaRPr lang="en-GB"/>
          </a:p>
        </p:txBody>
      </p:sp>
    </p:spTree>
    <p:extLst>
      <p:ext uri="{BB962C8B-B14F-4D97-AF65-F5344CB8AC3E}">
        <p14:creationId xmlns:p14="http://schemas.microsoft.com/office/powerpoint/2010/main" val="10003206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D9C4B4B-33B0-AD6E-0576-98D7370B3311}"/>
              </a:ext>
            </a:extLst>
          </p:cNvPr>
          <p:cNvSpPr>
            <a:spLocks noGrp="1"/>
          </p:cNvSpPr>
          <p:nvPr>
            <p:ph type="dt" sz="half" idx="10"/>
          </p:nvPr>
        </p:nvSpPr>
        <p:spPr/>
        <p:txBody>
          <a:bodyPr/>
          <a:lstStyle/>
          <a:p>
            <a:fld id="{9890FEB4-F43D-4DED-8F6C-99718880A189}" type="datetimeFigureOut">
              <a:rPr lang="en-GB" smtClean="0"/>
              <a:t>18/08/2026</a:t>
            </a:fld>
            <a:endParaRPr lang="en-GB"/>
          </a:p>
        </p:txBody>
      </p:sp>
      <p:sp>
        <p:nvSpPr>
          <p:cNvPr id="3" name="Footer Placeholder 2">
            <a:extLst>
              <a:ext uri="{FF2B5EF4-FFF2-40B4-BE49-F238E27FC236}">
                <a16:creationId xmlns:a16="http://schemas.microsoft.com/office/drawing/2014/main" id="{1D4F7D6C-F04F-404C-EA00-8A8117FF35D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2FC8842-19E4-7248-6FE7-86DC771A5F61}"/>
              </a:ext>
            </a:extLst>
          </p:cNvPr>
          <p:cNvSpPr>
            <a:spLocks noGrp="1"/>
          </p:cNvSpPr>
          <p:nvPr>
            <p:ph type="sldNum" sz="quarter" idx="12"/>
          </p:nvPr>
        </p:nvSpPr>
        <p:spPr/>
        <p:txBody>
          <a:bodyPr/>
          <a:lstStyle/>
          <a:p>
            <a:fld id="{21FA80FF-0418-4DE8-917E-36BD15816D03}" type="slidenum">
              <a:rPr lang="en-GB" smtClean="0"/>
              <a:t>‹#›</a:t>
            </a:fld>
            <a:endParaRPr lang="en-GB"/>
          </a:p>
        </p:txBody>
      </p:sp>
    </p:spTree>
    <p:extLst>
      <p:ext uri="{BB962C8B-B14F-4D97-AF65-F5344CB8AC3E}">
        <p14:creationId xmlns:p14="http://schemas.microsoft.com/office/powerpoint/2010/main" val="15662492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8B88D-D202-B575-F20A-738A0D368DE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4BF63B5-6E22-5BA5-E5DA-E6A6BDB3C2E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1CC501A-1B0E-0959-5C37-1C6B0ABE72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282D33-F793-D0C9-AF17-023D9EE8B1D8}"/>
              </a:ext>
            </a:extLst>
          </p:cNvPr>
          <p:cNvSpPr>
            <a:spLocks noGrp="1"/>
          </p:cNvSpPr>
          <p:nvPr>
            <p:ph type="dt" sz="half" idx="10"/>
          </p:nvPr>
        </p:nvSpPr>
        <p:spPr/>
        <p:txBody>
          <a:bodyPr/>
          <a:lstStyle/>
          <a:p>
            <a:fld id="{9890FEB4-F43D-4DED-8F6C-99718880A189}" type="datetimeFigureOut">
              <a:rPr lang="en-GB" smtClean="0"/>
              <a:t>18/08/2026</a:t>
            </a:fld>
            <a:endParaRPr lang="en-GB"/>
          </a:p>
        </p:txBody>
      </p:sp>
      <p:sp>
        <p:nvSpPr>
          <p:cNvPr id="6" name="Footer Placeholder 5">
            <a:extLst>
              <a:ext uri="{FF2B5EF4-FFF2-40B4-BE49-F238E27FC236}">
                <a16:creationId xmlns:a16="http://schemas.microsoft.com/office/drawing/2014/main" id="{0A16E935-3188-C157-4A84-64123D316D2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ABE51A4-AF90-1865-31FC-6A7E3D03210E}"/>
              </a:ext>
            </a:extLst>
          </p:cNvPr>
          <p:cNvSpPr>
            <a:spLocks noGrp="1"/>
          </p:cNvSpPr>
          <p:nvPr>
            <p:ph type="sldNum" sz="quarter" idx="12"/>
          </p:nvPr>
        </p:nvSpPr>
        <p:spPr/>
        <p:txBody>
          <a:bodyPr/>
          <a:lstStyle/>
          <a:p>
            <a:fld id="{21FA80FF-0418-4DE8-917E-36BD15816D03}" type="slidenum">
              <a:rPr lang="en-GB" smtClean="0"/>
              <a:t>‹#›</a:t>
            </a:fld>
            <a:endParaRPr lang="en-GB"/>
          </a:p>
        </p:txBody>
      </p:sp>
    </p:spTree>
    <p:extLst>
      <p:ext uri="{BB962C8B-B14F-4D97-AF65-F5344CB8AC3E}">
        <p14:creationId xmlns:p14="http://schemas.microsoft.com/office/powerpoint/2010/main" val="35648093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B5062-6458-25A9-2F6D-7717BA7122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7D9ABB6-CAF1-FF05-C0D8-2A2C3B0706F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8D9E8E62-15EF-1CD6-0A33-77A4E45B64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B32F28-6931-A8D7-27E1-05BC6CD1DFEE}"/>
              </a:ext>
            </a:extLst>
          </p:cNvPr>
          <p:cNvSpPr>
            <a:spLocks noGrp="1"/>
          </p:cNvSpPr>
          <p:nvPr>
            <p:ph type="dt" sz="half" idx="10"/>
          </p:nvPr>
        </p:nvSpPr>
        <p:spPr/>
        <p:txBody>
          <a:bodyPr/>
          <a:lstStyle/>
          <a:p>
            <a:fld id="{9890FEB4-F43D-4DED-8F6C-99718880A189}" type="datetimeFigureOut">
              <a:rPr lang="en-GB" smtClean="0"/>
              <a:t>18/08/2026</a:t>
            </a:fld>
            <a:endParaRPr lang="en-GB"/>
          </a:p>
        </p:txBody>
      </p:sp>
      <p:sp>
        <p:nvSpPr>
          <p:cNvPr id="6" name="Footer Placeholder 5">
            <a:extLst>
              <a:ext uri="{FF2B5EF4-FFF2-40B4-BE49-F238E27FC236}">
                <a16:creationId xmlns:a16="http://schemas.microsoft.com/office/drawing/2014/main" id="{531F25DF-528D-395C-9D6C-2FFBCDBC2BE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9A7F224-9EE6-6AA1-3988-7DB13CEA589F}"/>
              </a:ext>
            </a:extLst>
          </p:cNvPr>
          <p:cNvSpPr>
            <a:spLocks noGrp="1"/>
          </p:cNvSpPr>
          <p:nvPr>
            <p:ph type="sldNum" sz="quarter" idx="12"/>
          </p:nvPr>
        </p:nvSpPr>
        <p:spPr/>
        <p:txBody>
          <a:bodyPr/>
          <a:lstStyle/>
          <a:p>
            <a:fld id="{21FA80FF-0418-4DE8-917E-36BD15816D03}" type="slidenum">
              <a:rPr lang="en-GB" smtClean="0"/>
              <a:t>‹#›</a:t>
            </a:fld>
            <a:endParaRPr lang="en-GB"/>
          </a:p>
        </p:txBody>
      </p:sp>
    </p:spTree>
    <p:extLst>
      <p:ext uri="{BB962C8B-B14F-4D97-AF65-F5344CB8AC3E}">
        <p14:creationId xmlns:p14="http://schemas.microsoft.com/office/powerpoint/2010/main" val="16338192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97656-16E5-6D5E-07F6-202EADA4224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82284B8-8B39-823F-E485-DFA6F82C280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F461A74-E258-128C-0BB5-07C97D2754F8}"/>
              </a:ext>
            </a:extLst>
          </p:cNvPr>
          <p:cNvSpPr>
            <a:spLocks noGrp="1"/>
          </p:cNvSpPr>
          <p:nvPr>
            <p:ph type="dt" sz="half" idx="10"/>
          </p:nvPr>
        </p:nvSpPr>
        <p:spPr/>
        <p:txBody>
          <a:bodyPr/>
          <a:lstStyle/>
          <a:p>
            <a:fld id="{9890FEB4-F43D-4DED-8F6C-99718880A189}" type="datetimeFigureOut">
              <a:rPr lang="en-GB" smtClean="0"/>
              <a:t>18/08/2026</a:t>
            </a:fld>
            <a:endParaRPr lang="en-GB"/>
          </a:p>
        </p:txBody>
      </p:sp>
      <p:sp>
        <p:nvSpPr>
          <p:cNvPr id="5" name="Footer Placeholder 4">
            <a:extLst>
              <a:ext uri="{FF2B5EF4-FFF2-40B4-BE49-F238E27FC236}">
                <a16:creationId xmlns:a16="http://schemas.microsoft.com/office/drawing/2014/main" id="{21F21C10-720D-E0B4-5805-FD86B6D64AF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0024A00-D141-A89C-D143-ABFFDF27A6EB}"/>
              </a:ext>
            </a:extLst>
          </p:cNvPr>
          <p:cNvSpPr>
            <a:spLocks noGrp="1"/>
          </p:cNvSpPr>
          <p:nvPr>
            <p:ph type="sldNum" sz="quarter" idx="12"/>
          </p:nvPr>
        </p:nvSpPr>
        <p:spPr/>
        <p:txBody>
          <a:bodyPr/>
          <a:lstStyle/>
          <a:p>
            <a:fld id="{21FA80FF-0418-4DE8-917E-36BD15816D03}" type="slidenum">
              <a:rPr lang="en-GB" smtClean="0"/>
              <a:t>‹#›</a:t>
            </a:fld>
            <a:endParaRPr lang="en-GB"/>
          </a:p>
        </p:txBody>
      </p:sp>
    </p:spTree>
    <p:extLst>
      <p:ext uri="{BB962C8B-B14F-4D97-AF65-F5344CB8AC3E}">
        <p14:creationId xmlns:p14="http://schemas.microsoft.com/office/powerpoint/2010/main" val="37034734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1037D4-75F5-1F0E-682E-1C8989A6A04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90081C8-797D-C91F-8EF3-25F23BC161C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DD210A8-7C50-6A4C-7C34-C5014CF99948}"/>
              </a:ext>
            </a:extLst>
          </p:cNvPr>
          <p:cNvSpPr>
            <a:spLocks noGrp="1"/>
          </p:cNvSpPr>
          <p:nvPr>
            <p:ph type="dt" sz="half" idx="10"/>
          </p:nvPr>
        </p:nvSpPr>
        <p:spPr/>
        <p:txBody>
          <a:bodyPr/>
          <a:lstStyle/>
          <a:p>
            <a:fld id="{9890FEB4-F43D-4DED-8F6C-99718880A189}" type="datetimeFigureOut">
              <a:rPr lang="en-GB" smtClean="0"/>
              <a:t>18/08/2026</a:t>
            </a:fld>
            <a:endParaRPr lang="en-GB"/>
          </a:p>
        </p:txBody>
      </p:sp>
      <p:sp>
        <p:nvSpPr>
          <p:cNvPr id="5" name="Footer Placeholder 4">
            <a:extLst>
              <a:ext uri="{FF2B5EF4-FFF2-40B4-BE49-F238E27FC236}">
                <a16:creationId xmlns:a16="http://schemas.microsoft.com/office/drawing/2014/main" id="{CEAF08AF-5589-2802-1668-57D3F9DD91C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FCBC316-1C7A-405C-0B06-E879F1AF118F}"/>
              </a:ext>
            </a:extLst>
          </p:cNvPr>
          <p:cNvSpPr>
            <a:spLocks noGrp="1"/>
          </p:cNvSpPr>
          <p:nvPr>
            <p:ph type="sldNum" sz="quarter" idx="12"/>
          </p:nvPr>
        </p:nvSpPr>
        <p:spPr/>
        <p:txBody>
          <a:bodyPr/>
          <a:lstStyle/>
          <a:p>
            <a:fld id="{21FA80FF-0418-4DE8-917E-36BD15816D03}" type="slidenum">
              <a:rPr lang="en-GB" smtClean="0"/>
              <a:t>‹#›</a:t>
            </a:fld>
            <a:endParaRPr lang="en-GB"/>
          </a:p>
        </p:txBody>
      </p:sp>
    </p:spTree>
    <p:extLst>
      <p:ext uri="{BB962C8B-B14F-4D97-AF65-F5344CB8AC3E}">
        <p14:creationId xmlns:p14="http://schemas.microsoft.com/office/powerpoint/2010/main" val="23069126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27C9F29-11C7-4BC5-70C6-2F42368BC9FA}"/>
              </a:ext>
            </a:extLst>
          </p:cNvPr>
          <p:cNvSpPr>
            <a:spLocks noGrp="1"/>
          </p:cNvSpPr>
          <p:nvPr>
            <p:ph type="title"/>
          </p:nvPr>
        </p:nvSpPr>
        <p:spPr>
          <a:xfrm>
            <a:off x="152400" y="1365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7797986-B35D-3B5B-C9C0-E7B4D6F18A9B}"/>
              </a:ext>
            </a:extLst>
          </p:cNvPr>
          <p:cNvSpPr>
            <a:spLocks noGrp="1"/>
          </p:cNvSpPr>
          <p:nvPr>
            <p:ph type="body" idx="1"/>
          </p:nvPr>
        </p:nvSpPr>
        <p:spPr>
          <a:xfrm>
            <a:off x="152399" y="1597025"/>
            <a:ext cx="11604171"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1D27150-2AB6-DE01-9D2C-AA40E51CFC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890FEB4-F43D-4DED-8F6C-99718880A189}" type="datetimeFigureOut">
              <a:rPr lang="en-GB" smtClean="0"/>
              <a:t>18/08/2026</a:t>
            </a:fld>
            <a:endParaRPr lang="en-GB"/>
          </a:p>
        </p:txBody>
      </p:sp>
      <p:sp>
        <p:nvSpPr>
          <p:cNvPr id="5" name="Footer Placeholder 4">
            <a:extLst>
              <a:ext uri="{FF2B5EF4-FFF2-40B4-BE49-F238E27FC236}">
                <a16:creationId xmlns:a16="http://schemas.microsoft.com/office/drawing/2014/main" id="{83E889B6-8609-B37C-3AAD-2937AD0B77A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3A74D3ED-3FA9-5E4A-30A6-AF82E1696F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1FA80FF-0418-4DE8-917E-36BD15816D03}" type="slidenum">
              <a:rPr lang="en-GB" smtClean="0"/>
              <a:t>‹#›</a:t>
            </a:fld>
            <a:endParaRPr lang="en-GB"/>
          </a:p>
        </p:txBody>
      </p:sp>
    </p:spTree>
    <p:extLst>
      <p:ext uri="{BB962C8B-B14F-4D97-AF65-F5344CB8AC3E}">
        <p14:creationId xmlns:p14="http://schemas.microsoft.com/office/powerpoint/2010/main" val="212538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Tahoma" panose="020B0604030504040204" pitchFamily="34" charset="0"/>
          <a:ea typeface="Tahoma" panose="020B0604030504040204" pitchFamily="34" charset="0"/>
          <a:cs typeface="Tahom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www.iwf.org.uk/" TargetMode="Externa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ideo" Target="https://www.youtube.com/embed/bvJ5uBlGYgE?feature=oembed" TargetMode="External"/><Relationship Id="rId4" Type="http://schemas.openxmlformats.org/officeDocument/2006/relationships/image" Target="../media/image14.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6.xml"/><Relationship Id="rId1" Type="http://schemas.openxmlformats.org/officeDocument/2006/relationships/slideLayout" Target="../slideLayouts/slideLayout4.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27.xml"/><Relationship Id="rId1" Type="http://schemas.openxmlformats.org/officeDocument/2006/relationships/slideLayout" Target="../slideLayouts/slideLayout4.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8.png"/></Relationships>
</file>

<file path=ppt/slides/_rels/slide4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45.xml"/><Relationship Id="rId1" Type="http://schemas.openxmlformats.org/officeDocument/2006/relationships/slideLayout" Target="../slideLayouts/slideLayout4.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46.xml"/><Relationship Id="rId1" Type="http://schemas.openxmlformats.org/officeDocument/2006/relationships/slideLayout" Target="../slideLayouts/slideLayout4.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50.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52.xml"/><Relationship Id="rId1" Type="http://schemas.openxmlformats.org/officeDocument/2006/relationships/slideLayout" Target="../slideLayouts/slideLayout4.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5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hyperlink" Target="https://www.gov.uk/government/publications/mobile-phones-in-schools/mobile-phones-in-schools" TargetMode="External"/><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6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92B3A47-F9D1-CE68-ADF5-18079A1C2086}"/>
              </a:ext>
            </a:extLst>
          </p:cNvPr>
          <p:cNvSpPr>
            <a:spLocks noGrp="1"/>
          </p:cNvSpPr>
          <p:nvPr>
            <p:ph type="title"/>
          </p:nvPr>
        </p:nvSpPr>
        <p:spPr>
          <a:xfrm>
            <a:off x="842709" y="806712"/>
            <a:ext cx="10515600" cy="1819048"/>
          </a:xfrm>
        </p:spPr>
        <p:txBody>
          <a:bodyPr>
            <a:noAutofit/>
          </a:bodyPr>
          <a:lstStyle/>
          <a:p>
            <a:pPr algn="ctr"/>
            <a:r>
              <a:rPr lang="en-GB" sz="6000" noProof="0">
                <a:latin typeface="+mj-lt"/>
                <a:ea typeface="Tahoma"/>
                <a:cs typeface="Tahoma"/>
              </a:rPr>
              <a:t>Whole school safeguarding training </a:t>
            </a:r>
          </a:p>
        </p:txBody>
      </p:sp>
      <p:sp>
        <p:nvSpPr>
          <p:cNvPr id="5" name="Content Placeholder 4">
            <a:extLst>
              <a:ext uri="{FF2B5EF4-FFF2-40B4-BE49-F238E27FC236}">
                <a16:creationId xmlns:a16="http://schemas.microsoft.com/office/drawing/2014/main" id="{2D1868FF-3CC4-6B5B-23DD-D327DB46136D}"/>
              </a:ext>
            </a:extLst>
          </p:cNvPr>
          <p:cNvSpPr>
            <a:spLocks noGrp="1"/>
          </p:cNvSpPr>
          <p:nvPr>
            <p:ph idx="1"/>
          </p:nvPr>
        </p:nvSpPr>
        <p:spPr>
          <a:xfrm>
            <a:off x="3324652" y="3430407"/>
            <a:ext cx="5542695" cy="1833110"/>
          </a:xfrm>
        </p:spPr>
        <p:txBody>
          <a:bodyPr vert="horz" lIns="91440" tIns="45720" rIns="91440" bIns="45720" rtlCol="0" anchor="t">
            <a:normAutofit/>
          </a:bodyPr>
          <a:lstStyle/>
          <a:p>
            <a:pPr marL="0" indent="0" algn="ctr">
              <a:buNone/>
            </a:pPr>
            <a:r>
              <a:rPr lang="en-GB" sz="4400" noProof="0">
                <a:latin typeface="+mj-lt"/>
              </a:rPr>
              <a:t>September 2026</a:t>
            </a:r>
          </a:p>
        </p:txBody>
      </p:sp>
    </p:spTree>
    <p:extLst>
      <p:ext uri="{BB962C8B-B14F-4D97-AF65-F5344CB8AC3E}">
        <p14:creationId xmlns:p14="http://schemas.microsoft.com/office/powerpoint/2010/main" val="32746609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DF4E5-6022-C3BA-2315-ABF0A70BC69B}"/>
              </a:ext>
            </a:extLst>
          </p:cNvPr>
          <p:cNvSpPr>
            <a:spLocks noGrp="1"/>
          </p:cNvSpPr>
          <p:nvPr>
            <p:ph type="title"/>
          </p:nvPr>
        </p:nvSpPr>
        <p:spPr/>
        <p:txBody>
          <a:bodyPr anchor="ctr">
            <a:normAutofit/>
          </a:bodyPr>
          <a:lstStyle/>
          <a:p>
            <a:r>
              <a:rPr lang="en-GB" noProof="0">
                <a:latin typeface="+mj-lt"/>
              </a:rPr>
              <a:t>Aims</a:t>
            </a:r>
          </a:p>
        </p:txBody>
      </p:sp>
      <p:graphicFrame>
        <p:nvGraphicFramePr>
          <p:cNvPr id="9" name="Content Placeholder 2">
            <a:extLst>
              <a:ext uri="{FF2B5EF4-FFF2-40B4-BE49-F238E27FC236}">
                <a16:creationId xmlns:a16="http://schemas.microsoft.com/office/drawing/2014/main" id="{D3F70E92-F257-6D77-B8A5-F1817670ABB8}"/>
              </a:ext>
            </a:extLst>
          </p:cNvPr>
          <p:cNvGraphicFramePr>
            <a:graphicFrameLocks noGrp="1"/>
          </p:cNvGraphicFramePr>
          <p:nvPr>
            <p:ph idx="1"/>
            <p:extLst>
              <p:ext uri="{D42A27DB-BD31-4B8C-83A1-F6EECF244321}">
                <p14:modId xmlns:p14="http://schemas.microsoft.com/office/powerpoint/2010/main" val="1046943826"/>
              </p:ext>
            </p:extLst>
          </p:nvPr>
        </p:nvGraphicFramePr>
        <p:xfrm>
          <a:off x="276225" y="1565275"/>
          <a:ext cx="1163955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331048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3345A43-ECD3-4BD3-85B2-FB4DACA49CBB}"/>
              </a:ext>
            </a:extLst>
          </p:cNvPr>
          <p:cNvSpPr txBox="1"/>
          <p:nvPr/>
        </p:nvSpPr>
        <p:spPr>
          <a:xfrm>
            <a:off x="313532" y="239062"/>
            <a:ext cx="6241854" cy="769441"/>
          </a:xfrm>
          <a:prstGeom prst="rect">
            <a:avLst/>
          </a:prstGeom>
          <a:noFill/>
        </p:spPr>
        <p:txBody>
          <a:bodyPr wrap="square" lIns="91440" tIns="45720" rIns="91440" bIns="45720" rtlCol="0" anchor="t">
            <a:spAutoFit/>
          </a:bodyPr>
          <a:lstStyle/>
          <a:p>
            <a:r>
              <a:rPr lang="en-GB" sz="4400">
                <a:solidFill>
                  <a:srgbClr val="000000"/>
                </a:solidFill>
                <a:latin typeface="Aptos Display"/>
                <a:cs typeface="Arial"/>
              </a:rPr>
              <a:t>Why is this important?</a:t>
            </a:r>
          </a:p>
        </p:txBody>
      </p:sp>
      <p:sp>
        <p:nvSpPr>
          <p:cNvPr id="6" name="TextBox 5">
            <a:extLst>
              <a:ext uri="{FF2B5EF4-FFF2-40B4-BE49-F238E27FC236}">
                <a16:creationId xmlns:a16="http://schemas.microsoft.com/office/drawing/2014/main" id="{CC892E2D-6454-4F10-BADF-01A3635A921B}"/>
              </a:ext>
            </a:extLst>
          </p:cNvPr>
          <p:cNvSpPr txBox="1"/>
          <p:nvPr/>
        </p:nvSpPr>
        <p:spPr>
          <a:xfrm>
            <a:off x="212879" y="1097099"/>
            <a:ext cx="4082921" cy="707886"/>
          </a:xfrm>
          <a:prstGeom prst="rect">
            <a:avLst/>
          </a:prstGeom>
          <a:noFill/>
        </p:spPr>
        <p:txBody>
          <a:bodyPr wrap="square" rtlCol="0">
            <a:spAutoFit/>
          </a:bodyPr>
          <a:lstStyle/>
          <a:p>
            <a:pPr algn="ctr">
              <a:spcAft>
                <a:spcPts val="1200"/>
              </a:spcAft>
            </a:pPr>
            <a:r>
              <a:rPr lang="en-GB" sz="2000">
                <a:solidFill>
                  <a:srgbClr val="000000"/>
                </a:solidFill>
                <a:latin typeface="Aptos"/>
              </a:rPr>
              <a:t>Around 1 in 14 children in the UK have been physically abused.</a:t>
            </a:r>
          </a:p>
        </p:txBody>
      </p:sp>
      <p:pic>
        <p:nvPicPr>
          <p:cNvPr id="1026" name="Picture 2" descr="silhouette photography of boy beside woman">
            <a:extLst>
              <a:ext uri="{FF2B5EF4-FFF2-40B4-BE49-F238E27FC236}">
                <a16:creationId xmlns:a16="http://schemas.microsoft.com/office/drawing/2014/main" id="{B807E635-797F-B071-4684-FC367492DA2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199" r="24021"/>
          <a:stretch/>
        </p:blipFill>
        <p:spPr bwMode="auto">
          <a:xfrm>
            <a:off x="4830269" y="1010470"/>
            <a:ext cx="2534542" cy="241388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13D079DF-458B-6F7A-072D-FD77EE4F8AB8}"/>
              </a:ext>
            </a:extLst>
          </p:cNvPr>
          <p:cNvSpPr txBox="1"/>
          <p:nvPr/>
        </p:nvSpPr>
        <p:spPr>
          <a:xfrm>
            <a:off x="211753" y="2220107"/>
            <a:ext cx="4082921" cy="1015663"/>
          </a:xfrm>
          <a:prstGeom prst="rect">
            <a:avLst/>
          </a:prstGeom>
          <a:noFill/>
        </p:spPr>
        <p:txBody>
          <a:bodyPr wrap="square" rtlCol="0">
            <a:spAutoFit/>
          </a:bodyPr>
          <a:lstStyle/>
          <a:p>
            <a:pPr algn="ctr">
              <a:spcAft>
                <a:spcPts val="1200"/>
              </a:spcAft>
            </a:pPr>
            <a:r>
              <a:rPr lang="en-GB" sz="2000">
                <a:solidFill>
                  <a:srgbClr val="000000"/>
                </a:solidFill>
                <a:latin typeface="Aptos"/>
              </a:rPr>
              <a:t>Around 1 in 10 children in the UK have been neglected. It is the most common form of abuse.</a:t>
            </a:r>
          </a:p>
        </p:txBody>
      </p:sp>
      <p:sp>
        <p:nvSpPr>
          <p:cNvPr id="3" name="TextBox 2">
            <a:extLst>
              <a:ext uri="{FF2B5EF4-FFF2-40B4-BE49-F238E27FC236}">
                <a16:creationId xmlns:a16="http://schemas.microsoft.com/office/drawing/2014/main" id="{A0DC0CEC-28D7-8DC5-79CA-C2E10DF225A4}"/>
              </a:ext>
            </a:extLst>
          </p:cNvPr>
          <p:cNvSpPr txBox="1"/>
          <p:nvPr/>
        </p:nvSpPr>
        <p:spPr>
          <a:xfrm>
            <a:off x="8413711" y="282966"/>
            <a:ext cx="3312368" cy="1631216"/>
          </a:xfrm>
          <a:prstGeom prst="rect">
            <a:avLst/>
          </a:prstGeom>
          <a:noFill/>
        </p:spPr>
        <p:txBody>
          <a:bodyPr wrap="square" lIns="91440" tIns="45720" rIns="91440" bIns="45720" rtlCol="0" anchor="t">
            <a:spAutoFit/>
          </a:bodyPr>
          <a:lstStyle/>
          <a:p>
            <a:pPr algn="ctr"/>
            <a:r>
              <a:rPr lang="en-GB" sz="2000">
                <a:solidFill>
                  <a:srgbClr val="000000"/>
                </a:solidFill>
                <a:latin typeface="Aptos"/>
                <a:cs typeface="Segoe UI"/>
              </a:rPr>
              <a:t>The number of police-recorded child cruelty offences, including neglect, is increasing</a:t>
            </a:r>
            <a:endParaRPr lang="en-US" sz="2000">
              <a:solidFill>
                <a:srgbClr val="000000"/>
              </a:solidFill>
              <a:latin typeface="Aptos"/>
              <a:cs typeface="Segoe UI"/>
            </a:endParaRPr>
          </a:p>
          <a:p>
            <a:pPr algn="ctr">
              <a:spcAft>
                <a:spcPts val="1200"/>
              </a:spcAft>
            </a:pPr>
            <a:endParaRPr lang="en-GB" sz="2000">
              <a:solidFill>
                <a:srgbClr val="000000"/>
              </a:solidFill>
              <a:latin typeface="Aptos"/>
            </a:endParaRPr>
          </a:p>
        </p:txBody>
      </p:sp>
      <p:sp>
        <p:nvSpPr>
          <p:cNvPr id="5" name="TextBox 4">
            <a:extLst>
              <a:ext uri="{FF2B5EF4-FFF2-40B4-BE49-F238E27FC236}">
                <a16:creationId xmlns:a16="http://schemas.microsoft.com/office/drawing/2014/main" id="{B6333A24-5D08-1F06-59A5-1029E4BA8CC2}"/>
              </a:ext>
            </a:extLst>
          </p:cNvPr>
          <p:cNvSpPr txBox="1"/>
          <p:nvPr/>
        </p:nvSpPr>
        <p:spPr>
          <a:xfrm>
            <a:off x="7606029" y="2071010"/>
            <a:ext cx="3312368" cy="1015663"/>
          </a:xfrm>
          <a:prstGeom prst="rect">
            <a:avLst/>
          </a:prstGeom>
          <a:noFill/>
        </p:spPr>
        <p:txBody>
          <a:bodyPr wrap="square" lIns="91440" tIns="45720" rIns="91440" bIns="45720" rtlCol="0" anchor="t">
            <a:spAutoFit/>
          </a:bodyPr>
          <a:lstStyle/>
          <a:p>
            <a:pPr algn="ctr">
              <a:spcAft>
                <a:spcPts val="1200"/>
              </a:spcAft>
            </a:pPr>
            <a:r>
              <a:rPr lang="en-GB" sz="2000">
                <a:solidFill>
                  <a:srgbClr val="000000"/>
                </a:solidFill>
                <a:latin typeface="Aptos"/>
              </a:rPr>
              <a:t>Around 1 in 15 children in the UK have been emotionally abused. </a:t>
            </a:r>
          </a:p>
        </p:txBody>
      </p:sp>
      <p:sp>
        <p:nvSpPr>
          <p:cNvPr id="10" name="TextBox 9">
            <a:extLst>
              <a:ext uri="{FF2B5EF4-FFF2-40B4-BE49-F238E27FC236}">
                <a16:creationId xmlns:a16="http://schemas.microsoft.com/office/drawing/2014/main" id="{BB9D015F-3D38-948B-68EB-97A8C3CE176A}"/>
              </a:ext>
            </a:extLst>
          </p:cNvPr>
          <p:cNvSpPr txBox="1"/>
          <p:nvPr/>
        </p:nvSpPr>
        <p:spPr>
          <a:xfrm>
            <a:off x="8422000" y="3427325"/>
            <a:ext cx="3312368" cy="1015663"/>
          </a:xfrm>
          <a:prstGeom prst="rect">
            <a:avLst/>
          </a:prstGeom>
          <a:noFill/>
        </p:spPr>
        <p:txBody>
          <a:bodyPr wrap="square" rtlCol="0">
            <a:spAutoFit/>
          </a:bodyPr>
          <a:lstStyle/>
          <a:p>
            <a:pPr algn="ctr">
              <a:spcAft>
                <a:spcPts val="1200"/>
              </a:spcAft>
            </a:pPr>
            <a:r>
              <a:rPr lang="en-GB" sz="2000">
                <a:solidFill>
                  <a:srgbClr val="000000"/>
                </a:solidFill>
                <a:latin typeface="Aptos"/>
              </a:rPr>
              <a:t>Over a third of police recorded sexual offences are against children.</a:t>
            </a:r>
          </a:p>
        </p:txBody>
      </p:sp>
      <p:sp>
        <p:nvSpPr>
          <p:cNvPr id="11" name="TextBox 10">
            <a:extLst>
              <a:ext uri="{FF2B5EF4-FFF2-40B4-BE49-F238E27FC236}">
                <a16:creationId xmlns:a16="http://schemas.microsoft.com/office/drawing/2014/main" id="{8EF959F0-9676-CAFF-2429-8738F6667917}"/>
              </a:ext>
            </a:extLst>
          </p:cNvPr>
          <p:cNvSpPr txBox="1"/>
          <p:nvPr/>
        </p:nvSpPr>
        <p:spPr>
          <a:xfrm>
            <a:off x="8630405" y="4701672"/>
            <a:ext cx="3312368" cy="707886"/>
          </a:xfrm>
          <a:prstGeom prst="rect">
            <a:avLst/>
          </a:prstGeom>
          <a:noFill/>
        </p:spPr>
        <p:txBody>
          <a:bodyPr wrap="square" rtlCol="0">
            <a:spAutoFit/>
          </a:bodyPr>
          <a:lstStyle/>
          <a:p>
            <a:pPr algn="ctr">
              <a:spcAft>
                <a:spcPts val="1200"/>
              </a:spcAft>
            </a:pPr>
            <a:r>
              <a:rPr lang="en-GB" sz="2000">
                <a:solidFill>
                  <a:srgbClr val="000000"/>
                </a:solidFill>
                <a:latin typeface="Aptos"/>
              </a:rPr>
              <a:t>1 in 20 children in the UK have been sexually abused.</a:t>
            </a:r>
          </a:p>
        </p:txBody>
      </p:sp>
      <p:sp>
        <p:nvSpPr>
          <p:cNvPr id="12" name="TextBox 11">
            <a:extLst>
              <a:ext uri="{FF2B5EF4-FFF2-40B4-BE49-F238E27FC236}">
                <a16:creationId xmlns:a16="http://schemas.microsoft.com/office/drawing/2014/main" id="{A422BB93-5BDA-B1C4-6E28-590318464989}"/>
              </a:ext>
            </a:extLst>
          </p:cNvPr>
          <p:cNvSpPr txBox="1"/>
          <p:nvPr/>
        </p:nvSpPr>
        <p:spPr>
          <a:xfrm>
            <a:off x="375564" y="3674888"/>
            <a:ext cx="3059602" cy="2054409"/>
          </a:xfrm>
          <a:prstGeom prst="rect">
            <a:avLst/>
          </a:prstGeom>
          <a:noFill/>
        </p:spPr>
        <p:txBody>
          <a:bodyPr wrap="square" rtlCol="0">
            <a:spAutoFit/>
          </a:bodyPr>
          <a:lstStyle/>
          <a:p>
            <a:pPr marL="257175" indent="-257175">
              <a:spcAft>
                <a:spcPts val="900"/>
              </a:spcAft>
            </a:pPr>
            <a:r>
              <a:rPr lang="en-GB" sz="2000">
                <a:solidFill>
                  <a:srgbClr val="000000"/>
                </a:solidFill>
                <a:latin typeface="Aptos"/>
                <a:cs typeface="Calibri" panose="020F0502020204030204" pitchFamily="34" charset="0"/>
              </a:rPr>
              <a:t>The </a:t>
            </a:r>
            <a:r>
              <a:rPr lang="en-GB" sz="2000" u="sng">
                <a:solidFill>
                  <a:srgbClr val="000000"/>
                </a:solidFill>
                <a:latin typeface="Aptos"/>
                <a:cs typeface="Calibri" panose="020F0502020204030204" pitchFamily="34" charset="0"/>
                <a:hlinkClick r:id="rId4">
                  <a:extLst>
                    <a:ext uri="{A12FA001-AC4F-418D-AE19-62706E023703}">
                      <ahyp:hlinkClr xmlns:ahyp="http://schemas.microsoft.com/office/drawing/2018/hyperlinkcolor" val="tx"/>
                    </a:ext>
                  </a:extLst>
                </a:hlinkClick>
              </a:rPr>
              <a:t>Internet Watch Foundation</a:t>
            </a:r>
            <a:r>
              <a:rPr lang="en-GB" sz="2000">
                <a:solidFill>
                  <a:srgbClr val="000000"/>
                </a:solidFill>
                <a:latin typeface="Aptos"/>
                <a:cs typeface="Calibri" panose="020F0502020204030204" pitchFamily="34" charset="0"/>
              </a:rPr>
              <a:t> </a:t>
            </a:r>
            <a:r>
              <a:rPr lang="en-US" sz="2000" b="0" i="0">
                <a:solidFill>
                  <a:srgbClr val="000000"/>
                </a:solidFill>
                <a:effectLst/>
                <a:latin typeface="Aptos"/>
              </a:rPr>
              <a:t>reveals 2024 was worst year on record for child sexual abuse material online.</a:t>
            </a:r>
          </a:p>
          <a:p>
            <a:pPr marL="257175" indent="-257175">
              <a:spcAft>
                <a:spcPts val="900"/>
              </a:spcAft>
            </a:pPr>
            <a:endParaRPr lang="en-GB" sz="2000">
              <a:solidFill>
                <a:srgbClr val="000000"/>
              </a:solidFill>
              <a:latin typeface="Aptos"/>
              <a:cs typeface="Calibri" panose="020F0502020204030204" pitchFamily="34" charset="0"/>
            </a:endParaRPr>
          </a:p>
        </p:txBody>
      </p:sp>
      <p:sp>
        <p:nvSpPr>
          <p:cNvPr id="14" name="TextBox 13">
            <a:extLst>
              <a:ext uri="{FF2B5EF4-FFF2-40B4-BE49-F238E27FC236}">
                <a16:creationId xmlns:a16="http://schemas.microsoft.com/office/drawing/2014/main" id="{B3A12940-B2A8-4575-B6E5-80B72893DD4C}"/>
              </a:ext>
            </a:extLst>
          </p:cNvPr>
          <p:cNvSpPr txBox="1"/>
          <p:nvPr/>
        </p:nvSpPr>
        <p:spPr>
          <a:xfrm>
            <a:off x="3300308" y="3570742"/>
            <a:ext cx="4909183" cy="2523768"/>
          </a:xfrm>
          <a:prstGeom prst="rect">
            <a:avLst/>
          </a:prstGeom>
          <a:noFill/>
        </p:spPr>
        <p:txBody>
          <a:bodyPr wrap="square" lIns="91440" tIns="45720" rIns="91440" bIns="45720" rtlCol="0" anchor="t">
            <a:spAutoFit/>
          </a:bodyPr>
          <a:lstStyle/>
          <a:p>
            <a:pPr algn="ctr"/>
            <a:r>
              <a:rPr lang="en-GB" sz="2000">
                <a:solidFill>
                  <a:srgbClr val="000000"/>
                </a:solidFill>
                <a:latin typeface="Aptos"/>
                <a:cs typeface="Segoe UI"/>
              </a:rPr>
              <a:t>The police receive a call about domestic abuse every 30 seconds. Research from </a:t>
            </a:r>
            <a:r>
              <a:rPr lang="en-GB" sz="2000" err="1">
                <a:solidFill>
                  <a:srgbClr val="000000"/>
                </a:solidFill>
                <a:latin typeface="Aptos"/>
                <a:cs typeface="Segoe UI"/>
              </a:rPr>
              <a:t>SafeLives</a:t>
            </a:r>
            <a:r>
              <a:rPr lang="en-GB" sz="2000">
                <a:solidFill>
                  <a:srgbClr val="000000"/>
                </a:solidFill>
                <a:latin typeface="Aptos"/>
                <a:cs typeface="Segoe UI"/>
              </a:rPr>
              <a:t> found that 62% of children exposed to domestic abuse were also directly harmed by the perpetrator, in addition to the harm caused by witnessing abuse.</a:t>
            </a:r>
            <a:endParaRPr lang="en-US" sz="2000">
              <a:solidFill>
                <a:srgbClr val="000000"/>
              </a:solidFill>
              <a:latin typeface="Aptos"/>
            </a:endParaRPr>
          </a:p>
          <a:p>
            <a:pPr marL="257175" indent="-257175" algn="ctr">
              <a:spcAft>
                <a:spcPts val="900"/>
              </a:spcAft>
            </a:pPr>
            <a:endParaRPr lang="en-GB">
              <a:solidFill>
                <a:srgbClr val="000000"/>
              </a:solidFill>
              <a:latin typeface="Aptos"/>
              <a:cs typeface="Calibri"/>
            </a:endParaRPr>
          </a:p>
        </p:txBody>
      </p:sp>
    </p:spTree>
    <p:extLst>
      <p:ext uri="{BB962C8B-B14F-4D97-AF65-F5344CB8AC3E}">
        <p14:creationId xmlns:p14="http://schemas.microsoft.com/office/powerpoint/2010/main" val="3446913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p:bldP spid="2" grpId="0" build="allAtOnce"/>
      <p:bldP spid="3" grpId="0" build="allAtOnce"/>
      <p:bldP spid="5" grpId="0" build="allAtOnce"/>
      <p:bldP spid="10" grpId="0" build="allAtOnce"/>
      <p:bldP spid="11" grpId="0" build="allAtOnce"/>
      <p:bldP spid="12"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806E3-850E-E087-94F2-3D75A1F88455}"/>
              </a:ext>
            </a:extLst>
          </p:cNvPr>
          <p:cNvSpPr>
            <a:spLocks noGrp="1"/>
          </p:cNvSpPr>
          <p:nvPr>
            <p:ph type="title"/>
          </p:nvPr>
        </p:nvSpPr>
        <p:spPr/>
        <p:txBody>
          <a:bodyPr anchor="ctr">
            <a:normAutofit/>
          </a:bodyPr>
          <a:lstStyle/>
          <a:p>
            <a:r>
              <a:rPr lang="en-GB" noProof="0">
                <a:latin typeface="+mj-lt"/>
              </a:rPr>
              <a:t>Safeguarding</a:t>
            </a:r>
            <a:r>
              <a:rPr lang="en-GB" noProof="0">
                <a:latin typeface="Aptos Display"/>
              </a:rPr>
              <a:t> and promoting the welfare of children is defined as </a:t>
            </a:r>
          </a:p>
        </p:txBody>
      </p:sp>
      <p:graphicFrame>
        <p:nvGraphicFramePr>
          <p:cNvPr id="13" name="Content Placeholder 2">
            <a:extLst>
              <a:ext uri="{FF2B5EF4-FFF2-40B4-BE49-F238E27FC236}">
                <a16:creationId xmlns:a16="http://schemas.microsoft.com/office/drawing/2014/main" id="{44E474C0-62C2-F5FC-4AF0-B1B4332D67F4}"/>
              </a:ext>
            </a:extLst>
          </p:cNvPr>
          <p:cNvGraphicFramePr>
            <a:graphicFrameLocks noGrp="1"/>
          </p:cNvGraphicFramePr>
          <p:nvPr>
            <p:ph idx="1"/>
            <p:extLst>
              <p:ext uri="{D42A27DB-BD31-4B8C-83A1-F6EECF244321}">
                <p14:modId xmlns:p14="http://schemas.microsoft.com/office/powerpoint/2010/main" val="535046980"/>
              </p:ext>
            </p:extLst>
          </p:nvPr>
        </p:nvGraphicFramePr>
        <p:xfrm>
          <a:off x="276225" y="1565275"/>
          <a:ext cx="1163955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561369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7E849-1EF7-27E2-3536-8245AFC6F6FA}"/>
              </a:ext>
            </a:extLst>
          </p:cNvPr>
          <p:cNvSpPr>
            <a:spLocks noGrp="1"/>
          </p:cNvSpPr>
          <p:nvPr>
            <p:ph type="title"/>
          </p:nvPr>
        </p:nvSpPr>
        <p:spPr/>
        <p:txBody>
          <a:bodyPr/>
          <a:lstStyle/>
          <a:p>
            <a:r>
              <a:rPr lang="en-GB" noProof="0">
                <a:latin typeface="Aptos Display"/>
                <a:ea typeface="Tahoma"/>
                <a:cs typeface="Tahoma"/>
              </a:rPr>
              <a:t>What do we mean by ‘safeguarding’?</a:t>
            </a:r>
          </a:p>
        </p:txBody>
      </p:sp>
      <p:sp>
        <p:nvSpPr>
          <p:cNvPr id="3" name="Content Placeholder 2">
            <a:extLst>
              <a:ext uri="{FF2B5EF4-FFF2-40B4-BE49-F238E27FC236}">
                <a16:creationId xmlns:a16="http://schemas.microsoft.com/office/drawing/2014/main" id="{E7A8C602-88F7-78B6-3A2B-8241C95E2373}"/>
              </a:ext>
            </a:extLst>
          </p:cNvPr>
          <p:cNvSpPr>
            <a:spLocks noGrp="1"/>
          </p:cNvSpPr>
          <p:nvPr>
            <p:ph idx="1"/>
          </p:nvPr>
        </p:nvSpPr>
        <p:spPr>
          <a:xfrm>
            <a:off x="276652" y="1543550"/>
            <a:ext cx="5324981" cy="4373109"/>
          </a:xfrm>
        </p:spPr>
        <p:txBody>
          <a:bodyPr vert="horz" lIns="91440" tIns="45720" rIns="91440" bIns="45720" rtlCol="0" anchor="t">
            <a:normAutofit/>
          </a:bodyPr>
          <a:lstStyle/>
          <a:p>
            <a:pPr marL="514350" indent="-514350">
              <a:buFont typeface="+mj-lt"/>
              <a:buAutoNum type="arabicPeriod"/>
            </a:pPr>
            <a:endParaRPr lang="en-GB" noProof="0"/>
          </a:p>
          <a:p>
            <a:pPr marL="0" indent="0">
              <a:buNone/>
            </a:pPr>
            <a:r>
              <a:rPr lang="en-GB" noProof="0">
                <a:latin typeface="+mj-lt"/>
              </a:rPr>
              <a:t>What is the difference between safeguarding and child protection?</a:t>
            </a:r>
          </a:p>
          <a:p>
            <a:pPr marL="514350" indent="-514350">
              <a:buFont typeface="+mj-lt"/>
              <a:buAutoNum type="arabicPeriod"/>
            </a:pPr>
            <a:endParaRPr lang="en-GB" noProof="0">
              <a:latin typeface="+mj-lt"/>
            </a:endParaRPr>
          </a:p>
          <a:p>
            <a:pPr marL="514350" indent="-514350">
              <a:buFont typeface="+mj-lt"/>
              <a:buAutoNum type="arabicPeriod"/>
            </a:pPr>
            <a:endParaRPr lang="en-GB" noProof="0"/>
          </a:p>
          <a:p>
            <a:pPr marL="0" indent="0">
              <a:buNone/>
            </a:pPr>
            <a:endParaRPr lang="en-GB" noProof="0"/>
          </a:p>
        </p:txBody>
      </p:sp>
      <p:pic>
        <p:nvPicPr>
          <p:cNvPr id="4" name="Picture 3" descr="Safeguarding Images - Free Download on Magnific (formerly Freepik)">
            <a:extLst>
              <a:ext uri="{FF2B5EF4-FFF2-40B4-BE49-F238E27FC236}">
                <a16:creationId xmlns:a16="http://schemas.microsoft.com/office/drawing/2014/main" id="{5C55BDB4-346A-7F98-647E-65F7F2130305}"/>
              </a:ext>
            </a:extLst>
          </p:cNvPr>
          <p:cNvPicPr>
            <a:picLocks noChangeAspect="1"/>
          </p:cNvPicPr>
          <p:nvPr/>
        </p:nvPicPr>
        <p:blipFill>
          <a:blip r:embed="rId3"/>
          <a:stretch>
            <a:fillRect/>
          </a:stretch>
        </p:blipFill>
        <p:spPr>
          <a:xfrm>
            <a:off x="6096907" y="1809750"/>
            <a:ext cx="5600700" cy="3238500"/>
          </a:xfrm>
          <a:prstGeom prst="rect">
            <a:avLst/>
          </a:prstGeom>
        </p:spPr>
      </p:pic>
    </p:spTree>
    <p:extLst>
      <p:ext uri="{BB962C8B-B14F-4D97-AF65-F5344CB8AC3E}">
        <p14:creationId xmlns:p14="http://schemas.microsoft.com/office/powerpoint/2010/main" val="11778646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531FA-9E92-AD58-16F1-049F8C7AF46F}"/>
              </a:ext>
            </a:extLst>
          </p:cNvPr>
          <p:cNvSpPr>
            <a:spLocks noGrp="1"/>
          </p:cNvSpPr>
          <p:nvPr>
            <p:ph type="title"/>
          </p:nvPr>
        </p:nvSpPr>
        <p:spPr/>
        <p:txBody>
          <a:bodyPr vert="horz" lIns="91440" tIns="45720" rIns="91440" bIns="45720" rtlCol="0" anchor="b">
            <a:normAutofit/>
          </a:bodyPr>
          <a:lstStyle/>
          <a:p>
            <a:r>
              <a:rPr lang="en-US" noProof="0">
                <a:latin typeface="+mj-lt"/>
                <a:ea typeface="+mj-ea"/>
                <a:cs typeface="+mj-cs"/>
              </a:rPr>
              <a:t>Developing a culture of safeguarding</a:t>
            </a:r>
          </a:p>
        </p:txBody>
      </p:sp>
      <p:sp>
        <p:nvSpPr>
          <p:cNvPr id="3" name="Content Placeholder 2">
            <a:extLst>
              <a:ext uri="{FF2B5EF4-FFF2-40B4-BE49-F238E27FC236}">
                <a16:creationId xmlns:a16="http://schemas.microsoft.com/office/drawing/2014/main" id="{12FCE205-FA9A-555A-34CC-FB67C7755407}"/>
              </a:ext>
            </a:extLst>
          </p:cNvPr>
          <p:cNvSpPr>
            <a:spLocks noGrp="1"/>
          </p:cNvSpPr>
          <p:nvPr>
            <p:ph idx="1"/>
          </p:nvPr>
        </p:nvSpPr>
        <p:spPr/>
        <p:txBody>
          <a:bodyPr vert="horz" lIns="91440" tIns="45720" rIns="91440" bIns="45720" rtlCol="0" anchor="t">
            <a:noAutofit/>
          </a:bodyPr>
          <a:lstStyle/>
          <a:p>
            <a:pPr marL="0"/>
            <a:endParaRPr lang="en-US" sz="1700" noProof="0">
              <a:latin typeface="+mn-lt"/>
              <a:ea typeface="+mn-ea"/>
              <a:cs typeface="+mn-cs"/>
            </a:endParaRPr>
          </a:p>
          <a:p>
            <a:r>
              <a:rPr lang="en-US" sz="2400" noProof="0">
                <a:latin typeface="+mn-lt"/>
                <a:ea typeface="+mn-ea"/>
                <a:cs typeface="+mn-cs"/>
              </a:rPr>
              <a:t>What is a culture of safeguarding?</a:t>
            </a:r>
          </a:p>
          <a:p>
            <a:endParaRPr lang="en-US" sz="2400" noProof="0">
              <a:latin typeface="+mn-lt"/>
              <a:ea typeface="+mn-ea"/>
              <a:cs typeface="+mn-cs"/>
            </a:endParaRPr>
          </a:p>
          <a:p>
            <a:r>
              <a:rPr lang="en-US" sz="2400" noProof="0">
                <a:latin typeface="+mn-lt"/>
                <a:ea typeface="+mn-ea"/>
                <a:cs typeface="+mn-cs"/>
              </a:rPr>
              <a:t>What does it mean to us?</a:t>
            </a:r>
          </a:p>
          <a:p>
            <a:endParaRPr lang="en-US" sz="2400" noProof="0">
              <a:latin typeface="+mn-lt"/>
              <a:ea typeface="+mn-ea"/>
              <a:cs typeface="+mn-cs"/>
            </a:endParaRPr>
          </a:p>
          <a:p>
            <a:r>
              <a:rPr lang="en-US" sz="2400" noProof="0">
                <a:latin typeface="+mn-lt"/>
                <a:ea typeface="+mn-ea"/>
                <a:cs typeface="+mn-cs"/>
              </a:rPr>
              <a:t>How do we work to achieve this in our setting?</a:t>
            </a:r>
          </a:p>
          <a:p>
            <a:endParaRPr lang="en-US" sz="2400" noProof="0">
              <a:latin typeface="+mn-lt"/>
              <a:ea typeface="+mn-ea"/>
              <a:cs typeface="+mn-cs"/>
            </a:endParaRPr>
          </a:p>
          <a:p>
            <a:r>
              <a:rPr lang="en-US" sz="2400" noProof="0">
                <a:latin typeface="+mn-lt"/>
                <a:ea typeface="+mn-ea"/>
                <a:cs typeface="+mn-cs"/>
              </a:rPr>
              <a:t>How do we test how successful this is?</a:t>
            </a:r>
          </a:p>
        </p:txBody>
      </p:sp>
      <p:pic>
        <p:nvPicPr>
          <p:cNvPr id="1026" name="Picture 2" descr="effective safeguarding culture">
            <a:extLst>
              <a:ext uri="{FF2B5EF4-FFF2-40B4-BE49-F238E27FC236}">
                <a16:creationId xmlns:a16="http://schemas.microsoft.com/office/drawing/2014/main" id="{20D255BE-1E44-E4D5-8FA1-B4C8572A0FBB}"/>
              </a:ext>
            </a:extLst>
          </p:cNvPr>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l="12757" r="16267" b="1"/>
          <a:stretch>
            <a:fillRect/>
          </a:stretch>
        </p:blipFill>
        <p:spPr bwMode="auto">
          <a:xfrm>
            <a:off x="7809367" y="1508125"/>
            <a:ext cx="4106862" cy="37594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2099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41EB4B1-6A5A-7B9D-2ECF-4E0089A09C9B}"/>
              </a:ext>
            </a:extLst>
          </p:cNvPr>
          <p:cNvSpPr/>
          <p:nvPr/>
        </p:nvSpPr>
        <p:spPr>
          <a:xfrm>
            <a:off x="7693162" y="1880537"/>
            <a:ext cx="792088" cy="3600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Display"/>
            </a:endParaRPr>
          </a:p>
        </p:txBody>
      </p:sp>
      <p:cxnSp>
        <p:nvCxnSpPr>
          <p:cNvPr id="6" name="Straight Connector 5">
            <a:extLst>
              <a:ext uri="{FF2B5EF4-FFF2-40B4-BE49-F238E27FC236}">
                <a16:creationId xmlns:a16="http://schemas.microsoft.com/office/drawing/2014/main" id="{7CC409E3-AA0A-A07E-3D17-D84629352A48}"/>
              </a:ext>
            </a:extLst>
          </p:cNvPr>
          <p:cNvCxnSpPr>
            <a:cxnSpLocks/>
            <a:stCxn id="5" idx="7"/>
          </p:cNvCxnSpPr>
          <p:nvPr/>
        </p:nvCxnSpPr>
        <p:spPr>
          <a:xfrm flipV="1">
            <a:off x="7586606" y="1604848"/>
            <a:ext cx="1530521" cy="772468"/>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0D35BC4-B645-11ED-90B3-47A9630F4690}"/>
              </a:ext>
            </a:extLst>
          </p:cNvPr>
          <p:cNvSpPr txBox="1"/>
          <p:nvPr/>
        </p:nvSpPr>
        <p:spPr>
          <a:xfrm>
            <a:off x="9008053" y="1161060"/>
            <a:ext cx="2644346" cy="400110"/>
          </a:xfrm>
          <a:prstGeom prst="rect">
            <a:avLst/>
          </a:prstGeom>
          <a:noFill/>
          <a:ln>
            <a:solidFill>
              <a:schemeClr val="bg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Aptos Display"/>
              </a:rPr>
              <a:t>SEND and inclusion</a:t>
            </a:r>
          </a:p>
        </p:txBody>
      </p:sp>
      <p:sp>
        <p:nvSpPr>
          <p:cNvPr id="8" name="TextBox 7">
            <a:extLst>
              <a:ext uri="{FF2B5EF4-FFF2-40B4-BE49-F238E27FC236}">
                <a16:creationId xmlns:a16="http://schemas.microsoft.com/office/drawing/2014/main" id="{F0FEFB0A-3AB2-C76F-1AED-241ADD823000}"/>
              </a:ext>
            </a:extLst>
          </p:cNvPr>
          <p:cNvSpPr txBox="1"/>
          <p:nvPr/>
        </p:nvSpPr>
        <p:spPr>
          <a:xfrm>
            <a:off x="9008053" y="1999260"/>
            <a:ext cx="2644346" cy="707886"/>
          </a:xfrm>
          <a:prstGeom prst="rect">
            <a:avLst/>
          </a:prstGeom>
          <a:noFill/>
          <a:ln>
            <a:solidFill>
              <a:schemeClr val="bg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Aptos Display"/>
              </a:rPr>
              <a:t>Curriculum (including RHSE and PSHE) </a:t>
            </a:r>
          </a:p>
        </p:txBody>
      </p:sp>
      <p:sp>
        <p:nvSpPr>
          <p:cNvPr id="9" name="TextBox 8">
            <a:extLst>
              <a:ext uri="{FF2B5EF4-FFF2-40B4-BE49-F238E27FC236}">
                <a16:creationId xmlns:a16="http://schemas.microsoft.com/office/drawing/2014/main" id="{47636891-7FAC-B6C9-118C-628AC55C6BB4}"/>
              </a:ext>
            </a:extLst>
          </p:cNvPr>
          <p:cNvSpPr txBox="1"/>
          <p:nvPr/>
        </p:nvSpPr>
        <p:spPr>
          <a:xfrm>
            <a:off x="8723848" y="3039636"/>
            <a:ext cx="2644346" cy="400110"/>
          </a:xfrm>
          <a:prstGeom prst="rect">
            <a:avLst/>
          </a:prstGeom>
          <a:noFill/>
          <a:ln>
            <a:solidFill>
              <a:schemeClr val="bg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Aptos Display"/>
              </a:rPr>
              <a:t>Online safety</a:t>
            </a:r>
          </a:p>
        </p:txBody>
      </p:sp>
      <p:sp>
        <p:nvSpPr>
          <p:cNvPr id="10" name="TextBox 9">
            <a:extLst>
              <a:ext uri="{FF2B5EF4-FFF2-40B4-BE49-F238E27FC236}">
                <a16:creationId xmlns:a16="http://schemas.microsoft.com/office/drawing/2014/main" id="{1EFA98E4-869C-E277-1E74-62067C9BD840}"/>
              </a:ext>
            </a:extLst>
          </p:cNvPr>
          <p:cNvSpPr txBox="1"/>
          <p:nvPr/>
        </p:nvSpPr>
        <p:spPr>
          <a:xfrm>
            <a:off x="9254503" y="3771100"/>
            <a:ext cx="3061042" cy="400110"/>
          </a:xfrm>
          <a:prstGeom prst="rect">
            <a:avLst/>
          </a:prstGeom>
          <a:noFill/>
          <a:ln>
            <a:solidFill>
              <a:schemeClr val="bg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Aptos Display"/>
              </a:rPr>
              <a:t>The school environment</a:t>
            </a:r>
          </a:p>
        </p:txBody>
      </p:sp>
      <p:sp>
        <p:nvSpPr>
          <p:cNvPr id="11" name="TextBox 10">
            <a:extLst>
              <a:ext uri="{FF2B5EF4-FFF2-40B4-BE49-F238E27FC236}">
                <a16:creationId xmlns:a16="http://schemas.microsoft.com/office/drawing/2014/main" id="{D1A3705C-B718-975B-3ABB-AC458EFA6DC8}"/>
              </a:ext>
            </a:extLst>
          </p:cNvPr>
          <p:cNvSpPr txBox="1"/>
          <p:nvPr/>
        </p:nvSpPr>
        <p:spPr>
          <a:xfrm>
            <a:off x="8286279" y="4199695"/>
            <a:ext cx="3061042" cy="400110"/>
          </a:xfrm>
          <a:prstGeom prst="rect">
            <a:avLst/>
          </a:prstGeom>
          <a:noFill/>
          <a:ln>
            <a:solidFill>
              <a:schemeClr val="bg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Aptos Display"/>
              </a:rPr>
              <a:t>Risk assessments </a:t>
            </a:r>
          </a:p>
        </p:txBody>
      </p:sp>
      <p:sp>
        <p:nvSpPr>
          <p:cNvPr id="12" name="TextBox 11">
            <a:extLst>
              <a:ext uri="{FF2B5EF4-FFF2-40B4-BE49-F238E27FC236}">
                <a16:creationId xmlns:a16="http://schemas.microsoft.com/office/drawing/2014/main" id="{33C0A27E-1E16-8F5F-38C5-3BDF5853DCA4}"/>
              </a:ext>
            </a:extLst>
          </p:cNvPr>
          <p:cNvSpPr txBox="1"/>
          <p:nvPr/>
        </p:nvSpPr>
        <p:spPr>
          <a:xfrm>
            <a:off x="5803956" y="4647111"/>
            <a:ext cx="1533189" cy="400110"/>
          </a:xfrm>
          <a:prstGeom prst="rect">
            <a:avLst/>
          </a:prstGeom>
          <a:noFill/>
          <a:ln>
            <a:solidFill>
              <a:schemeClr val="bg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Aptos Display"/>
              </a:rPr>
              <a:t>Security</a:t>
            </a:r>
          </a:p>
        </p:txBody>
      </p:sp>
      <p:sp>
        <p:nvSpPr>
          <p:cNvPr id="13" name="TextBox 12">
            <a:extLst>
              <a:ext uri="{FF2B5EF4-FFF2-40B4-BE49-F238E27FC236}">
                <a16:creationId xmlns:a16="http://schemas.microsoft.com/office/drawing/2014/main" id="{8642241B-9A2A-C876-C3D0-41E18511E3B0}"/>
              </a:ext>
            </a:extLst>
          </p:cNvPr>
          <p:cNvSpPr txBox="1"/>
          <p:nvPr/>
        </p:nvSpPr>
        <p:spPr>
          <a:xfrm>
            <a:off x="3362391" y="4304047"/>
            <a:ext cx="1666787" cy="707886"/>
          </a:xfrm>
          <a:prstGeom prst="rect">
            <a:avLst/>
          </a:prstGeom>
          <a:noFill/>
          <a:ln>
            <a:solidFill>
              <a:schemeClr val="bg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Aptos Display"/>
              </a:rPr>
              <a:t>Health and safety</a:t>
            </a:r>
          </a:p>
        </p:txBody>
      </p:sp>
      <p:sp>
        <p:nvSpPr>
          <p:cNvPr id="14" name="TextBox 13">
            <a:extLst>
              <a:ext uri="{FF2B5EF4-FFF2-40B4-BE49-F238E27FC236}">
                <a16:creationId xmlns:a16="http://schemas.microsoft.com/office/drawing/2014/main" id="{45A22352-C941-A302-F125-BB75014D97EA}"/>
              </a:ext>
            </a:extLst>
          </p:cNvPr>
          <p:cNvSpPr txBox="1"/>
          <p:nvPr/>
        </p:nvSpPr>
        <p:spPr>
          <a:xfrm>
            <a:off x="406074" y="3935571"/>
            <a:ext cx="1666787"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Aptos Display"/>
              </a:rPr>
              <a:t>Code of Conduct and Acceptable Use</a:t>
            </a:r>
          </a:p>
        </p:txBody>
      </p:sp>
      <p:sp>
        <p:nvSpPr>
          <p:cNvPr id="15" name="TextBox 14">
            <a:extLst>
              <a:ext uri="{FF2B5EF4-FFF2-40B4-BE49-F238E27FC236}">
                <a16:creationId xmlns:a16="http://schemas.microsoft.com/office/drawing/2014/main" id="{4015158F-016C-A50D-ED78-9477E1398F69}"/>
              </a:ext>
            </a:extLst>
          </p:cNvPr>
          <p:cNvSpPr txBox="1"/>
          <p:nvPr/>
        </p:nvSpPr>
        <p:spPr>
          <a:xfrm>
            <a:off x="461472" y="3241637"/>
            <a:ext cx="166678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Aptos Display"/>
              </a:rPr>
              <a:t>Training</a:t>
            </a:r>
          </a:p>
        </p:txBody>
      </p:sp>
      <p:sp>
        <p:nvSpPr>
          <p:cNvPr id="16" name="TextBox 15">
            <a:extLst>
              <a:ext uri="{FF2B5EF4-FFF2-40B4-BE49-F238E27FC236}">
                <a16:creationId xmlns:a16="http://schemas.microsoft.com/office/drawing/2014/main" id="{D2B16097-F2E2-AE96-269A-B985B4D801BA}"/>
              </a:ext>
            </a:extLst>
          </p:cNvPr>
          <p:cNvSpPr txBox="1"/>
          <p:nvPr/>
        </p:nvSpPr>
        <p:spPr>
          <a:xfrm>
            <a:off x="461472" y="2469567"/>
            <a:ext cx="2289504"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Aptos Display"/>
              </a:rPr>
              <a:t>Whistleblowing</a:t>
            </a:r>
          </a:p>
        </p:txBody>
      </p:sp>
      <p:sp>
        <p:nvSpPr>
          <p:cNvPr id="17" name="TextBox 16">
            <a:extLst>
              <a:ext uri="{FF2B5EF4-FFF2-40B4-BE49-F238E27FC236}">
                <a16:creationId xmlns:a16="http://schemas.microsoft.com/office/drawing/2014/main" id="{038FCCBB-E1B6-52D4-D481-C96996255AAC}"/>
              </a:ext>
            </a:extLst>
          </p:cNvPr>
          <p:cNvSpPr txBox="1"/>
          <p:nvPr/>
        </p:nvSpPr>
        <p:spPr>
          <a:xfrm>
            <a:off x="5777885" y="1087422"/>
            <a:ext cx="2046927" cy="400110"/>
          </a:xfrm>
          <a:prstGeom prst="rect">
            <a:avLst/>
          </a:prstGeom>
          <a:noFill/>
          <a:ln>
            <a:solidFill>
              <a:schemeClr val="bg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Aptos Display"/>
              </a:rPr>
              <a:t>Governance</a:t>
            </a:r>
          </a:p>
        </p:txBody>
      </p:sp>
      <p:sp>
        <p:nvSpPr>
          <p:cNvPr id="18" name="TextBox 17">
            <a:extLst>
              <a:ext uri="{FF2B5EF4-FFF2-40B4-BE49-F238E27FC236}">
                <a16:creationId xmlns:a16="http://schemas.microsoft.com/office/drawing/2014/main" id="{E4E30885-2EC0-1A3B-9D55-0B4492165B5C}"/>
              </a:ext>
            </a:extLst>
          </p:cNvPr>
          <p:cNvSpPr txBox="1"/>
          <p:nvPr/>
        </p:nvSpPr>
        <p:spPr>
          <a:xfrm>
            <a:off x="79681" y="1657904"/>
            <a:ext cx="2046927"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Aptos Display"/>
              </a:rPr>
              <a:t>A culture of listening </a:t>
            </a:r>
          </a:p>
        </p:txBody>
      </p:sp>
      <p:sp>
        <p:nvSpPr>
          <p:cNvPr id="19" name="TextBox 18">
            <a:extLst>
              <a:ext uri="{FF2B5EF4-FFF2-40B4-BE49-F238E27FC236}">
                <a16:creationId xmlns:a16="http://schemas.microsoft.com/office/drawing/2014/main" id="{2D4609A5-4B72-67F0-39D9-4C387BB28377}"/>
              </a:ext>
            </a:extLst>
          </p:cNvPr>
          <p:cNvSpPr txBox="1"/>
          <p:nvPr/>
        </p:nvSpPr>
        <p:spPr>
          <a:xfrm>
            <a:off x="2092226" y="1047464"/>
            <a:ext cx="2046927" cy="400110"/>
          </a:xfrm>
          <a:prstGeom prst="rect">
            <a:avLst/>
          </a:prstGeom>
          <a:noFill/>
          <a:ln>
            <a:solidFill>
              <a:schemeClr val="bg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Aptos Display"/>
              </a:rPr>
              <a:t>Behaviour</a:t>
            </a:r>
          </a:p>
        </p:txBody>
      </p:sp>
      <p:sp>
        <p:nvSpPr>
          <p:cNvPr id="20" name="TextBox 19">
            <a:extLst>
              <a:ext uri="{FF2B5EF4-FFF2-40B4-BE49-F238E27FC236}">
                <a16:creationId xmlns:a16="http://schemas.microsoft.com/office/drawing/2014/main" id="{E0E1848B-0081-08A8-D8D5-A2A6370D081B}"/>
              </a:ext>
            </a:extLst>
          </p:cNvPr>
          <p:cNvSpPr txBox="1"/>
          <p:nvPr/>
        </p:nvSpPr>
        <p:spPr>
          <a:xfrm>
            <a:off x="4106465" y="899247"/>
            <a:ext cx="2046927" cy="707886"/>
          </a:xfrm>
          <a:prstGeom prst="rect">
            <a:avLst/>
          </a:prstGeom>
          <a:noFill/>
          <a:ln>
            <a:solidFill>
              <a:schemeClr val="bg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Aptos Display"/>
              </a:rPr>
              <a:t>Safer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Aptos Display"/>
              </a:rPr>
              <a:t>recruitment</a:t>
            </a:r>
          </a:p>
        </p:txBody>
      </p:sp>
      <p:sp>
        <p:nvSpPr>
          <p:cNvPr id="21" name="TextBox 20">
            <a:extLst>
              <a:ext uri="{FF2B5EF4-FFF2-40B4-BE49-F238E27FC236}">
                <a16:creationId xmlns:a16="http://schemas.microsoft.com/office/drawing/2014/main" id="{BA386A5A-F15B-CDDC-7991-ED70C5BDB45C}"/>
              </a:ext>
            </a:extLst>
          </p:cNvPr>
          <p:cNvSpPr txBox="1"/>
          <p:nvPr/>
        </p:nvSpPr>
        <p:spPr>
          <a:xfrm>
            <a:off x="2035867" y="1905907"/>
            <a:ext cx="2046927" cy="400110"/>
          </a:xfrm>
          <a:prstGeom prst="rect">
            <a:avLst/>
          </a:prstGeom>
          <a:noFill/>
          <a:ln>
            <a:solidFill>
              <a:schemeClr val="bg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Aptos Display"/>
              </a:rPr>
              <a:t>Visitors</a:t>
            </a:r>
          </a:p>
        </p:txBody>
      </p:sp>
      <p:sp>
        <p:nvSpPr>
          <p:cNvPr id="22" name="TextBox 21">
            <a:extLst>
              <a:ext uri="{FF2B5EF4-FFF2-40B4-BE49-F238E27FC236}">
                <a16:creationId xmlns:a16="http://schemas.microsoft.com/office/drawing/2014/main" id="{DF877D5B-FE2B-8AAF-6CAF-27579CBAF16C}"/>
              </a:ext>
            </a:extLst>
          </p:cNvPr>
          <p:cNvSpPr txBox="1"/>
          <p:nvPr/>
        </p:nvSpPr>
        <p:spPr>
          <a:xfrm>
            <a:off x="7989009" y="358129"/>
            <a:ext cx="2530988"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Aptos Display"/>
              </a:rPr>
              <a:t>Concerns and complaints policies</a:t>
            </a:r>
          </a:p>
        </p:txBody>
      </p:sp>
      <p:sp>
        <p:nvSpPr>
          <p:cNvPr id="23" name="TextBox 22">
            <a:extLst>
              <a:ext uri="{FF2B5EF4-FFF2-40B4-BE49-F238E27FC236}">
                <a16:creationId xmlns:a16="http://schemas.microsoft.com/office/drawing/2014/main" id="{FE8354B9-C876-6584-3622-B49E336DE1F6}"/>
              </a:ext>
            </a:extLst>
          </p:cNvPr>
          <p:cNvSpPr txBox="1"/>
          <p:nvPr/>
        </p:nvSpPr>
        <p:spPr>
          <a:xfrm>
            <a:off x="4541775" y="5322248"/>
            <a:ext cx="2530988" cy="400110"/>
          </a:xfrm>
          <a:prstGeom prst="rect">
            <a:avLst/>
          </a:prstGeom>
          <a:noFill/>
          <a:ln>
            <a:solidFill>
              <a:schemeClr val="bg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Aptos Display"/>
              </a:rPr>
              <a:t>Attendance</a:t>
            </a:r>
          </a:p>
        </p:txBody>
      </p:sp>
      <p:sp>
        <p:nvSpPr>
          <p:cNvPr id="24" name="TextBox 23">
            <a:extLst>
              <a:ext uri="{FF2B5EF4-FFF2-40B4-BE49-F238E27FC236}">
                <a16:creationId xmlns:a16="http://schemas.microsoft.com/office/drawing/2014/main" id="{D463C03F-8833-0F56-EEFF-A0379FF62FFC}"/>
              </a:ext>
            </a:extLst>
          </p:cNvPr>
          <p:cNvSpPr txBox="1"/>
          <p:nvPr/>
        </p:nvSpPr>
        <p:spPr>
          <a:xfrm>
            <a:off x="1613092" y="3571045"/>
            <a:ext cx="2530988" cy="400110"/>
          </a:xfrm>
          <a:prstGeom prst="rect">
            <a:avLst/>
          </a:prstGeom>
          <a:noFill/>
          <a:ln>
            <a:solidFill>
              <a:schemeClr val="bg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Aptos Display"/>
              </a:rPr>
              <a:t>Early Help</a:t>
            </a:r>
          </a:p>
        </p:txBody>
      </p:sp>
      <p:cxnSp>
        <p:nvCxnSpPr>
          <p:cNvPr id="25" name="Straight Connector 24">
            <a:extLst>
              <a:ext uri="{FF2B5EF4-FFF2-40B4-BE49-F238E27FC236}">
                <a16:creationId xmlns:a16="http://schemas.microsoft.com/office/drawing/2014/main" id="{3B94BF53-8A5F-263B-C68D-57A66822DE0D}"/>
              </a:ext>
            </a:extLst>
          </p:cNvPr>
          <p:cNvCxnSpPr>
            <a:cxnSpLocks/>
          </p:cNvCxnSpPr>
          <p:nvPr/>
        </p:nvCxnSpPr>
        <p:spPr>
          <a:xfrm flipV="1">
            <a:off x="6907834" y="1066015"/>
            <a:ext cx="1344365" cy="127855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BE4E5F13-D53E-16F7-12A7-BC104180D0DB}"/>
              </a:ext>
            </a:extLst>
          </p:cNvPr>
          <p:cNvCxnSpPr>
            <a:cxnSpLocks/>
          </p:cNvCxnSpPr>
          <p:nvPr/>
        </p:nvCxnSpPr>
        <p:spPr>
          <a:xfrm flipV="1">
            <a:off x="6235008" y="1529118"/>
            <a:ext cx="278728" cy="618768"/>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2FD97C24-1860-BF72-EE47-65CD1C67F3F4}"/>
              </a:ext>
            </a:extLst>
          </p:cNvPr>
          <p:cNvCxnSpPr>
            <a:cxnSpLocks/>
          </p:cNvCxnSpPr>
          <p:nvPr/>
        </p:nvCxnSpPr>
        <p:spPr>
          <a:xfrm flipV="1">
            <a:off x="7905841" y="2559713"/>
            <a:ext cx="982478" cy="356251"/>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F8AD620-8209-72E6-A9FC-FD437F29B77A}"/>
              </a:ext>
            </a:extLst>
          </p:cNvPr>
          <p:cNvCxnSpPr>
            <a:cxnSpLocks/>
          </p:cNvCxnSpPr>
          <p:nvPr/>
        </p:nvCxnSpPr>
        <p:spPr>
          <a:xfrm flipV="1">
            <a:off x="7958587" y="3269632"/>
            <a:ext cx="654050" cy="26199"/>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9FFDBF5-7FD8-0D26-7DDC-673B826C31A8}"/>
              </a:ext>
            </a:extLst>
          </p:cNvPr>
          <p:cNvCxnSpPr>
            <a:cxnSpLocks/>
          </p:cNvCxnSpPr>
          <p:nvPr/>
        </p:nvCxnSpPr>
        <p:spPr>
          <a:xfrm>
            <a:off x="7834198" y="3616963"/>
            <a:ext cx="1282929" cy="269896"/>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D61189F-1C21-4C2F-C865-BDC1E715DADB}"/>
              </a:ext>
            </a:extLst>
          </p:cNvPr>
          <p:cNvCxnSpPr>
            <a:cxnSpLocks/>
          </p:cNvCxnSpPr>
          <p:nvPr/>
        </p:nvCxnSpPr>
        <p:spPr>
          <a:xfrm>
            <a:off x="7629602" y="3767422"/>
            <a:ext cx="582169" cy="415451"/>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2316B397-053B-C419-5FEA-E2A4F152B6AF}"/>
              </a:ext>
            </a:extLst>
          </p:cNvPr>
          <p:cNvCxnSpPr>
            <a:cxnSpLocks/>
          </p:cNvCxnSpPr>
          <p:nvPr/>
        </p:nvCxnSpPr>
        <p:spPr>
          <a:xfrm>
            <a:off x="6324725" y="4084554"/>
            <a:ext cx="24357" cy="562557"/>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623B301-05BD-5A9C-9E1E-40E24F49200A}"/>
              </a:ext>
            </a:extLst>
          </p:cNvPr>
          <p:cNvCxnSpPr>
            <a:cxnSpLocks/>
          </p:cNvCxnSpPr>
          <p:nvPr/>
        </p:nvCxnSpPr>
        <p:spPr>
          <a:xfrm flipH="1">
            <a:off x="5444595" y="4007538"/>
            <a:ext cx="217214" cy="1179506"/>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65AF0916-EC4C-8E63-509F-5B623E97F35F}"/>
              </a:ext>
            </a:extLst>
          </p:cNvPr>
          <p:cNvCxnSpPr>
            <a:cxnSpLocks/>
          </p:cNvCxnSpPr>
          <p:nvPr/>
        </p:nvCxnSpPr>
        <p:spPr>
          <a:xfrm flipH="1">
            <a:off x="4302757" y="3729316"/>
            <a:ext cx="554482" cy="53913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37383D12-07D8-1155-7A72-702CAC34980F}"/>
              </a:ext>
            </a:extLst>
          </p:cNvPr>
          <p:cNvCxnSpPr>
            <a:cxnSpLocks/>
          </p:cNvCxnSpPr>
          <p:nvPr/>
        </p:nvCxnSpPr>
        <p:spPr>
          <a:xfrm flipH="1">
            <a:off x="2175809" y="3641747"/>
            <a:ext cx="2429084" cy="841766"/>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76E0B0F-F64F-0FFA-CBE9-E6A2A18432B7}"/>
              </a:ext>
            </a:extLst>
          </p:cNvPr>
          <p:cNvCxnSpPr>
            <a:cxnSpLocks/>
          </p:cNvCxnSpPr>
          <p:nvPr/>
        </p:nvCxnSpPr>
        <p:spPr>
          <a:xfrm flipH="1">
            <a:off x="3463055" y="3322920"/>
            <a:ext cx="898734" cy="318827"/>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ADC98E28-E67F-534E-5DE0-255D36F2399A}"/>
              </a:ext>
            </a:extLst>
          </p:cNvPr>
          <p:cNvCxnSpPr>
            <a:cxnSpLocks/>
          </p:cNvCxnSpPr>
          <p:nvPr/>
        </p:nvCxnSpPr>
        <p:spPr>
          <a:xfrm flipH="1">
            <a:off x="1952022" y="3136876"/>
            <a:ext cx="2326470" cy="304683"/>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1AC7448-7B8E-6AA9-F4FA-CE25CECA8FF4}"/>
              </a:ext>
            </a:extLst>
          </p:cNvPr>
          <p:cNvCxnSpPr>
            <a:cxnSpLocks/>
            <a:stCxn id="16" idx="3"/>
          </p:cNvCxnSpPr>
          <p:nvPr/>
        </p:nvCxnSpPr>
        <p:spPr>
          <a:xfrm>
            <a:off x="2750976" y="2669622"/>
            <a:ext cx="1576138" cy="226724"/>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69E6460-286A-38BB-395C-52DC5A07B3F3}"/>
              </a:ext>
            </a:extLst>
          </p:cNvPr>
          <p:cNvCxnSpPr>
            <a:cxnSpLocks/>
          </p:cNvCxnSpPr>
          <p:nvPr/>
        </p:nvCxnSpPr>
        <p:spPr>
          <a:xfrm>
            <a:off x="1845533" y="2208466"/>
            <a:ext cx="2683555" cy="432633"/>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4C66BEE7-5695-0FBC-9834-0AE135E4BD02}"/>
              </a:ext>
            </a:extLst>
          </p:cNvPr>
          <p:cNvCxnSpPr>
            <a:cxnSpLocks/>
          </p:cNvCxnSpPr>
          <p:nvPr/>
        </p:nvCxnSpPr>
        <p:spPr>
          <a:xfrm>
            <a:off x="3429903" y="2277401"/>
            <a:ext cx="1181575" cy="284195"/>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3DEC9622-B03D-66A7-FCD6-58794420227F}"/>
              </a:ext>
            </a:extLst>
          </p:cNvPr>
          <p:cNvCxnSpPr>
            <a:cxnSpLocks/>
          </p:cNvCxnSpPr>
          <p:nvPr/>
        </p:nvCxnSpPr>
        <p:spPr>
          <a:xfrm>
            <a:off x="3362391" y="1489836"/>
            <a:ext cx="1560795" cy="854188"/>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4ADFD4B3-76E6-5532-AB50-5E379FE3A5F2}"/>
              </a:ext>
            </a:extLst>
          </p:cNvPr>
          <p:cNvCxnSpPr>
            <a:cxnSpLocks/>
          </p:cNvCxnSpPr>
          <p:nvPr/>
        </p:nvCxnSpPr>
        <p:spPr>
          <a:xfrm>
            <a:off x="5077927" y="1705004"/>
            <a:ext cx="501170" cy="442882"/>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724B3051-94EB-1234-58DA-F06135382EBF}"/>
              </a:ext>
            </a:extLst>
          </p:cNvPr>
          <p:cNvSpPr txBox="1"/>
          <p:nvPr/>
        </p:nvSpPr>
        <p:spPr>
          <a:xfrm>
            <a:off x="7746653" y="5126506"/>
            <a:ext cx="3061042" cy="400110"/>
          </a:xfrm>
          <a:prstGeom prst="rect">
            <a:avLst/>
          </a:prstGeom>
          <a:noFill/>
          <a:ln>
            <a:solidFill>
              <a:schemeClr val="bg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Aptos Display"/>
              </a:rPr>
              <a:t>Parents</a:t>
            </a:r>
          </a:p>
        </p:txBody>
      </p:sp>
      <p:cxnSp>
        <p:nvCxnSpPr>
          <p:cNvPr id="43" name="Straight Connector 42">
            <a:extLst>
              <a:ext uri="{FF2B5EF4-FFF2-40B4-BE49-F238E27FC236}">
                <a16:creationId xmlns:a16="http://schemas.microsoft.com/office/drawing/2014/main" id="{6B553C11-ABB5-0A68-88FA-0562985CDE5D}"/>
              </a:ext>
            </a:extLst>
          </p:cNvPr>
          <p:cNvCxnSpPr>
            <a:cxnSpLocks/>
          </p:cNvCxnSpPr>
          <p:nvPr/>
        </p:nvCxnSpPr>
        <p:spPr>
          <a:xfrm>
            <a:off x="6693102" y="4059342"/>
            <a:ext cx="1053551" cy="1067164"/>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09B3379A-D02E-FA6B-6B8E-0DA8F91C4D61}"/>
              </a:ext>
            </a:extLst>
          </p:cNvPr>
          <p:cNvSpPr txBox="1"/>
          <p:nvPr/>
        </p:nvSpPr>
        <p:spPr>
          <a:xfrm>
            <a:off x="391825" y="687996"/>
            <a:ext cx="2046927" cy="400110"/>
          </a:xfrm>
          <a:prstGeom prst="rect">
            <a:avLst/>
          </a:prstGeom>
          <a:noFill/>
          <a:ln>
            <a:solidFill>
              <a:schemeClr val="bg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Aptos Display"/>
              </a:rPr>
              <a:t>Senior leaders</a:t>
            </a:r>
          </a:p>
        </p:txBody>
      </p:sp>
      <p:sp>
        <p:nvSpPr>
          <p:cNvPr id="45" name="TextBox 44">
            <a:extLst>
              <a:ext uri="{FF2B5EF4-FFF2-40B4-BE49-F238E27FC236}">
                <a16:creationId xmlns:a16="http://schemas.microsoft.com/office/drawing/2014/main" id="{0109DAD5-E323-F4B9-E9BC-92C9009AFF9A}"/>
              </a:ext>
            </a:extLst>
          </p:cNvPr>
          <p:cNvSpPr txBox="1"/>
          <p:nvPr/>
        </p:nvSpPr>
        <p:spPr>
          <a:xfrm>
            <a:off x="2691777" y="452983"/>
            <a:ext cx="2046927" cy="400110"/>
          </a:xfrm>
          <a:prstGeom prst="rect">
            <a:avLst/>
          </a:prstGeom>
          <a:noFill/>
          <a:ln>
            <a:solidFill>
              <a:schemeClr val="bg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Aptos Display"/>
              </a:rPr>
              <a:t>Partnerships</a:t>
            </a:r>
          </a:p>
        </p:txBody>
      </p:sp>
      <p:sp>
        <p:nvSpPr>
          <p:cNvPr id="46" name="TextBox 45">
            <a:extLst>
              <a:ext uri="{FF2B5EF4-FFF2-40B4-BE49-F238E27FC236}">
                <a16:creationId xmlns:a16="http://schemas.microsoft.com/office/drawing/2014/main" id="{22662E76-0746-3230-2F28-2898CD221E01}"/>
              </a:ext>
            </a:extLst>
          </p:cNvPr>
          <p:cNvSpPr txBox="1"/>
          <p:nvPr/>
        </p:nvSpPr>
        <p:spPr>
          <a:xfrm>
            <a:off x="5201791" y="337950"/>
            <a:ext cx="2698791" cy="707886"/>
          </a:xfrm>
          <a:prstGeom prst="rect">
            <a:avLst/>
          </a:prstGeom>
          <a:noFill/>
          <a:ln>
            <a:solidFill>
              <a:schemeClr val="bg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Aptos Display"/>
              </a:rPr>
              <a:t>Accountability and leadership</a:t>
            </a:r>
          </a:p>
        </p:txBody>
      </p:sp>
      <p:sp>
        <p:nvSpPr>
          <p:cNvPr id="47" name="TextBox 46">
            <a:extLst>
              <a:ext uri="{FF2B5EF4-FFF2-40B4-BE49-F238E27FC236}">
                <a16:creationId xmlns:a16="http://schemas.microsoft.com/office/drawing/2014/main" id="{72DA7CDD-8D62-A56C-B76D-7497D8262F6B}"/>
              </a:ext>
            </a:extLst>
          </p:cNvPr>
          <p:cNvSpPr txBox="1"/>
          <p:nvPr/>
        </p:nvSpPr>
        <p:spPr>
          <a:xfrm>
            <a:off x="9477939" y="5145906"/>
            <a:ext cx="2046927" cy="707886"/>
          </a:xfrm>
          <a:prstGeom prst="rect">
            <a:avLst/>
          </a:prstGeom>
          <a:noFill/>
          <a:ln>
            <a:solidFill>
              <a:schemeClr val="bg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Aptos Display"/>
              </a:rPr>
              <a:t>Reflection and supervision</a:t>
            </a:r>
          </a:p>
        </p:txBody>
      </p:sp>
      <p:sp>
        <p:nvSpPr>
          <p:cNvPr id="48" name="TextBox 47">
            <a:extLst>
              <a:ext uri="{FF2B5EF4-FFF2-40B4-BE49-F238E27FC236}">
                <a16:creationId xmlns:a16="http://schemas.microsoft.com/office/drawing/2014/main" id="{A22D63C1-BF04-8E9E-2CCE-F98F973654FB}"/>
              </a:ext>
            </a:extLst>
          </p:cNvPr>
          <p:cNvSpPr txBox="1"/>
          <p:nvPr/>
        </p:nvSpPr>
        <p:spPr>
          <a:xfrm>
            <a:off x="1666510" y="5205550"/>
            <a:ext cx="3205672" cy="707886"/>
          </a:xfrm>
          <a:prstGeom prst="rect">
            <a:avLst/>
          </a:prstGeom>
          <a:noFill/>
          <a:ln>
            <a:solidFill>
              <a:schemeClr val="bg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Aptos Display"/>
              </a:rPr>
              <a:t>Embedded in all areas of the school </a:t>
            </a:r>
          </a:p>
        </p:txBody>
      </p:sp>
      <p:cxnSp>
        <p:nvCxnSpPr>
          <p:cNvPr id="49" name="Straight Connector 48">
            <a:extLst>
              <a:ext uri="{FF2B5EF4-FFF2-40B4-BE49-F238E27FC236}">
                <a16:creationId xmlns:a16="http://schemas.microsoft.com/office/drawing/2014/main" id="{575DD9B7-0849-34AD-AFE4-923ABA9CBD45}"/>
              </a:ext>
            </a:extLst>
          </p:cNvPr>
          <p:cNvCxnSpPr>
            <a:cxnSpLocks/>
          </p:cNvCxnSpPr>
          <p:nvPr/>
        </p:nvCxnSpPr>
        <p:spPr>
          <a:xfrm>
            <a:off x="1757980" y="1163408"/>
            <a:ext cx="2980724" cy="128610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5DC8DE78-ECB8-3F77-2931-27C062810CA3}"/>
              </a:ext>
            </a:extLst>
          </p:cNvPr>
          <p:cNvCxnSpPr>
            <a:cxnSpLocks/>
          </p:cNvCxnSpPr>
          <p:nvPr/>
        </p:nvCxnSpPr>
        <p:spPr>
          <a:xfrm flipH="1">
            <a:off x="4651252" y="3906894"/>
            <a:ext cx="533214" cy="1219612"/>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EF548920-5532-7CC7-898A-F558D11AA0FF}"/>
              </a:ext>
            </a:extLst>
          </p:cNvPr>
          <p:cNvCxnSpPr>
            <a:cxnSpLocks/>
          </p:cNvCxnSpPr>
          <p:nvPr/>
        </p:nvCxnSpPr>
        <p:spPr>
          <a:xfrm>
            <a:off x="7283443" y="3916913"/>
            <a:ext cx="2194496" cy="144425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9492AD63-05C1-460D-A140-C63B53B39FCC}"/>
              </a:ext>
            </a:extLst>
          </p:cNvPr>
          <p:cNvCxnSpPr>
            <a:cxnSpLocks/>
          </p:cNvCxnSpPr>
          <p:nvPr/>
        </p:nvCxnSpPr>
        <p:spPr>
          <a:xfrm flipV="1">
            <a:off x="5941832" y="1077941"/>
            <a:ext cx="1703" cy="1017572"/>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5C448535-2C8A-D25E-437E-7673041F8EC6}"/>
              </a:ext>
            </a:extLst>
          </p:cNvPr>
          <p:cNvCxnSpPr>
            <a:cxnSpLocks/>
          </p:cNvCxnSpPr>
          <p:nvPr/>
        </p:nvCxnSpPr>
        <p:spPr>
          <a:xfrm>
            <a:off x="3615446" y="936060"/>
            <a:ext cx="1578759" cy="1296895"/>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13596E82-2C5D-C67F-3C82-76CD268C2D27}"/>
              </a:ext>
            </a:extLst>
          </p:cNvPr>
          <p:cNvSpPr/>
          <p:nvPr/>
        </p:nvSpPr>
        <p:spPr>
          <a:xfrm>
            <a:off x="4286227" y="2082894"/>
            <a:ext cx="3866635" cy="2010441"/>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300" b="1" i="0" u="none" strike="noStrike" kern="1200" cap="none" spc="0" normalizeH="0" baseline="0" noProof="0">
                <a:ln>
                  <a:noFill/>
                </a:ln>
                <a:solidFill>
                  <a:prstClr val="white"/>
                </a:solidFill>
                <a:effectLst/>
                <a:uLnTx/>
                <a:uFillTx/>
                <a:latin typeface="Aptos Display"/>
              </a:rPr>
              <a:t>Developing a culture of safeguarding</a:t>
            </a:r>
          </a:p>
        </p:txBody>
      </p:sp>
    </p:spTree>
    <p:extLst>
      <p:ext uri="{BB962C8B-B14F-4D97-AF65-F5344CB8AC3E}">
        <p14:creationId xmlns:p14="http://schemas.microsoft.com/office/powerpoint/2010/main" val="1589909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9">
                                            <p:txEl>
                                              <p:pRg st="0" end="0"/>
                                            </p:txEl>
                                          </p:spTgt>
                                        </p:tgtEl>
                                        <p:attrNameLst>
                                          <p:attrName>style.visibility</p:attrName>
                                        </p:attrNameLst>
                                      </p:cBhvr>
                                      <p:to>
                                        <p:strVal val="visible"/>
                                      </p:to>
                                    </p:set>
                                    <p:animEffect transition="in" filter="fade">
                                      <p:cBhvr>
                                        <p:cTn id="14" dur="1000"/>
                                        <p:tgtEl>
                                          <p:spTgt spid="19">
                                            <p:txEl>
                                              <p:pRg st="0" end="0"/>
                                            </p:txEl>
                                          </p:spTgt>
                                        </p:tgtEl>
                                      </p:cBhvr>
                                    </p:animEffect>
                                    <p:anim calcmode="lin" valueType="num">
                                      <p:cBhvr>
                                        <p:cTn id="15" dur="100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1000"/>
                                        <p:tgtEl>
                                          <p:spTgt spid="20"/>
                                        </p:tgtEl>
                                      </p:cBhvr>
                                    </p:animEffect>
                                    <p:anim calcmode="lin" valueType="num">
                                      <p:cBhvr>
                                        <p:cTn id="22" dur="1000" fill="hold"/>
                                        <p:tgtEl>
                                          <p:spTgt spid="20"/>
                                        </p:tgtEl>
                                        <p:attrNameLst>
                                          <p:attrName>ppt_x</p:attrName>
                                        </p:attrNameLst>
                                      </p:cBhvr>
                                      <p:tavLst>
                                        <p:tav tm="0">
                                          <p:val>
                                            <p:strVal val="#ppt_x"/>
                                          </p:val>
                                        </p:tav>
                                        <p:tav tm="100000">
                                          <p:val>
                                            <p:strVal val="#ppt_x"/>
                                          </p:val>
                                        </p:tav>
                                      </p:tavLst>
                                    </p:anim>
                                    <p:anim calcmode="lin" valueType="num">
                                      <p:cBhvr>
                                        <p:cTn id="23"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anim calcmode="lin" valueType="num">
                                      <p:cBhvr>
                                        <p:cTn id="29" dur="1000" fill="hold"/>
                                        <p:tgtEl>
                                          <p:spTgt spid="15"/>
                                        </p:tgtEl>
                                        <p:attrNameLst>
                                          <p:attrName>ppt_x</p:attrName>
                                        </p:attrNameLst>
                                      </p:cBhvr>
                                      <p:tavLst>
                                        <p:tav tm="0">
                                          <p:val>
                                            <p:strVal val="#ppt_x"/>
                                          </p:val>
                                        </p:tav>
                                        <p:tav tm="100000">
                                          <p:val>
                                            <p:strVal val="#ppt_x"/>
                                          </p:val>
                                        </p:tav>
                                      </p:tavLst>
                                    </p:anim>
                                    <p:anim calcmode="lin" valueType="num">
                                      <p:cBhvr>
                                        <p:cTn id="30"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4">
                                            <p:txEl>
                                              <p:pRg st="0" end="0"/>
                                            </p:txEl>
                                          </p:spTgt>
                                        </p:tgtEl>
                                        <p:attrNameLst>
                                          <p:attrName>style.visibility</p:attrName>
                                        </p:attrNameLst>
                                      </p:cBhvr>
                                      <p:to>
                                        <p:strVal val="visible"/>
                                      </p:to>
                                    </p:set>
                                    <p:animEffect transition="in" filter="fade">
                                      <p:cBhvr>
                                        <p:cTn id="35" dur="1000"/>
                                        <p:tgtEl>
                                          <p:spTgt spid="14">
                                            <p:txEl>
                                              <p:pRg st="0" end="0"/>
                                            </p:txEl>
                                          </p:spTgt>
                                        </p:tgtEl>
                                      </p:cBhvr>
                                    </p:animEffect>
                                    <p:anim calcmode="lin" valueType="num">
                                      <p:cBhvr>
                                        <p:cTn id="36"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37" dur="100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1000"/>
                                        <p:tgtEl>
                                          <p:spTgt spid="17"/>
                                        </p:tgtEl>
                                      </p:cBhvr>
                                    </p:animEffect>
                                    <p:anim calcmode="lin" valueType="num">
                                      <p:cBhvr>
                                        <p:cTn id="43" dur="1000" fill="hold"/>
                                        <p:tgtEl>
                                          <p:spTgt spid="17"/>
                                        </p:tgtEl>
                                        <p:attrNameLst>
                                          <p:attrName>ppt_x</p:attrName>
                                        </p:attrNameLst>
                                      </p:cBhvr>
                                      <p:tavLst>
                                        <p:tav tm="0">
                                          <p:val>
                                            <p:strVal val="#ppt_x"/>
                                          </p:val>
                                        </p:tav>
                                        <p:tav tm="100000">
                                          <p:val>
                                            <p:strVal val="#ppt_x"/>
                                          </p:val>
                                        </p:tav>
                                      </p:tavLst>
                                    </p:anim>
                                    <p:anim calcmode="lin" valueType="num">
                                      <p:cBhvr>
                                        <p:cTn id="4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1000"/>
                                        <p:tgtEl>
                                          <p:spTgt spid="10"/>
                                        </p:tgtEl>
                                      </p:cBhvr>
                                    </p:animEffect>
                                    <p:anim calcmode="lin" valueType="num">
                                      <p:cBhvr>
                                        <p:cTn id="50" dur="1000" fill="hold"/>
                                        <p:tgtEl>
                                          <p:spTgt spid="10"/>
                                        </p:tgtEl>
                                        <p:attrNameLst>
                                          <p:attrName>ppt_x</p:attrName>
                                        </p:attrNameLst>
                                      </p:cBhvr>
                                      <p:tavLst>
                                        <p:tav tm="0">
                                          <p:val>
                                            <p:strVal val="#ppt_x"/>
                                          </p:val>
                                        </p:tav>
                                        <p:tav tm="100000">
                                          <p:val>
                                            <p:strVal val="#ppt_x"/>
                                          </p:val>
                                        </p:tav>
                                      </p:tavLst>
                                    </p:anim>
                                    <p:anim calcmode="lin" valueType="num">
                                      <p:cBhvr>
                                        <p:cTn id="5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fade">
                                      <p:cBhvr>
                                        <p:cTn id="56" dur="1000"/>
                                        <p:tgtEl>
                                          <p:spTgt spid="8"/>
                                        </p:tgtEl>
                                      </p:cBhvr>
                                    </p:animEffect>
                                    <p:anim calcmode="lin" valueType="num">
                                      <p:cBhvr>
                                        <p:cTn id="57" dur="1000" fill="hold"/>
                                        <p:tgtEl>
                                          <p:spTgt spid="8"/>
                                        </p:tgtEl>
                                        <p:attrNameLst>
                                          <p:attrName>ppt_x</p:attrName>
                                        </p:attrNameLst>
                                      </p:cBhvr>
                                      <p:tavLst>
                                        <p:tav tm="0">
                                          <p:val>
                                            <p:strVal val="#ppt_x"/>
                                          </p:val>
                                        </p:tav>
                                        <p:tav tm="100000">
                                          <p:val>
                                            <p:strVal val="#ppt_x"/>
                                          </p:val>
                                        </p:tav>
                                      </p:tavLst>
                                    </p:anim>
                                    <p:anim calcmode="lin" valueType="num">
                                      <p:cBhvr>
                                        <p:cTn id="58"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fade">
                                      <p:cBhvr>
                                        <p:cTn id="63" dur="1000"/>
                                        <p:tgtEl>
                                          <p:spTgt spid="18"/>
                                        </p:tgtEl>
                                      </p:cBhvr>
                                    </p:animEffect>
                                    <p:anim calcmode="lin" valueType="num">
                                      <p:cBhvr>
                                        <p:cTn id="64" dur="1000" fill="hold"/>
                                        <p:tgtEl>
                                          <p:spTgt spid="18"/>
                                        </p:tgtEl>
                                        <p:attrNameLst>
                                          <p:attrName>ppt_x</p:attrName>
                                        </p:attrNameLst>
                                      </p:cBhvr>
                                      <p:tavLst>
                                        <p:tav tm="0">
                                          <p:val>
                                            <p:strVal val="#ppt_x"/>
                                          </p:val>
                                        </p:tav>
                                        <p:tav tm="100000">
                                          <p:val>
                                            <p:strVal val="#ppt_x"/>
                                          </p:val>
                                        </p:tav>
                                      </p:tavLst>
                                    </p:anim>
                                    <p:anim calcmode="lin" valueType="num">
                                      <p:cBhvr>
                                        <p:cTn id="65"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9"/>
                                        </p:tgtEl>
                                        <p:attrNameLst>
                                          <p:attrName>style.visibility</p:attrName>
                                        </p:attrNameLst>
                                      </p:cBhvr>
                                      <p:to>
                                        <p:strVal val="visible"/>
                                      </p:to>
                                    </p:set>
                                    <p:animEffect transition="in" filter="fade">
                                      <p:cBhvr>
                                        <p:cTn id="70" dur="1000"/>
                                        <p:tgtEl>
                                          <p:spTgt spid="9"/>
                                        </p:tgtEl>
                                      </p:cBhvr>
                                    </p:animEffect>
                                    <p:anim calcmode="lin" valueType="num">
                                      <p:cBhvr>
                                        <p:cTn id="71" dur="1000" fill="hold"/>
                                        <p:tgtEl>
                                          <p:spTgt spid="9"/>
                                        </p:tgtEl>
                                        <p:attrNameLst>
                                          <p:attrName>ppt_x</p:attrName>
                                        </p:attrNameLst>
                                      </p:cBhvr>
                                      <p:tavLst>
                                        <p:tav tm="0">
                                          <p:val>
                                            <p:strVal val="#ppt_x"/>
                                          </p:val>
                                        </p:tav>
                                        <p:tav tm="100000">
                                          <p:val>
                                            <p:strVal val="#ppt_x"/>
                                          </p:val>
                                        </p:tav>
                                      </p:tavLst>
                                    </p:anim>
                                    <p:anim calcmode="lin" valueType="num">
                                      <p:cBhvr>
                                        <p:cTn id="72"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23"/>
                                        </p:tgtEl>
                                        <p:attrNameLst>
                                          <p:attrName>style.visibility</p:attrName>
                                        </p:attrNameLst>
                                      </p:cBhvr>
                                      <p:to>
                                        <p:strVal val="visible"/>
                                      </p:to>
                                    </p:set>
                                    <p:animEffect transition="in" filter="fade">
                                      <p:cBhvr>
                                        <p:cTn id="77" dur="1000"/>
                                        <p:tgtEl>
                                          <p:spTgt spid="23"/>
                                        </p:tgtEl>
                                      </p:cBhvr>
                                    </p:animEffect>
                                    <p:anim calcmode="lin" valueType="num">
                                      <p:cBhvr>
                                        <p:cTn id="78" dur="1000" fill="hold"/>
                                        <p:tgtEl>
                                          <p:spTgt spid="23"/>
                                        </p:tgtEl>
                                        <p:attrNameLst>
                                          <p:attrName>ppt_x</p:attrName>
                                        </p:attrNameLst>
                                      </p:cBhvr>
                                      <p:tavLst>
                                        <p:tav tm="0">
                                          <p:val>
                                            <p:strVal val="#ppt_x"/>
                                          </p:val>
                                        </p:tav>
                                        <p:tav tm="100000">
                                          <p:val>
                                            <p:strVal val="#ppt_x"/>
                                          </p:val>
                                        </p:tav>
                                      </p:tavLst>
                                    </p:anim>
                                    <p:anim calcmode="lin" valueType="num">
                                      <p:cBhvr>
                                        <p:cTn id="7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11"/>
                                        </p:tgtEl>
                                        <p:attrNameLst>
                                          <p:attrName>style.visibility</p:attrName>
                                        </p:attrNameLst>
                                      </p:cBhvr>
                                      <p:to>
                                        <p:strVal val="visible"/>
                                      </p:to>
                                    </p:set>
                                    <p:animEffect transition="in" filter="fade">
                                      <p:cBhvr>
                                        <p:cTn id="84" dur="1000"/>
                                        <p:tgtEl>
                                          <p:spTgt spid="11"/>
                                        </p:tgtEl>
                                      </p:cBhvr>
                                    </p:animEffect>
                                    <p:anim calcmode="lin" valueType="num">
                                      <p:cBhvr>
                                        <p:cTn id="85" dur="1000" fill="hold"/>
                                        <p:tgtEl>
                                          <p:spTgt spid="11"/>
                                        </p:tgtEl>
                                        <p:attrNameLst>
                                          <p:attrName>ppt_x</p:attrName>
                                        </p:attrNameLst>
                                      </p:cBhvr>
                                      <p:tavLst>
                                        <p:tav tm="0">
                                          <p:val>
                                            <p:strVal val="#ppt_x"/>
                                          </p:val>
                                        </p:tav>
                                        <p:tav tm="100000">
                                          <p:val>
                                            <p:strVal val="#ppt_x"/>
                                          </p:val>
                                        </p:tav>
                                      </p:tavLst>
                                    </p:anim>
                                    <p:anim calcmode="lin" valueType="num">
                                      <p:cBhvr>
                                        <p:cTn id="8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13"/>
                                        </p:tgtEl>
                                        <p:attrNameLst>
                                          <p:attrName>style.visibility</p:attrName>
                                        </p:attrNameLst>
                                      </p:cBhvr>
                                      <p:to>
                                        <p:strVal val="visible"/>
                                      </p:to>
                                    </p:set>
                                    <p:animEffect transition="in" filter="fade">
                                      <p:cBhvr>
                                        <p:cTn id="91" dur="1000"/>
                                        <p:tgtEl>
                                          <p:spTgt spid="13"/>
                                        </p:tgtEl>
                                      </p:cBhvr>
                                    </p:animEffect>
                                    <p:anim calcmode="lin" valueType="num">
                                      <p:cBhvr>
                                        <p:cTn id="92" dur="1000" fill="hold"/>
                                        <p:tgtEl>
                                          <p:spTgt spid="13"/>
                                        </p:tgtEl>
                                        <p:attrNameLst>
                                          <p:attrName>ppt_x</p:attrName>
                                        </p:attrNameLst>
                                      </p:cBhvr>
                                      <p:tavLst>
                                        <p:tav tm="0">
                                          <p:val>
                                            <p:strVal val="#ppt_x"/>
                                          </p:val>
                                        </p:tav>
                                        <p:tav tm="100000">
                                          <p:val>
                                            <p:strVal val="#ppt_x"/>
                                          </p:val>
                                        </p:tav>
                                      </p:tavLst>
                                    </p:anim>
                                    <p:anim calcmode="lin" valueType="num">
                                      <p:cBhvr>
                                        <p:cTn id="9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42" presetClass="entr" presetSubtype="0" fill="hold" grpId="0" nodeType="clickEffect">
                                  <p:stCondLst>
                                    <p:cond delay="0"/>
                                  </p:stCondLst>
                                  <p:childTnLst>
                                    <p:set>
                                      <p:cBhvr>
                                        <p:cTn id="97" dur="1" fill="hold">
                                          <p:stCondLst>
                                            <p:cond delay="0"/>
                                          </p:stCondLst>
                                        </p:cTn>
                                        <p:tgtEl>
                                          <p:spTgt spid="12"/>
                                        </p:tgtEl>
                                        <p:attrNameLst>
                                          <p:attrName>style.visibility</p:attrName>
                                        </p:attrNameLst>
                                      </p:cBhvr>
                                      <p:to>
                                        <p:strVal val="visible"/>
                                      </p:to>
                                    </p:set>
                                    <p:animEffect transition="in" filter="fade">
                                      <p:cBhvr>
                                        <p:cTn id="98" dur="1000"/>
                                        <p:tgtEl>
                                          <p:spTgt spid="12"/>
                                        </p:tgtEl>
                                      </p:cBhvr>
                                    </p:animEffect>
                                    <p:anim calcmode="lin" valueType="num">
                                      <p:cBhvr>
                                        <p:cTn id="99" dur="1000" fill="hold"/>
                                        <p:tgtEl>
                                          <p:spTgt spid="12"/>
                                        </p:tgtEl>
                                        <p:attrNameLst>
                                          <p:attrName>ppt_x</p:attrName>
                                        </p:attrNameLst>
                                      </p:cBhvr>
                                      <p:tavLst>
                                        <p:tav tm="0">
                                          <p:val>
                                            <p:strVal val="#ppt_x"/>
                                          </p:val>
                                        </p:tav>
                                        <p:tav tm="100000">
                                          <p:val>
                                            <p:strVal val="#ppt_x"/>
                                          </p:val>
                                        </p:tav>
                                      </p:tavLst>
                                    </p:anim>
                                    <p:anim calcmode="lin" valueType="num">
                                      <p:cBhvr>
                                        <p:cTn id="10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42" presetClass="entr" presetSubtype="0" fill="hold" grpId="0" nodeType="clickEffect">
                                  <p:stCondLst>
                                    <p:cond delay="0"/>
                                  </p:stCondLst>
                                  <p:childTnLst>
                                    <p:set>
                                      <p:cBhvr>
                                        <p:cTn id="104" dur="1" fill="hold">
                                          <p:stCondLst>
                                            <p:cond delay="0"/>
                                          </p:stCondLst>
                                        </p:cTn>
                                        <p:tgtEl>
                                          <p:spTgt spid="24"/>
                                        </p:tgtEl>
                                        <p:attrNameLst>
                                          <p:attrName>style.visibility</p:attrName>
                                        </p:attrNameLst>
                                      </p:cBhvr>
                                      <p:to>
                                        <p:strVal val="visible"/>
                                      </p:to>
                                    </p:set>
                                    <p:animEffect transition="in" filter="fade">
                                      <p:cBhvr>
                                        <p:cTn id="105" dur="1000"/>
                                        <p:tgtEl>
                                          <p:spTgt spid="24"/>
                                        </p:tgtEl>
                                      </p:cBhvr>
                                    </p:animEffect>
                                    <p:anim calcmode="lin" valueType="num">
                                      <p:cBhvr>
                                        <p:cTn id="106" dur="1000" fill="hold"/>
                                        <p:tgtEl>
                                          <p:spTgt spid="24"/>
                                        </p:tgtEl>
                                        <p:attrNameLst>
                                          <p:attrName>ppt_x</p:attrName>
                                        </p:attrNameLst>
                                      </p:cBhvr>
                                      <p:tavLst>
                                        <p:tav tm="0">
                                          <p:val>
                                            <p:strVal val="#ppt_x"/>
                                          </p:val>
                                        </p:tav>
                                        <p:tav tm="100000">
                                          <p:val>
                                            <p:strVal val="#ppt_x"/>
                                          </p:val>
                                        </p:tav>
                                      </p:tavLst>
                                    </p:anim>
                                    <p:anim calcmode="lin" valueType="num">
                                      <p:cBhvr>
                                        <p:cTn id="107"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42" presetClass="entr" presetSubtype="0" fill="hold" grpId="0" nodeType="clickEffect">
                                  <p:stCondLst>
                                    <p:cond delay="0"/>
                                  </p:stCondLst>
                                  <p:childTnLst>
                                    <p:set>
                                      <p:cBhvr>
                                        <p:cTn id="111" dur="1" fill="hold">
                                          <p:stCondLst>
                                            <p:cond delay="0"/>
                                          </p:stCondLst>
                                        </p:cTn>
                                        <p:tgtEl>
                                          <p:spTgt spid="21"/>
                                        </p:tgtEl>
                                        <p:attrNameLst>
                                          <p:attrName>style.visibility</p:attrName>
                                        </p:attrNameLst>
                                      </p:cBhvr>
                                      <p:to>
                                        <p:strVal val="visible"/>
                                      </p:to>
                                    </p:set>
                                    <p:animEffect transition="in" filter="fade">
                                      <p:cBhvr>
                                        <p:cTn id="112" dur="1000"/>
                                        <p:tgtEl>
                                          <p:spTgt spid="21"/>
                                        </p:tgtEl>
                                      </p:cBhvr>
                                    </p:animEffect>
                                    <p:anim calcmode="lin" valueType="num">
                                      <p:cBhvr>
                                        <p:cTn id="113" dur="1000" fill="hold"/>
                                        <p:tgtEl>
                                          <p:spTgt spid="21"/>
                                        </p:tgtEl>
                                        <p:attrNameLst>
                                          <p:attrName>ppt_x</p:attrName>
                                        </p:attrNameLst>
                                      </p:cBhvr>
                                      <p:tavLst>
                                        <p:tav tm="0">
                                          <p:val>
                                            <p:strVal val="#ppt_x"/>
                                          </p:val>
                                        </p:tav>
                                        <p:tav tm="100000">
                                          <p:val>
                                            <p:strVal val="#ppt_x"/>
                                          </p:val>
                                        </p:tav>
                                      </p:tavLst>
                                    </p:anim>
                                    <p:anim calcmode="lin" valueType="num">
                                      <p:cBhvr>
                                        <p:cTn id="11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42" presetClass="entr" presetSubtype="0" fill="hold" grpId="0" nodeType="clickEffect">
                                  <p:stCondLst>
                                    <p:cond delay="0"/>
                                  </p:stCondLst>
                                  <p:childTnLst>
                                    <p:set>
                                      <p:cBhvr>
                                        <p:cTn id="118" dur="1" fill="hold">
                                          <p:stCondLst>
                                            <p:cond delay="0"/>
                                          </p:stCondLst>
                                        </p:cTn>
                                        <p:tgtEl>
                                          <p:spTgt spid="16"/>
                                        </p:tgtEl>
                                        <p:attrNameLst>
                                          <p:attrName>style.visibility</p:attrName>
                                        </p:attrNameLst>
                                      </p:cBhvr>
                                      <p:to>
                                        <p:strVal val="visible"/>
                                      </p:to>
                                    </p:set>
                                    <p:animEffect transition="in" filter="fade">
                                      <p:cBhvr>
                                        <p:cTn id="119" dur="1000"/>
                                        <p:tgtEl>
                                          <p:spTgt spid="16"/>
                                        </p:tgtEl>
                                      </p:cBhvr>
                                    </p:animEffect>
                                    <p:anim calcmode="lin" valueType="num">
                                      <p:cBhvr>
                                        <p:cTn id="120" dur="1000" fill="hold"/>
                                        <p:tgtEl>
                                          <p:spTgt spid="16"/>
                                        </p:tgtEl>
                                        <p:attrNameLst>
                                          <p:attrName>ppt_x</p:attrName>
                                        </p:attrNameLst>
                                      </p:cBhvr>
                                      <p:tavLst>
                                        <p:tav tm="0">
                                          <p:val>
                                            <p:strVal val="#ppt_x"/>
                                          </p:val>
                                        </p:tav>
                                        <p:tav tm="100000">
                                          <p:val>
                                            <p:strVal val="#ppt_x"/>
                                          </p:val>
                                        </p:tav>
                                      </p:tavLst>
                                    </p:anim>
                                    <p:anim calcmode="lin" valueType="num">
                                      <p:cBhvr>
                                        <p:cTn id="12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22" fill="hold">
                      <p:stCondLst>
                        <p:cond delay="indefinite"/>
                      </p:stCondLst>
                      <p:childTnLst>
                        <p:par>
                          <p:cTn id="123" fill="hold">
                            <p:stCondLst>
                              <p:cond delay="0"/>
                            </p:stCondLst>
                            <p:childTnLst>
                              <p:par>
                                <p:cTn id="124" presetID="42" presetClass="entr" presetSubtype="0" fill="hold" grpId="0" nodeType="clickEffect">
                                  <p:stCondLst>
                                    <p:cond delay="0"/>
                                  </p:stCondLst>
                                  <p:childTnLst>
                                    <p:set>
                                      <p:cBhvr>
                                        <p:cTn id="125" dur="1" fill="hold">
                                          <p:stCondLst>
                                            <p:cond delay="0"/>
                                          </p:stCondLst>
                                        </p:cTn>
                                        <p:tgtEl>
                                          <p:spTgt spid="22"/>
                                        </p:tgtEl>
                                        <p:attrNameLst>
                                          <p:attrName>style.visibility</p:attrName>
                                        </p:attrNameLst>
                                      </p:cBhvr>
                                      <p:to>
                                        <p:strVal val="visible"/>
                                      </p:to>
                                    </p:set>
                                    <p:animEffect transition="in" filter="fade">
                                      <p:cBhvr>
                                        <p:cTn id="126" dur="1000"/>
                                        <p:tgtEl>
                                          <p:spTgt spid="22"/>
                                        </p:tgtEl>
                                      </p:cBhvr>
                                    </p:animEffect>
                                    <p:anim calcmode="lin" valueType="num">
                                      <p:cBhvr>
                                        <p:cTn id="127" dur="1000" fill="hold"/>
                                        <p:tgtEl>
                                          <p:spTgt spid="22"/>
                                        </p:tgtEl>
                                        <p:attrNameLst>
                                          <p:attrName>ppt_x</p:attrName>
                                        </p:attrNameLst>
                                      </p:cBhvr>
                                      <p:tavLst>
                                        <p:tav tm="0">
                                          <p:val>
                                            <p:strVal val="#ppt_x"/>
                                          </p:val>
                                        </p:tav>
                                        <p:tav tm="100000">
                                          <p:val>
                                            <p:strVal val="#ppt_x"/>
                                          </p:val>
                                        </p:tav>
                                      </p:tavLst>
                                    </p:anim>
                                    <p:anim calcmode="lin" valueType="num">
                                      <p:cBhvr>
                                        <p:cTn id="128"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42" presetClass="entr" presetSubtype="0" fill="hold" grpId="0" nodeType="clickEffect">
                                  <p:stCondLst>
                                    <p:cond delay="0"/>
                                  </p:stCondLst>
                                  <p:childTnLst>
                                    <p:set>
                                      <p:cBhvr>
                                        <p:cTn id="132" dur="1" fill="hold">
                                          <p:stCondLst>
                                            <p:cond delay="0"/>
                                          </p:stCondLst>
                                        </p:cTn>
                                        <p:tgtEl>
                                          <p:spTgt spid="42"/>
                                        </p:tgtEl>
                                        <p:attrNameLst>
                                          <p:attrName>style.visibility</p:attrName>
                                        </p:attrNameLst>
                                      </p:cBhvr>
                                      <p:to>
                                        <p:strVal val="visible"/>
                                      </p:to>
                                    </p:set>
                                    <p:animEffect transition="in" filter="fade">
                                      <p:cBhvr>
                                        <p:cTn id="133" dur="1000"/>
                                        <p:tgtEl>
                                          <p:spTgt spid="42"/>
                                        </p:tgtEl>
                                      </p:cBhvr>
                                    </p:animEffect>
                                    <p:anim calcmode="lin" valueType="num">
                                      <p:cBhvr>
                                        <p:cTn id="134" dur="1000" fill="hold"/>
                                        <p:tgtEl>
                                          <p:spTgt spid="42"/>
                                        </p:tgtEl>
                                        <p:attrNameLst>
                                          <p:attrName>ppt_x</p:attrName>
                                        </p:attrNameLst>
                                      </p:cBhvr>
                                      <p:tavLst>
                                        <p:tav tm="0">
                                          <p:val>
                                            <p:strVal val="#ppt_x"/>
                                          </p:val>
                                        </p:tav>
                                        <p:tav tm="100000">
                                          <p:val>
                                            <p:strVal val="#ppt_x"/>
                                          </p:val>
                                        </p:tav>
                                      </p:tavLst>
                                    </p:anim>
                                    <p:anim calcmode="lin" valueType="num">
                                      <p:cBhvr>
                                        <p:cTn id="135"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136" fill="hold">
                      <p:stCondLst>
                        <p:cond delay="indefinite"/>
                      </p:stCondLst>
                      <p:childTnLst>
                        <p:par>
                          <p:cTn id="137" fill="hold">
                            <p:stCondLst>
                              <p:cond delay="0"/>
                            </p:stCondLst>
                            <p:childTnLst>
                              <p:par>
                                <p:cTn id="138" presetID="42" presetClass="entr" presetSubtype="0" fill="hold" grpId="0" nodeType="clickEffect">
                                  <p:stCondLst>
                                    <p:cond delay="0"/>
                                  </p:stCondLst>
                                  <p:childTnLst>
                                    <p:set>
                                      <p:cBhvr>
                                        <p:cTn id="139" dur="1" fill="hold">
                                          <p:stCondLst>
                                            <p:cond delay="0"/>
                                          </p:stCondLst>
                                        </p:cTn>
                                        <p:tgtEl>
                                          <p:spTgt spid="44"/>
                                        </p:tgtEl>
                                        <p:attrNameLst>
                                          <p:attrName>style.visibility</p:attrName>
                                        </p:attrNameLst>
                                      </p:cBhvr>
                                      <p:to>
                                        <p:strVal val="visible"/>
                                      </p:to>
                                    </p:set>
                                    <p:animEffect transition="in" filter="fade">
                                      <p:cBhvr>
                                        <p:cTn id="140" dur="1000"/>
                                        <p:tgtEl>
                                          <p:spTgt spid="44"/>
                                        </p:tgtEl>
                                      </p:cBhvr>
                                    </p:animEffect>
                                    <p:anim calcmode="lin" valueType="num">
                                      <p:cBhvr>
                                        <p:cTn id="141" dur="1000" fill="hold"/>
                                        <p:tgtEl>
                                          <p:spTgt spid="44"/>
                                        </p:tgtEl>
                                        <p:attrNameLst>
                                          <p:attrName>ppt_x</p:attrName>
                                        </p:attrNameLst>
                                      </p:cBhvr>
                                      <p:tavLst>
                                        <p:tav tm="0">
                                          <p:val>
                                            <p:strVal val="#ppt_x"/>
                                          </p:val>
                                        </p:tav>
                                        <p:tav tm="100000">
                                          <p:val>
                                            <p:strVal val="#ppt_x"/>
                                          </p:val>
                                        </p:tav>
                                      </p:tavLst>
                                    </p:anim>
                                    <p:anim calcmode="lin" valueType="num">
                                      <p:cBhvr>
                                        <p:cTn id="142"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143" fill="hold">
                      <p:stCondLst>
                        <p:cond delay="indefinite"/>
                      </p:stCondLst>
                      <p:childTnLst>
                        <p:par>
                          <p:cTn id="144" fill="hold">
                            <p:stCondLst>
                              <p:cond delay="0"/>
                            </p:stCondLst>
                            <p:childTnLst>
                              <p:par>
                                <p:cTn id="145" presetID="42" presetClass="entr" presetSubtype="0" fill="hold" grpId="0" nodeType="clickEffect">
                                  <p:stCondLst>
                                    <p:cond delay="0"/>
                                  </p:stCondLst>
                                  <p:childTnLst>
                                    <p:set>
                                      <p:cBhvr>
                                        <p:cTn id="146" dur="1" fill="hold">
                                          <p:stCondLst>
                                            <p:cond delay="0"/>
                                          </p:stCondLst>
                                        </p:cTn>
                                        <p:tgtEl>
                                          <p:spTgt spid="45"/>
                                        </p:tgtEl>
                                        <p:attrNameLst>
                                          <p:attrName>style.visibility</p:attrName>
                                        </p:attrNameLst>
                                      </p:cBhvr>
                                      <p:to>
                                        <p:strVal val="visible"/>
                                      </p:to>
                                    </p:set>
                                    <p:animEffect transition="in" filter="fade">
                                      <p:cBhvr>
                                        <p:cTn id="147" dur="1000"/>
                                        <p:tgtEl>
                                          <p:spTgt spid="45"/>
                                        </p:tgtEl>
                                      </p:cBhvr>
                                    </p:animEffect>
                                    <p:anim calcmode="lin" valueType="num">
                                      <p:cBhvr>
                                        <p:cTn id="148" dur="1000" fill="hold"/>
                                        <p:tgtEl>
                                          <p:spTgt spid="45"/>
                                        </p:tgtEl>
                                        <p:attrNameLst>
                                          <p:attrName>ppt_x</p:attrName>
                                        </p:attrNameLst>
                                      </p:cBhvr>
                                      <p:tavLst>
                                        <p:tav tm="0">
                                          <p:val>
                                            <p:strVal val="#ppt_x"/>
                                          </p:val>
                                        </p:tav>
                                        <p:tav tm="100000">
                                          <p:val>
                                            <p:strVal val="#ppt_x"/>
                                          </p:val>
                                        </p:tav>
                                      </p:tavLst>
                                    </p:anim>
                                    <p:anim calcmode="lin" valueType="num">
                                      <p:cBhvr>
                                        <p:cTn id="149"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150" fill="hold">
                      <p:stCondLst>
                        <p:cond delay="indefinite"/>
                      </p:stCondLst>
                      <p:childTnLst>
                        <p:par>
                          <p:cTn id="151" fill="hold">
                            <p:stCondLst>
                              <p:cond delay="0"/>
                            </p:stCondLst>
                            <p:childTnLst>
                              <p:par>
                                <p:cTn id="152" presetID="42" presetClass="entr" presetSubtype="0" fill="hold" grpId="0" nodeType="clickEffect">
                                  <p:stCondLst>
                                    <p:cond delay="0"/>
                                  </p:stCondLst>
                                  <p:childTnLst>
                                    <p:set>
                                      <p:cBhvr>
                                        <p:cTn id="153" dur="1" fill="hold">
                                          <p:stCondLst>
                                            <p:cond delay="0"/>
                                          </p:stCondLst>
                                        </p:cTn>
                                        <p:tgtEl>
                                          <p:spTgt spid="46"/>
                                        </p:tgtEl>
                                        <p:attrNameLst>
                                          <p:attrName>style.visibility</p:attrName>
                                        </p:attrNameLst>
                                      </p:cBhvr>
                                      <p:to>
                                        <p:strVal val="visible"/>
                                      </p:to>
                                    </p:set>
                                    <p:animEffect transition="in" filter="fade">
                                      <p:cBhvr>
                                        <p:cTn id="154" dur="1000"/>
                                        <p:tgtEl>
                                          <p:spTgt spid="46"/>
                                        </p:tgtEl>
                                      </p:cBhvr>
                                    </p:animEffect>
                                    <p:anim calcmode="lin" valueType="num">
                                      <p:cBhvr>
                                        <p:cTn id="155" dur="1000" fill="hold"/>
                                        <p:tgtEl>
                                          <p:spTgt spid="46"/>
                                        </p:tgtEl>
                                        <p:attrNameLst>
                                          <p:attrName>ppt_x</p:attrName>
                                        </p:attrNameLst>
                                      </p:cBhvr>
                                      <p:tavLst>
                                        <p:tav tm="0">
                                          <p:val>
                                            <p:strVal val="#ppt_x"/>
                                          </p:val>
                                        </p:tav>
                                        <p:tav tm="100000">
                                          <p:val>
                                            <p:strVal val="#ppt_x"/>
                                          </p:val>
                                        </p:tav>
                                      </p:tavLst>
                                    </p:anim>
                                    <p:anim calcmode="lin" valueType="num">
                                      <p:cBhvr>
                                        <p:cTn id="156"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157" fill="hold">
                      <p:stCondLst>
                        <p:cond delay="indefinite"/>
                      </p:stCondLst>
                      <p:childTnLst>
                        <p:par>
                          <p:cTn id="158" fill="hold">
                            <p:stCondLst>
                              <p:cond delay="0"/>
                            </p:stCondLst>
                            <p:childTnLst>
                              <p:par>
                                <p:cTn id="159" presetID="42" presetClass="entr" presetSubtype="0" fill="hold" grpId="0" nodeType="clickEffect">
                                  <p:stCondLst>
                                    <p:cond delay="0"/>
                                  </p:stCondLst>
                                  <p:childTnLst>
                                    <p:set>
                                      <p:cBhvr>
                                        <p:cTn id="160" dur="1" fill="hold">
                                          <p:stCondLst>
                                            <p:cond delay="0"/>
                                          </p:stCondLst>
                                        </p:cTn>
                                        <p:tgtEl>
                                          <p:spTgt spid="47"/>
                                        </p:tgtEl>
                                        <p:attrNameLst>
                                          <p:attrName>style.visibility</p:attrName>
                                        </p:attrNameLst>
                                      </p:cBhvr>
                                      <p:to>
                                        <p:strVal val="visible"/>
                                      </p:to>
                                    </p:set>
                                    <p:animEffect transition="in" filter="fade">
                                      <p:cBhvr>
                                        <p:cTn id="161" dur="1000"/>
                                        <p:tgtEl>
                                          <p:spTgt spid="47"/>
                                        </p:tgtEl>
                                      </p:cBhvr>
                                    </p:animEffect>
                                    <p:anim calcmode="lin" valueType="num">
                                      <p:cBhvr>
                                        <p:cTn id="162" dur="1000" fill="hold"/>
                                        <p:tgtEl>
                                          <p:spTgt spid="47"/>
                                        </p:tgtEl>
                                        <p:attrNameLst>
                                          <p:attrName>ppt_x</p:attrName>
                                        </p:attrNameLst>
                                      </p:cBhvr>
                                      <p:tavLst>
                                        <p:tav tm="0">
                                          <p:val>
                                            <p:strVal val="#ppt_x"/>
                                          </p:val>
                                        </p:tav>
                                        <p:tav tm="100000">
                                          <p:val>
                                            <p:strVal val="#ppt_x"/>
                                          </p:val>
                                        </p:tav>
                                      </p:tavLst>
                                    </p:anim>
                                    <p:anim calcmode="lin" valueType="num">
                                      <p:cBhvr>
                                        <p:cTn id="163"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164" fill="hold">
                      <p:stCondLst>
                        <p:cond delay="indefinite"/>
                      </p:stCondLst>
                      <p:childTnLst>
                        <p:par>
                          <p:cTn id="165" fill="hold">
                            <p:stCondLst>
                              <p:cond delay="0"/>
                            </p:stCondLst>
                            <p:childTnLst>
                              <p:par>
                                <p:cTn id="166" presetID="42" presetClass="entr" presetSubtype="0" fill="hold" grpId="0" nodeType="clickEffect">
                                  <p:stCondLst>
                                    <p:cond delay="0"/>
                                  </p:stCondLst>
                                  <p:childTnLst>
                                    <p:set>
                                      <p:cBhvr>
                                        <p:cTn id="167" dur="1" fill="hold">
                                          <p:stCondLst>
                                            <p:cond delay="0"/>
                                          </p:stCondLst>
                                        </p:cTn>
                                        <p:tgtEl>
                                          <p:spTgt spid="48"/>
                                        </p:tgtEl>
                                        <p:attrNameLst>
                                          <p:attrName>style.visibility</p:attrName>
                                        </p:attrNameLst>
                                      </p:cBhvr>
                                      <p:to>
                                        <p:strVal val="visible"/>
                                      </p:to>
                                    </p:set>
                                    <p:animEffect transition="in" filter="fade">
                                      <p:cBhvr>
                                        <p:cTn id="168" dur="1000"/>
                                        <p:tgtEl>
                                          <p:spTgt spid="48"/>
                                        </p:tgtEl>
                                      </p:cBhvr>
                                    </p:animEffect>
                                    <p:anim calcmode="lin" valueType="num">
                                      <p:cBhvr>
                                        <p:cTn id="169" dur="1000" fill="hold"/>
                                        <p:tgtEl>
                                          <p:spTgt spid="48"/>
                                        </p:tgtEl>
                                        <p:attrNameLst>
                                          <p:attrName>ppt_x</p:attrName>
                                        </p:attrNameLst>
                                      </p:cBhvr>
                                      <p:tavLst>
                                        <p:tav tm="0">
                                          <p:val>
                                            <p:strVal val="#ppt_x"/>
                                          </p:val>
                                        </p:tav>
                                        <p:tav tm="100000">
                                          <p:val>
                                            <p:strVal val="#ppt_x"/>
                                          </p:val>
                                        </p:tav>
                                      </p:tavLst>
                                    </p:anim>
                                    <p:anim calcmode="lin" valueType="num">
                                      <p:cBhvr>
                                        <p:cTn id="170"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5" grpId="0"/>
      <p:bldP spid="16" grpId="0"/>
      <p:bldP spid="17" grpId="0" animBg="1"/>
      <p:bldP spid="18" grpId="0"/>
      <p:bldP spid="20" grpId="0" animBg="1"/>
      <p:bldP spid="21" grpId="0" animBg="1"/>
      <p:bldP spid="22" grpId="0"/>
      <p:bldP spid="23" grpId="0" animBg="1"/>
      <p:bldP spid="24" grpId="0" animBg="1"/>
      <p:bldP spid="42" grpId="0" animBg="1"/>
      <p:bldP spid="44" grpId="0" animBg="1"/>
      <p:bldP spid="45" grpId="0" animBg="1"/>
      <p:bldP spid="46" grpId="0" animBg="1"/>
      <p:bldP spid="47" grpId="0" animBg="1"/>
      <p:bldP spid="4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F83B4BD-B054-BA92-8327-F4A70E3F554E}"/>
              </a:ext>
            </a:extLst>
          </p:cNvPr>
          <p:cNvSpPr>
            <a:spLocks noGrp="1"/>
          </p:cNvSpPr>
          <p:nvPr>
            <p:ph type="title"/>
          </p:nvPr>
        </p:nvSpPr>
        <p:spPr>
          <a:xfrm>
            <a:off x="276652" y="182598"/>
            <a:ext cx="10515600" cy="1325563"/>
          </a:xfrm>
        </p:spPr>
        <p:txBody>
          <a:bodyPr anchor="ctr">
            <a:normAutofit/>
          </a:bodyPr>
          <a:lstStyle/>
          <a:p>
            <a:r>
              <a:rPr lang="en-GB" noProof="0"/>
              <a:t>Reminders: What should all staff read?</a:t>
            </a:r>
          </a:p>
        </p:txBody>
      </p:sp>
      <p:graphicFrame>
        <p:nvGraphicFramePr>
          <p:cNvPr id="12" name="Content Placeholder 9">
            <a:extLst>
              <a:ext uri="{FF2B5EF4-FFF2-40B4-BE49-F238E27FC236}">
                <a16:creationId xmlns:a16="http://schemas.microsoft.com/office/drawing/2014/main" id="{B06C8791-8D9A-EFC1-572A-6D043966B94C}"/>
              </a:ext>
            </a:extLst>
          </p:cNvPr>
          <p:cNvGraphicFramePr>
            <a:graphicFrameLocks noGrp="1"/>
          </p:cNvGraphicFramePr>
          <p:nvPr>
            <p:ph idx="1"/>
            <p:extLst>
              <p:ext uri="{D42A27DB-BD31-4B8C-83A1-F6EECF244321}">
                <p14:modId xmlns:p14="http://schemas.microsoft.com/office/powerpoint/2010/main" val="489067708"/>
              </p:ext>
            </p:extLst>
          </p:nvPr>
        </p:nvGraphicFramePr>
        <p:xfrm>
          <a:off x="276652" y="1565321"/>
          <a:ext cx="11638695"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081171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09C96-8427-14C4-6E6B-EF5B19311D99}"/>
              </a:ext>
            </a:extLst>
          </p:cNvPr>
          <p:cNvSpPr>
            <a:spLocks noGrp="1"/>
          </p:cNvSpPr>
          <p:nvPr>
            <p:ph type="title"/>
          </p:nvPr>
        </p:nvSpPr>
        <p:spPr/>
        <p:txBody>
          <a:bodyPr vert="horz" lIns="91440" tIns="45720" rIns="91440" bIns="45720" rtlCol="0" anchor="ctr">
            <a:normAutofit/>
          </a:bodyPr>
          <a:lstStyle/>
          <a:p>
            <a:r>
              <a:rPr lang="en-US" sz="5200" kern="1200" noProof="0">
                <a:solidFill>
                  <a:schemeClr val="tx1"/>
                </a:solidFill>
                <a:latin typeface="+mj-lt"/>
                <a:ea typeface="+mj-ea"/>
                <a:cs typeface="+mj-cs"/>
              </a:rPr>
              <a:t>Key staff</a:t>
            </a:r>
          </a:p>
        </p:txBody>
      </p:sp>
      <p:graphicFrame>
        <p:nvGraphicFramePr>
          <p:cNvPr id="5" name="Content Placeholder 2">
            <a:extLst>
              <a:ext uri="{FF2B5EF4-FFF2-40B4-BE49-F238E27FC236}">
                <a16:creationId xmlns:a16="http://schemas.microsoft.com/office/drawing/2014/main" id="{7FEF3841-9F88-83BD-838F-1225EB644CD2}"/>
              </a:ext>
            </a:extLst>
          </p:cNvPr>
          <p:cNvGraphicFramePr>
            <a:graphicFrameLocks noGrp="1"/>
          </p:cNvGraphicFramePr>
          <p:nvPr>
            <p:ph idx="1"/>
            <p:extLst>
              <p:ext uri="{D42A27DB-BD31-4B8C-83A1-F6EECF244321}">
                <p14:modId xmlns:p14="http://schemas.microsoft.com/office/powerpoint/2010/main" val="2194352319"/>
              </p:ext>
            </p:extLst>
          </p:nvPr>
        </p:nvGraphicFramePr>
        <p:xfrm>
          <a:off x="276225" y="1434646"/>
          <a:ext cx="1163955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895728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D0538-21AD-5321-14AD-AF2457CDA64A}"/>
              </a:ext>
            </a:extLst>
          </p:cNvPr>
          <p:cNvSpPr>
            <a:spLocks noGrp="1"/>
          </p:cNvSpPr>
          <p:nvPr>
            <p:ph type="title"/>
          </p:nvPr>
        </p:nvSpPr>
        <p:spPr/>
        <p:txBody>
          <a:bodyPr/>
          <a:lstStyle/>
          <a:p>
            <a:r>
              <a:rPr lang="en-GB" noProof="0">
                <a:latin typeface="Aptos Display"/>
                <a:ea typeface="Tahoma"/>
                <a:cs typeface="Tahoma"/>
              </a:rPr>
              <a:t>Our school profile</a:t>
            </a:r>
          </a:p>
        </p:txBody>
      </p:sp>
      <p:sp>
        <p:nvSpPr>
          <p:cNvPr id="3" name="Content Placeholder 2">
            <a:extLst>
              <a:ext uri="{FF2B5EF4-FFF2-40B4-BE49-F238E27FC236}">
                <a16:creationId xmlns:a16="http://schemas.microsoft.com/office/drawing/2014/main" id="{D203E3F7-A7AD-F1FA-01C7-9EF53BB496C6}"/>
              </a:ext>
            </a:extLst>
          </p:cNvPr>
          <p:cNvSpPr>
            <a:spLocks noGrp="1"/>
          </p:cNvSpPr>
          <p:nvPr>
            <p:ph idx="1"/>
          </p:nvPr>
        </p:nvSpPr>
        <p:spPr/>
        <p:txBody>
          <a:bodyPr vert="horz" lIns="91440" tIns="45720" rIns="91440" bIns="45720" rtlCol="0" anchor="t">
            <a:normAutofit/>
          </a:bodyPr>
          <a:lstStyle/>
          <a:p>
            <a:pPr marL="0" indent="0">
              <a:spcBef>
                <a:spcPts val="600"/>
              </a:spcBef>
              <a:spcAft>
                <a:spcPts val="600"/>
              </a:spcAft>
              <a:buNone/>
            </a:pPr>
            <a:r>
              <a:rPr lang="en-GB" sz="2400" noProof="0" dirty="0">
                <a:latin typeface="Aptos Display"/>
                <a:ea typeface="Tahoma"/>
                <a:cs typeface="Tahoma"/>
              </a:rPr>
              <a:t>Child protection: Headteacher </a:t>
            </a:r>
          </a:p>
          <a:p>
            <a:pPr marL="0" indent="0">
              <a:spcBef>
                <a:spcPts val="600"/>
              </a:spcBef>
              <a:spcAft>
                <a:spcPts val="600"/>
              </a:spcAft>
              <a:buNone/>
            </a:pPr>
            <a:r>
              <a:rPr lang="en-GB" sz="2400" noProof="0" dirty="0">
                <a:latin typeface="Aptos Display"/>
                <a:ea typeface="Tahoma"/>
                <a:cs typeface="Tahoma"/>
              </a:rPr>
              <a:t>Child in need: Headteacher &amp; FSW </a:t>
            </a:r>
          </a:p>
          <a:p>
            <a:pPr marL="0" indent="0">
              <a:spcBef>
                <a:spcPts val="600"/>
              </a:spcBef>
              <a:spcAft>
                <a:spcPts val="600"/>
              </a:spcAft>
              <a:buNone/>
            </a:pPr>
            <a:r>
              <a:rPr lang="en-GB" sz="2400" noProof="0" dirty="0">
                <a:latin typeface="Aptos Display"/>
                <a:ea typeface="Tahoma"/>
                <a:cs typeface="Tahoma"/>
              </a:rPr>
              <a:t>Family help: FSW </a:t>
            </a:r>
          </a:p>
          <a:p>
            <a:pPr marL="0" indent="0">
              <a:spcBef>
                <a:spcPts val="600"/>
              </a:spcBef>
              <a:spcAft>
                <a:spcPts val="600"/>
              </a:spcAft>
              <a:buNone/>
            </a:pPr>
            <a:r>
              <a:rPr lang="en-GB" sz="2400" noProof="0" dirty="0">
                <a:latin typeface="Aptos Display"/>
                <a:ea typeface="Tahoma"/>
                <a:cs typeface="Tahoma"/>
              </a:rPr>
              <a:t>Looked after children: DHT </a:t>
            </a:r>
          </a:p>
          <a:p>
            <a:pPr marL="0" indent="0">
              <a:spcBef>
                <a:spcPts val="600"/>
              </a:spcBef>
              <a:spcAft>
                <a:spcPts val="600"/>
              </a:spcAft>
              <a:buNone/>
            </a:pPr>
            <a:r>
              <a:rPr lang="en-GB" sz="2400" noProof="0" dirty="0">
                <a:latin typeface="Aptos Display"/>
                <a:ea typeface="Tahoma"/>
                <a:cs typeface="Tahoma"/>
              </a:rPr>
              <a:t>Previously looked after children: DHT </a:t>
            </a:r>
          </a:p>
          <a:p>
            <a:pPr marL="0" indent="0">
              <a:spcBef>
                <a:spcPts val="600"/>
              </a:spcBef>
              <a:spcAft>
                <a:spcPts val="600"/>
              </a:spcAft>
              <a:buNone/>
            </a:pPr>
            <a:r>
              <a:rPr lang="en-GB" sz="2400" noProof="0" dirty="0">
                <a:latin typeface="Aptos Display"/>
                <a:ea typeface="Tahoma"/>
                <a:cs typeface="Tahoma"/>
              </a:rPr>
              <a:t>Children living in kinship care arrangements: DHT</a:t>
            </a:r>
          </a:p>
          <a:p>
            <a:pPr marL="0" indent="0">
              <a:spcBef>
                <a:spcPts val="600"/>
              </a:spcBef>
              <a:spcAft>
                <a:spcPts val="600"/>
              </a:spcAft>
              <a:buNone/>
            </a:pPr>
            <a:r>
              <a:rPr lang="en-GB" sz="2400" noProof="0" dirty="0">
                <a:latin typeface="Aptos Display"/>
                <a:ea typeface="Tahoma"/>
                <a:cs typeface="Tahoma"/>
              </a:rPr>
              <a:t>Children with additional needs: HT/</a:t>
            </a:r>
            <a:r>
              <a:rPr lang="en-GB" sz="2400" noProof="0" dirty="0" err="1">
                <a:latin typeface="Aptos Display"/>
                <a:ea typeface="Tahoma"/>
                <a:cs typeface="Tahoma"/>
              </a:rPr>
              <a:t>SENDco</a:t>
            </a:r>
            <a:r>
              <a:rPr lang="en-GB" sz="2400" noProof="0" dirty="0">
                <a:latin typeface="Aptos Display"/>
                <a:ea typeface="Tahoma"/>
                <a:cs typeface="Tahoma"/>
              </a:rPr>
              <a:t>/</a:t>
            </a:r>
            <a:r>
              <a:rPr lang="en-GB" sz="2400" noProof="0" dirty="0" err="1">
                <a:latin typeface="Aptos Display"/>
                <a:ea typeface="Tahoma"/>
                <a:cs typeface="Tahoma"/>
              </a:rPr>
              <a:t>SENDco</a:t>
            </a:r>
            <a:r>
              <a:rPr lang="en-GB" sz="2400" noProof="0" dirty="0">
                <a:latin typeface="Aptos Display"/>
                <a:ea typeface="Tahoma"/>
                <a:cs typeface="Tahoma"/>
              </a:rPr>
              <a:t> </a:t>
            </a:r>
          </a:p>
          <a:p>
            <a:pPr marL="0" indent="0">
              <a:spcBef>
                <a:spcPts val="600"/>
              </a:spcBef>
              <a:spcAft>
                <a:spcPts val="600"/>
              </a:spcAft>
              <a:buNone/>
            </a:pPr>
            <a:r>
              <a:rPr lang="en-GB" sz="2400" noProof="0" dirty="0">
                <a:latin typeface="Aptos Display"/>
                <a:ea typeface="Tahoma"/>
                <a:cs typeface="Tahoma"/>
              </a:rPr>
              <a:t>Assistant </a:t>
            </a:r>
          </a:p>
          <a:p>
            <a:pPr marL="0" indent="0">
              <a:spcBef>
                <a:spcPts val="600"/>
              </a:spcBef>
              <a:spcAft>
                <a:spcPts val="600"/>
              </a:spcAft>
              <a:buNone/>
            </a:pPr>
            <a:r>
              <a:rPr lang="en-GB" sz="2400" noProof="0" dirty="0">
                <a:latin typeface="Aptos Display"/>
                <a:ea typeface="Tahoma"/>
                <a:cs typeface="Tahoma"/>
              </a:rPr>
              <a:t>Children with EHCPs: HT/</a:t>
            </a:r>
            <a:r>
              <a:rPr lang="en-GB" sz="2400" noProof="0" dirty="0" err="1">
                <a:latin typeface="Aptos Display"/>
                <a:ea typeface="Tahoma"/>
                <a:cs typeface="Tahoma"/>
              </a:rPr>
              <a:t>SENDco</a:t>
            </a:r>
            <a:r>
              <a:rPr lang="en-GB" sz="2400" noProof="0" dirty="0">
                <a:latin typeface="Aptos Display"/>
                <a:ea typeface="Tahoma"/>
                <a:cs typeface="Tahoma"/>
              </a:rPr>
              <a:t>/</a:t>
            </a:r>
            <a:r>
              <a:rPr lang="en-GB" sz="2400" noProof="0" dirty="0" err="1">
                <a:latin typeface="Aptos Display"/>
                <a:ea typeface="Tahoma"/>
                <a:cs typeface="Tahoma"/>
              </a:rPr>
              <a:t>SENDco</a:t>
            </a:r>
            <a:r>
              <a:rPr lang="en-GB" sz="2400" noProof="0" dirty="0">
                <a:latin typeface="Aptos Display"/>
                <a:ea typeface="Tahoma"/>
                <a:cs typeface="Tahoma"/>
              </a:rPr>
              <a:t> Assistant</a:t>
            </a:r>
          </a:p>
          <a:p>
            <a:endParaRPr lang="en-GB" noProof="0" dirty="0"/>
          </a:p>
        </p:txBody>
      </p:sp>
      <p:pic>
        <p:nvPicPr>
          <p:cNvPr id="5" name="Picture 4" descr="178,500+ Empty Classroom Stock Photos, Pictures &amp; Royalty-Free Images - iStock">
            <a:extLst>
              <a:ext uri="{FF2B5EF4-FFF2-40B4-BE49-F238E27FC236}">
                <a16:creationId xmlns:a16="http://schemas.microsoft.com/office/drawing/2014/main" id="{7E0C8402-6585-3042-36D5-9AE226C7D45D}"/>
              </a:ext>
            </a:extLst>
          </p:cNvPr>
          <p:cNvPicPr>
            <a:picLocks noChangeAspect="1"/>
          </p:cNvPicPr>
          <p:nvPr/>
        </p:nvPicPr>
        <p:blipFill>
          <a:blip r:embed="rId3"/>
          <a:stretch>
            <a:fillRect/>
          </a:stretch>
        </p:blipFill>
        <p:spPr>
          <a:xfrm>
            <a:off x="7761060" y="1639661"/>
            <a:ext cx="3571422" cy="3578679"/>
          </a:xfrm>
          <a:prstGeom prst="rect">
            <a:avLst/>
          </a:prstGeom>
        </p:spPr>
      </p:pic>
    </p:spTree>
    <p:extLst>
      <p:ext uri="{BB962C8B-B14F-4D97-AF65-F5344CB8AC3E}">
        <p14:creationId xmlns:p14="http://schemas.microsoft.com/office/powerpoint/2010/main" val="1151824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35A0F-C459-4EE1-FB1F-43781A9A9373}"/>
              </a:ext>
            </a:extLst>
          </p:cNvPr>
          <p:cNvSpPr>
            <a:spLocks noGrp="1"/>
          </p:cNvSpPr>
          <p:nvPr>
            <p:ph type="title"/>
          </p:nvPr>
        </p:nvSpPr>
        <p:spPr/>
        <p:txBody>
          <a:bodyPr/>
          <a:lstStyle/>
          <a:p>
            <a:r>
              <a:rPr lang="en-GB">
                <a:latin typeface="Aptos Display"/>
                <a:ea typeface="Tahoma"/>
                <a:cs typeface="Tahoma"/>
              </a:rPr>
              <a:t>What is abuse?</a:t>
            </a:r>
            <a:endParaRPr lang="en-GB">
              <a:latin typeface="Aptos Display"/>
            </a:endParaRPr>
          </a:p>
        </p:txBody>
      </p:sp>
      <p:sp>
        <p:nvSpPr>
          <p:cNvPr id="3" name="Content Placeholder 2">
            <a:extLst>
              <a:ext uri="{FF2B5EF4-FFF2-40B4-BE49-F238E27FC236}">
                <a16:creationId xmlns:a16="http://schemas.microsoft.com/office/drawing/2014/main" id="{52E59B5E-CA4D-D3C8-F53E-BD5B579A4563}"/>
              </a:ext>
            </a:extLst>
          </p:cNvPr>
          <p:cNvSpPr>
            <a:spLocks noGrp="1"/>
          </p:cNvSpPr>
          <p:nvPr>
            <p:ph idx="1"/>
          </p:nvPr>
        </p:nvSpPr>
        <p:spPr>
          <a:xfrm>
            <a:off x="276652" y="1393442"/>
            <a:ext cx="7654524" cy="4394880"/>
          </a:xfrm>
        </p:spPr>
        <p:txBody>
          <a:bodyPr vert="horz" lIns="91440" tIns="45720" rIns="91440" bIns="45720" rtlCol="0" anchor="t">
            <a:normAutofit fontScale="92500"/>
          </a:bodyPr>
          <a:lstStyle/>
          <a:p>
            <a:pPr>
              <a:lnSpc>
                <a:spcPct val="100000"/>
              </a:lnSpc>
            </a:pPr>
            <a:r>
              <a:rPr lang="en-GB" sz="2400">
                <a:latin typeface="Aptos Display"/>
                <a:ea typeface="Tahoma"/>
                <a:cs typeface="Tahoma"/>
              </a:rPr>
              <a:t>Maltreatment of a child.</a:t>
            </a:r>
            <a:endParaRPr lang="en-US">
              <a:latin typeface="Aptos Display"/>
            </a:endParaRPr>
          </a:p>
          <a:p>
            <a:pPr>
              <a:lnSpc>
                <a:spcPct val="100000"/>
              </a:lnSpc>
            </a:pPr>
            <a:r>
              <a:rPr lang="en-GB" sz="2400">
                <a:latin typeface="Aptos Display"/>
                <a:ea typeface="Tahoma"/>
                <a:cs typeface="Tahoma"/>
              </a:rPr>
              <a:t>Inflicting harm or by failing to act to prevent harm. </a:t>
            </a:r>
          </a:p>
          <a:p>
            <a:pPr>
              <a:lnSpc>
                <a:spcPct val="100000"/>
              </a:lnSpc>
            </a:pPr>
            <a:r>
              <a:rPr lang="en-GB" sz="2400">
                <a:latin typeface="Aptos Display"/>
                <a:ea typeface="Tahoma"/>
                <a:cs typeface="Tahoma"/>
              </a:rPr>
              <a:t>Can be physical, non-physical or by witnessing ill treatment of others.</a:t>
            </a:r>
          </a:p>
          <a:p>
            <a:pPr>
              <a:lnSpc>
                <a:spcPct val="100000"/>
              </a:lnSpc>
            </a:pPr>
            <a:r>
              <a:rPr lang="en-GB" sz="2400">
                <a:latin typeface="Aptos Display"/>
                <a:ea typeface="Tahoma"/>
                <a:cs typeface="Tahoma"/>
              </a:rPr>
              <a:t>Can occur in a family, organisation or community setting.</a:t>
            </a:r>
          </a:p>
          <a:p>
            <a:pPr>
              <a:lnSpc>
                <a:spcPct val="100000"/>
              </a:lnSpc>
            </a:pPr>
            <a:r>
              <a:rPr lang="en-GB" sz="2400">
                <a:latin typeface="Aptos Display"/>
                <a:ea typeface="Tahoma"/>
                <a:cs typeface="Tahoma"/>
              </a:rPr>
              <a:t>Can be done by those known to the child or, more rarely, by others. </a:t>
            </a:r>
          </a:p>
          <a:p>
            <a:pPr>
              <a:lnSpc>
                <a:spcPct val="100000"/>
              </a:lnSpc>
            </a:pPr>
            <a:r>
              <a:rPr lang="en-GB" sz="2400">
                <a:latin typeface="Aptos Display"/>
                <a:ea typeface="Tahoma"/>
                <a:cs typeface="Tahoma"/>
              </a:rPr>
              <a:t>Abusers can be an adult or adults or another child or children.</a:t>
            </a:r>
          </a:p>
          <a:p>
            <a:pPr>
              <a:lnSpc>
                <a:spcPct val="100000"/>
              </a:lnSpc>
            </a:pPr>
            <a:r>
              <a:rPr lang="en-GB" sz="2400">
                <a:latin typeface="Aptos Display"/>
                <a:ea typeface="Tahoma"/>
                <a:cs typeface="Tahoma"/>
              </a:rPr>
              <a:t>It can happen on online, or abusers may use technology to facilitate offline abuse.</a:t>
            </a:r>
          </a:p>
          <a:p>
            <a:pPr>
              <a:lnSpc>
                <a:spcPct val="100000"/>
              </a:lnSpc>
            </a:pPr>
            <a:endParaRPr lang="en-GB" sz="2400">
              <a:latin typeface="Aptos Display"/>
            </a:endParaRPr>
          </a:p>
        </p:txBody>
      </p:sp>
      <p:pic>
        <p:nvPicPr>
          <p:cNvPr id="2052" name="Picture 4" descr="Impact of verbal abuse as a child just as harmful as physical abuse - City  Vision">
            <a:extLst>
              <a:ext uri="{FF2B5EF4-FFF2-40B4-BE49-F238E27FC236}">
                <a16:creationId xmlns:a16="http://schemas.microsoft.com/office/drawing/2014/main" id="{27E1DE35-C671-B498-8EEE-F0989CB539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52956" y="1962073"/>
            <a:ext cx="3424486" cy="23998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60902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92B3F-D514-4388-E290-8CDCCFB55A7D}"/>
              </a:ext>
            </a:extLst>
          </p:cNvPr>
          <p:cNvSpPr>
            <a:spLocks noGrp="1"/>
          </p:cNvSpPr>
          <p:nvPr>
            <p:ph type="title"/>
          </p:nvPr>
        </p:nvSpPr>
        <p:spPr/>
        <p:txBody>
          <a:bodyPr/>
          <a:lstStyle/>
          <a:p>
            <a:r>
              <a:rPr lang="en-GB">
                <a:latin typeface="Aptos Display"/>
                <a:ea typeface="Tahoma"/>
                <a:cs typeface="Tahoma"/>
              </a:rPr>
              <a:t>Types of Abuse</a:t>
            </a:r>
            <a:endParaRPr lang="en-GB">
              <a:latin typeface="Aptos Display"/>
            </a:endParaRPr>
          </a:p>
        </p:txBody>
      </p:sp>
      <p:sp>
        <p:nvSpPr>
          <p:cNvPr id="3" name="Content Placeholder 2">
            <a:extLst>
              <a:ext uri="{FF2B5EF4-FFF2-40B4-BE49-F238E27FC236}">
                <a16:creationId xmlns:a16="http://schemas.microsoft.com/office/drawing/2014/main" id="{D0A6A8D0-92E8-1F22-014F-9298721F4DB2}"/>
              </a:ext>
            </a:extLst>
          </p:cNvPr>
          <p:cNvSpPr>
            <a:spLocks noGrp="1"/>
          </p:cNvSpPr>
          <p:nvPr>
            <p:ph idx="1"/>
          </p:nvPr>
        </p:nvSpPr>
        <p:spPr>
          <a:xfrm>
            <a:off x="276652" y="1521779"/>
            <a:ext cx="6972352" cy="4394880"/>
          </a:xfrm>
        </p:spPr>
        <p:txBody>
          <a:bodyPr vert="horz" lIns="91440" tIns="45720" rIns="91440" bIns="45720" rtlCol="0" anchor="t">
            <a:normAutofit/>
          </a:bodyPr>
          <a:lstStyle/>
          <a:p>
            <a:pPr marL="0" indent="0">
              <a:lnSpc>
                <a:spcPct val="100000"/>
              </a:lnSpc>
              <a:buNone/>
            </a:pPr>
            <a:r>
              <a:rPr lang="en-GB" sz="2400">
                <a:latin typeface="Aptos Display"/>
                <a:ea typeface="Tahoma"/>
                <a:cs typeface="Tahoma"/>
              </a:rPr>
              <a:t>There are four categories of abuse </a:t>
            </a:r>
          </a:p>
          <a:p>
            <a:pPr marL="1200150" lvl="1" indent="-457200">
              <a:lnSpc>
                <a:spcPct val="100000"/>
              </a:lnSpc>
              <a:buAutoNum type="arabicPeriod"/>
            </a:pPr>
            <a:r>
              <a:rPr lang="en-GB" sz="2000">
                <a:latin typeface="Aptos Display"/>
                <a:ea typeface="Tahoma"/>
                <a:cs typeface="Tahoma"/>
              </a:rPr>
              <a:t>Physical abuse</a:t>
            </a:r>
          </a:p>
          <a:p>
            <a:pPr marL="1200150" lvl="1" indent="-457200">
              <a:lnSpc>
                <a:spcPct val="100000"/>
              </a:lnSpc>
              <a:buAutoNum type="arabicPeriod"/>
            </a:pPr>
            <a:r>
              <a:rPr lang="en-GB" sz="2000">
                <a:latin typeface="Aptos Display"/>
                <a:ea typeface="Tahoma"/>
                <a:cs typeface="Tahoma"/>
              </a:rPr>
              <a:t>Emotional abuse</a:t>
            </a:r>
          </a:p>
          <a:p>
            <a:pPr marL="1200150" lvl="1" indent="-457200">
              <a:lnSpc>
                <a:spcPct val="100000"/>
              </a:lnSpc>
              <a:buAutoNum type="arabicPeriod"/>
            </a:pPr>
            <a:r>
              <a:rPr lang="en-GB" sz="2000">
                <a:latin typeface="Aptos Display"/>
                <a:ea typeface="Tahoma"/>
                <a:cs typeface="Tahoma"/>
              </a:rPr>
              <a:t>Sexual abuse</a:t>
            </a:r>
            <a:endParaRPr lang="en-GB" sz="2000">
              <a:latin typeface="Aptos Display"/>
            </a:endParaRPr>
          </a:p>
          <a:p>
            <a:pPr marL="1200150" lvl="1" indent="-457200">
              <a:lnSpc>
                <a:spcPct val="100000"/>
              </a:lnSpc>
              <a:buAutoNum type="arabicPeriod"/>
            </a:pPr>
            <a:r>
              <a:rPr lang="en-GB" sz="2000">
                <a:latin typeface="Aptos Display"/>
                <a:ea typeface="Tahoma"/>
                <a:cs typeface="Tahoma"/>
              </a:rPr>
              <a:t>Neglect</a:t>
            </a:r>
          </a:p>
          <a:p>
            <a:pPr>
              <a:lnSpc>
                <a:spcPct val="100000"/>
              </a:lnSpc>
            </a:pPr>
            <a:r>
              <a:rPr lang="en-GB" sz="2400">
                <a:latin typeface="Aptos Display"/>
                <a:ea typeface="Tahoma"/>
                <a:cs typeface="Tahoma"/>
              </a:rPr>
              <a:t>Any child can be abused, from any background, race, religion or income bracket. Anyone can abuse a child. </a:t>
            </a:r>
          </a:p>
          <a:p>
            <a:pPr>
              <a:lnSpc>
                <a:spcPct val="100000"/>
              </a:lnSpc>
            </a:pPr>
            <a:r>
              <a:rPr lang="en-GB" sz="2400">
                <a:latin typeface="Aptos Display"/>
                <a:ea typeface="Tahoma"/>
                <a:cs typeface="Tahoma"/>
              </a:rPr>
              <a:t>Extra-Familial Harm (harm outside the home) is widely recognised in national and local safeguarding guidance. </a:t>
            </a:r>
          </a:p>
        </p:txBody>
      </p:sp>
      <p:pic>
        <p:nvPicPr>
          <p:cNvPr id="5" name="Picture 4" descr="Silhouette of a sad child sitting on the ground isolated on white | Premium AI-generated vector">
            <a:extLst>
              <a:ext uri="{FF2B5EF4-FFF2-40B4-BE49-F238E27FC236}">
                <a16:creationId xmlns:a16="http://schemas.microsoft.com/office/drawing/2014/main" id="{4BBDDD89-B1AD-F8F9-BD1D-54BD15838537}"/>
              </a:ext>
            </a:extLst>
          </p:cNvPr>
          <p:cNvPicPr>
            <a:picLocks noChangeAspect="1"/>
          </p:cNvPicPr>
          <p:nvPr/>
        </p:nvPicPr>
        <p:blipFill>
          <a:blip r:embed="rId3"/>
          <a:srcRect l="15881" t="11356" r="15987" b="7627"/>
          <a:stretch>
            <a:fillRect/>
          </a:stretch>
        </p:blipFill>
        <p:spPr>
          <a:xfrm>
            <a:off x="7589130" y="1931761"/>
            <a:ext cx="4052281" cy="2717849"/>
          </a:xfrm>
          <a:prstGeom prst="rect">
            <a:avLst/>
          </a:prstGeom>
        </p:spPr>
      </p:pic>
    </p:spTree>
    <p:extLst>
      <p:ext uri="{BB962C8B-B14F-4D97-AF65-F5344CB8AC3E}">
        <p14:creationId xmlns:p14="http://schemas.microsoft.com/office/powerpoint/2010/main" val="33118482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EA1DA-FA4C-6964-2D8F-24ED3B226F22}"/>
              </a:ext>
            </a:extLst>
          </p:cNvPr>
          <p:cNvSpPr>
            <a:spLocks noGrp="1"/>
          </p:cNvSpPr>
          <p:nvPr>
            <p:ph type="title"/>
          </p:nvPr>
        </p:nvSpPr>
        <p:spPr/>
        <p:txBody>
          <a:bodyPr/>
          <a:lstStyle/>
          <a:p>
            <a:r>
              <a:rPr lang="en-GB">
                <a:latin typeface="+mj-lt"/>
                <a:ea typeface="Tahoma"/>
                <a:cs typeface="Tahoma"/>
              </a:rPr>
              <a:t>Signs and symptoms of physical abuse</a:t>
            </a:r>
            <a:endParaRPr lang="en-GB">
              <a:latin typeface="+mj-lt"/>
            </a:endParaRPr>
          </a:p>
        </p:txBody>
      </p:sp>
      <p:sp>
        <p:nvSpPr>
          <p:cNvPr id="3" name="Content Placeholder 2">
            <a:extLst>
              <a:ext uri="{FF2B5EF4-FFF2-40B4-BE49-F238E27FC236}">
                <a16:creationId xmlns:a16="http://schemas.microsoft.com/office/drawing/2014/main" id="{F055B71A-305F-7440-3EE4-7D218F0A4AB3}"/>
              </a:ext>
            </a:extLst>
          </p:cNvPr>
          <p:cNvSpPr>
            <a:spLocks noGrp="1"/>
          </p:cNvSpPr>
          <p:nvPr>
            <p:ph idx="1"/>
          </p:nvPr>
        </p:nvSpPr>
        <p:spPr/>
        <p:txBody>
          <a:bodyPr vert="horz" lIns="91440" tIns="45720" rIns="91440" bIns="45720" rtlCol="0" anchor="t">
            <a:normAutofit lnSpcReduction="10000"/>
          </a:bodyPr>
          <a:lstStyle/>
          <a:p>
            <a:pPr>
              <a:lnSpc>
                <a:spcPct val="100000"/>
              </a:lnSpc>
            </a:pPr>
            <a:r>
              <a:rPr lang="en-GB" sz="2400">
                <a:latin typeface="+mj-lt"/>
                <a:ea typeface="Tahoma"/>
                <a:cs typeface="Tahoma"/>
              </a:rPr>
              <a:t>Unexplained injuries or burns, particularly if they are recurrent</a:t>
            </a:r>
          </a:p>
          <a:p>
            <a:pPr>
              <a:lnSpc>
                <a:spcPct val="100000"/>
              </a:lnSpc>
            </a:pPr>
            <a:r>
              <a:rPr lang="en-GB" sz="2400">
                <a:latin typeface="+mj-lt"/>
                <a:ea typeface="Tahoma"/>
                <a:cs typeface="Tahoma"/>
              </a:rPr>
              <a:t>Refusal to discuss injuries</a:t>
            </a:r>
          </a:p>
          <a:p>
            <a:pPr>
              <a:lnSpc>
                <a:spcPct val="100000"/>
              </a:lnSpc>
            </a:pPr>
            <a:r>
              <a:rPr lang="en-GB" sz="2400">
                <a:latin typeface="+mj-lt"/>
                <a:ea typeface="Tahoma"/>
                <a:cs typeface="Tahoma"/>
              </a:rPr>
              <a:t>Improbable explanations for injuries</a:t>
            </a:r>
          </a:p>
          <a:p>
            <a:pPr>
              <a:lnSpc>
                <a:spcPct val="100000"/>
              </a:lnSpc>
            </a:pPr>
            <a:r>
              <a:rPr lang="en-GB" sz="2400">
                <a:latin typeface="+mj-lt"/>
                <a:ea typeface="Tahoma"/>
                <a:cs typeface="Tahoma"/>
              </a:rPr>
              <a:t>Untreated injuries or lingering illness not attended to </a:t>
            </a:r>
          </a:p>
          <a:p>
            <a:pPr>
              <a:lnSpc>
                <a:spcPct val="100000"/>
              </a:lnSpc>
            </a:pPr>
            <a:r>
              <a:rPr lang="en-GB" sz="2400">
                <a:latin typeface="+mj-lt"/>
                <a:ea typeface="Tahoma"/>
                <a:cs typeface="Tahoma"/>
              </a:rPr>
              <a:t>Admission of punishment which appears to be excessive</a:t>
            </a:r>
          </a:p>
          <a:p>
            <a:pPr>
              <a:lnSpc>
                <a:spcPct val="100000"/>
              </a:lnSpc>
            </a:pPr>
            <a:r>
              <a:rPr lang="en-GB" sz="2400">
                <a:latin typeface="+mj-lt"/>
                <a:ea typeface="Tahoma"/>
                <a:cs typeface="Tahoma"/>
              </a:rPr>
              <a:t>Shrinking from physical contact</a:t>
            </a:r>
          </a:p>
          <a:p>
            <a:pPr>
              <a:lnSpc>
                <a:spcPct val="100000"/>
              </a:lnSpc>
            </a:pPr>
            <a:r>
              <a:rPr lang="en-GB" sz="2400">
                <a:latin typeface="+mj-lt"/>
                <a:ea typeface="Tahoma"/>
                <a:cs typeface="Tahoma"/>
              </a:rPr>
              <a:t>Fear of returning home or of parents being contacted</a:t>
            </a:r>
          </a:p>
          <a:p>
            <a:pPr>
              <a:lnSpc>
                <a:spcPct val="100000"/>
              </a:lnSpc>
            </a:pPr>
            <a:r>
              <a:rPr lang="en-GB" sz="2400">
                <a:latin typeface="+mj-lt"/>
                <a:ea typeface="Tahoma"/>
                <a:cs typeface="Tahoma"/>
              </a:rPr>
              <a:t>Aggression/bullying behaviour</a:t>
            </a:r>
          </a:p>
          <a:p>
            <a:pPr>
              <a:lnSpc>
                <a:spcPct val="100000"/>
              </a:lnSpc>
            </a:pPr>
            <a:r>
              <a:rPr lang="en-GB" sz="2400">
                <a:latin typeface="+mj-lt"/>
                <a:ea typeface="Tahoma"/>
                <a:cs typeface="Tahoma"/>
              </a:rPr>
              <a:t>Significant change in behaviour without explanation</a:t>
            </a:r>
          </a:p>
          <a:p>
            <a:pPr marL="0" indent="0">
              <a:lnSpc>
                <a:spcPct val="100000"/>
              </a:lnSpc>
              <a:buNone/>
            </a:pPr>
            <a:endParaRPr lang="en-GB">
              <a:latin typeface="+mj-lt"/>
            </a:endParaRPr>
          </a:p>
        </p:txBody>
      </p:sp>
      <p:pic>
        <p:nvPicPr>
          <p:cNvPr id="5" name="Picture 4">
            <a:extLst>
              <a:ext uri="{FF2B5EF4-FFF2-40B4-BE49-F238E27FC236}">
                <a16:creationId xmlns:a16="http://schemas.microsoft.com/office/drawing/2014/main" id="{608387C6-F526-7FEE-D70B-5ADFDB0A34B5}"/>
              </a:ext>
            </a:extLst>
          </p:cNvPr>
          <p:cNvPicPr>
            <a:picLocks noChangeAspect="1"/>
          </p:cNvPicPr>
          <p:nvPr/>
        </p:nvPicPr>
        <p:blipFill>
          <a:blip r:embed="rId3"/>
          <a:stretch>
            <a:fillRect/>
          </a:stretch>
        </p:blipFill>
        <p:spPr>
          <a:xfrm>
            <a:off x="8135502" y="2012009"/>
            <a:ext cx="3436918" cy="3101609"/>
          </a:xfrm>
          <a:prstGeom prst="rect">
            <a:avLst/>
          </a:prstGeom>
        </p:spPr>
      </p:pic>
    </p:spTree>
    <p:extLst>
      <p:ext uri="{BB962C8B-B14F-4D97-AF65-F5344CB8AC3E}">
        <p14:creationId xmlns:p14="http://schemas.microsoft.com/office/powerpoint/2010/main" val="5052976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BEB5C-889A-8305-28E5-FC782BE589B5}"/>
              </a:ext>
            </a:extLst>
          </p:cNvPr>
          <p:cNvSpPr>
            <a:spLocks noGrp="1"/>
          </p:cNvSpPr>
          <p:nvPr>
            <p:ph type="title"/>
          </p:nvPr>
        </p:nvSpPr>
        <p:spPr/>
        <p:txBody>
          <a:bodyPr/>
          <a:lstStyle/>
          <a:p>
            <a:r>
              <a:rPr lang="en-GB">
                <a:latin typeface="Aptos Display"/>
              </a:rPr>
              <a:t>Signs and symptoms of sexual abuse</a:t>
            </a:r>
          </a:p>
        </p:txBody>
      </p:sp>
      <p:sp>
        <p:nvSpPr>
          <p:cNvPr id="3" name="Content Placeholder 2">
            <a:extLst>
              <a:ext uri="{FF2B5EF4-FFF2-40B4-BE49-F238E27FC236}">
                <a16:creationId xmlns:a16="http://schemas.microsoft.com/office/drawing/2014/main" id="{110F515B-B21F-7FAD-598B-14CC3F132359}"/>
              </a:ext>
            </a:extLst>
          </p:cNvPr>
          <p:cNvSpPr>
            <a:spLocks noGrp="1"/>
          </p:cNvSpPr>
          <p:nvPr>
            <p:ph idx="1"/>
          </p:nvPr>
        </p:nvSpPr>
        <p:spPr>
          <a:xfrm>
            <a:off x="233110" y="1398408"/>
            <a:ext cx="7607435" cy="4402137"/>
          </a:xfrm>
        </p:spPr>
        <p:txBody>
          <a:bodyPr vert="horz" lIns="91440" tIns="45720" rIns="91440" bIns="45720" rtlCol="0" anchor="t">
            <a:noAutofit/>
          </a:bodyPr>
          <a:lstStyle/>
          <a:p>
            <a:pPr>
              <a:lnSpc>
                <a:spcPct val="100000"/>
              </a:lnSpc>
              <a:spcBef>
                <a:spcPts val="800"/>
              </a:spcBef>
            </a:pPr>
            <a:r>
              <a:rPr lang="en-GB" sz="2000">
                <a:latin typeface="Aptos Display"/>
                <a:ea typeface="Tahoma"/>
                <a:cs typeface="Tahoma"/>
              </a:rPr>
              <a:t>Marks such as bruises, scratches, burns and bite marks</a:t>
            </a:r>
            <a:endParaRPr lang="en-US" sz="2000">
              <a:latin typeface="Aptos Display"/>
            </a:endParaRPr>
          </a:p>
          <a:p>
            <a:pPr>
              <a:lnSpc>
                <a:spcPct val="100000"/>
              </a:lnSpc>
              <a:spcBef>
                <a:spcPts val="800"/>
              </a:spcBef>
            </a:pPr>
            <a:r>
              <a:rPr lang="en-GB" sz="2000">
                <a:latin typeface="Aptos Display"/>
                <a:ea typeface="Tahoma"/>
                <a:cs typeface="Tahoma"/>
              </a:rPr>
              <a:t>Persistent infections in the anal and genital areas</a:t>
            </a:r>
          </a:p>
          <a:p>
            <a:pPr>
              <a:lnSpc>
                <a:spcPct val="100000"/>
              </a:lnSpc>
              <a:spcBef>
                <a:spcPts val="800"/>
              </a:spcBef>
            </a:pPr>
            <a:r>
              <a:rPr lang="en-GB" sz="2000">
                <a:latin typeface="Aptos Display"/>
                <a:ea typeface="Tahoma"/>
                <a:cs typeface="Tahoma"/>
              </a:rPr>
              <a:t>Pregnancy </a:t>
            </a:r>
          </a:p>
          <a:p>
            <a:pPr>
              <a:lnSpc>
                <a:spcPct val="100000"/>
              </a:lnSpc>
              <a:spcBef>
                <a:spcPts val="800"/>
              </a:spcBef>
            </a:pPr>
            <a:r>
              <a:rPr lang="en-GB" sz="2000">
                <a:latin typeface="Aptos Display"/>
                <a:ea typeface="Tahoma"/>
                <a:cs typeface="Tahoma"/>
              </a:rPr>
              <a:t>Sexual awareness/language inappropriate for the child’s age/ stage of development</a:t>
            </a:r>
          </a:p>
          <a:p>
            <a:pPr>
              <a:lnSpc>
                <a:spcPct val="100000"/>
              </a:lnSpc>
              <a:spcBef>
                <a:spcPts val="800"/>
              </a:spcBef>
            </a:pPr>
            <a:r>
              <a:rPr lang="en-GB" sz="2000">
                <a:latin typeface="Aptos Display"/>
                <a:ea typeface="Tahoma"/>
                <a:cs typeface="Tahoma"/>
              </a:rPr>
              <a:t>Sexually abusive towards other children (child on child abuse)</a:t>
            </a:r>
          </a:p>
          <a:p>
            <a:pPr>
              <a:lnSpc>
                <a:spcPct val="100000"/>
              </a:lnSpc>
              <a:spcBef>
                <a:spcPts val="800"/>
              </a:spcBef>
            </a:pPr>
            <a:r>
              <a:rPr lang="en-GB" sz="2000">
                <a:latin typeface="Aptos Display"/>
                <a:ea typeface="Tahoma"/>
                <a:cs typeface="Tahoma"/>
              </a:rPr>
              <a:t>Sexualised behaviour inappropriate to child’s age</a:t>
            </a:r>
          </a:p>
          <a:p>
            <a:pPr>
              <a:lnSpc>
                <a:spcPct val="100000"/>
              </a:lnSpc>
              <a:spcBef>
                <a:spcPts val="800"/>
              </a:spcBef>
            </a:pPr>
            <a:r>
              <a:rPr lang="en-GB" sz="2000">
                <a:latin typeface="Aptos Display"/>
                <a:ea typeface="Tahoma"/>
                <a:cs typeface="Tahoma"/>
              </a:rPr>
              <a:t>Attempts to teach other children about sexual activity</a:t>
            </a:r>
          </a:p>
          <a:p>
            <a:pPr>
              <a:lnSpc>
                <a:spcPct val="100000"/>
              </a:lnSpc>
              <a:spcBef>
                <a:spcPts val="800"/>
              </a:spcBef>
            </a:pPr>
            <a:r>
              <a:rPr lang="en-GB" sz="2000">
                <a:latin typeface="Aptos Display"/>
                <a:ea typeface="Tahoma"/>
                <a:cs typeface="Tahoma"/>
              </a:rPr>
              <a:t>Aggressiveness, anger, tears, anxiety and self-harm</a:t>
            </a:r>
          </a:p>
          <a:p>
            <a:pPr>
              <a:lnSpc>
                <a:spcPct val="100000"/>
              </a:lnSpc>
              <a:spcBef>
                <a:spcPts val="800"/>
              </a:spcBef>
            </a:pPr>
            <a:r>
              <a:rPr lang="en-GB" sz="2000">
                <a:latin typeface="Aptos Display"/>
                <a:ea typeface="Tahoma"/>
                <a:cs typeface="Tahoma"/>
              </a:rPr>
              <a:t>Changes in behaviour, such as, withdrawal from friends</a:t>
            </a:r>
          </a:p>
          <a:p>
            <a:pPr>
              <a:lnSpc>
                <a:spcPct val="100000"/>
              </a:lnSpc>
              <a:spcBef>
                <a:spcPts val="800"/>
              </a:spcBef>
            </a:pPr>
            <a:r>
              <a:rPr lang="en-GB" sz="2000">
                <a:latin typeface="Aptos Display"/>
                <a:ea typeface="Tahoma"/>
                <a:cs typeface="Tahoma"/>
              </a:rPr>
              <a:t>Substance misuse, missing episodes, gifts (mobile phones, money)</a:t>
            </a:r>
            <a:endParaRPr lang="en-GB" sz="2000">
              <a:latin typeface="Aptos Display"/>
            </a:endParaRPr>
          </a:p>
          <a:p>
            <a:endParaRPr lang="en-GB" sz="2400"/>
          </a:p>
        </p:txBody>
      </p:sp>
      <p:pic>
        <p:nvPicPr>
          <p:cNvPr id="4" name="Picture 2" descr="Preventing Child Sexual Abuse | UKCP">
            <a:extLst>
              <a:ext uri="{FF2B5EF4-FFF2-40B4-BE49-F238E27FC236}">
                <a16:creationId xmlns:a16="http://schemas.microsoft.com/office/drawing/2014/main" id="{E443DF29-B557-0685-773E-85E64CD2336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837094" y="1971675"/>
            <a:ext cx="4013201" cy="2689679"/>
          </a:xfrm>
          <a:prstGeom prst="rect">
            <a:avLst/>
          </a:prstGeom>
          <a:solidFill>
            <a:srgbClr val="FFFFFF"/>
          </a:solidFill>
        </p:spPr>
      </p:pic>
    </p:spTree>
    <p:extLst>
      <p:ext uri="{BB962C8B-B14F-4D97-AF65-F5344CB8AC3E}">
        <p14:creationId xmlns:p14="http://schemas.microsoft.com/office/powerpoint/2010/main" val="5064290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1C56F-FAFB-8920-53DD-AEEBDEDE89B1}"/>
              </a:ext>
            </a:extLst>
          </p:cNvPr>
          <p:cNvSpPr>
            <a:spLocks noGrp="1"/>
          </p:cNvSpPr>
          <p:nvPr>
            <p:ph type="title"/>
          </p:nvPr>
        </p:nvSpPr>
        <p:spPr>
          <a:xfrm>
            <a:off x="276652" y="36558"/>
            <a:ext cx="10515600" cy="1325563"/>
          </a:xfrm>
        </p:spPr>
        <p:txBody>
          <a:bodyPr/>
          <a:lstStyle/>
          <a:p>
            <a:r>
              <a:rPr lang="en-GB">
                <a:latin typeface="+mj-lt"/>
                <a:ea typeface="Tahoma"/>
                <a:cs typeface="Tahoma"/>
              </a:rPr>
              <a:t>Signs and symptoms of emotional abuse</a:t>
            </a:r>
            <a:endParaRPr lang="en-GB">
              <a:latin typeface="+mj-lt"/>
            </a:endParaRPr>
          </a:p>
        </p:txBody>
      </p:sp>
      <p:sp>
        <p:nvSpPr>
          <p:cNvPr id="3" name="Content Placeholder 2">
            <a:extLst>
              <a:ext uri="{FF2B5EF4-FFF2-40B4-BE49-F238E27FC236}">
                <a16:creationId xmlns:a16="http://schemas.microsoft.com/office/drawing/2014/main" id="{475378E0-D41F-1AB8-019E-F514953E2ED0}"/>
              </a:ext>
            </a:extLst>
          </p:cNvPr>
          <p:cNvSpPr>
            <a:spLocks noGrp="1"/>
          </p:cNvSpPr>
          <p:nvPr>
            <p:ph idx="1"/>
          </p:nvPr>
        </p:nvSpPr>
        <p:spPr>
          <a:xfrm>
            <a:off x="276652" y="1253330"/>
            <a:ext cx="5968031" cy="4351338"/>
          </a:xfrm>
        </p:spPr>
        <p:txBody>
          <a:bodyPr vert="horz" lIns="91440" tIns="45720" rIns="91440" bIns="45720" rtlCol="0" anchor="t">
            <a:noAutofit/>
          </a:bodyPr>
          <a:lstStyle/>
          <a:p>
            <a:pPr>
              <a:lnSpc>
                <a:spcPct val="100000"/>
              </a:lnSpc>
            </a:pPr>
            <a:r>
              <a:rPr lang="en-GB" sz="2000">
                <a:latin typeface="+mj-lt"/>
                <a:ea typeface="Tahoma"/>
                <a:cs typeface="Tahoma"/>
              </a:rPr>
              <a:t>Continual self-deprecation</a:t>
            </a:r>
            <a:endParaRPr lang="en-US" sz="2000">
              <a:latin typeface="+mj-lt"/>
            </a:endParaRPr>
          </a:p>
          <a:p>
            <a:pPr>
              <a:lnSpc>
                <a:spcPct val="100000"/>
              </a:lnSpc>
            </a:pPr>
            <a:r>
              <a:rPr lang="en-GB" sz="2000">
                <a:latin typeface="+mj-lt"/>
                <a:ea typeface="Tahoma"/>
                <a:cs typeface="Tahoma"/>
              </a:rPr>
              <a:t>Fear of new situations</a:t>
            </a:r>
          </a:p>
          <a:p>
            <a:pPr>
              <a:lnSpc>
                <a:spcPct val="100000"/>
              </a:lnSpc>
            </a:pPr>
            <a:r>
              <a:rPr lang="en-GB" sz="2000">
                <a:latin typeface="+mj-lt"/>
                <a:ea typeface="Tahoma"/>
                <a:cs typeface="Tahoma"/>
              </a:rPr>
              <a:t>Inappropriate emotional responses to painful situations</a:t>
            </a:r>
          </a:p>
          <a:p>
            <a:pPr>
              <a:lnSpc>
                <a:spcPct val="100000"/>
              </a:lnSpc>
              <a:buFont typeface="Arial"/>
              <a:buChar char="•"/>
            </a:pPr>
            <a:r>
              <a:rPr lang="en-GB" sz="2000">
                <a:latin typeface="+mj-lt"/>
                <a:ea typeface="Tahoma"/>
                <a:cs typeface="Tahoma"/>
              </a:rPr>
              <a:t>Self-harm </a:t>
            </a:r>
          </a:p>
          <a:p>
            <a:pPr>
              <a:lnSpc>
                <a:spcPct val="100000"/>
              </a:lnSpc>
              <a:buFont typeface="Arial"/>
            </a:pPr>
            <a:r>
              <a:rPr lang="en-GB" sz="2000">
                <a:latin typeface="+mj-lt"/>
                <a:ea typeface="Tahoma"/>
                <a:cs typeface="Tahoma"/>
              </a:rPr>
              <a:t>Substance misuse (drugs, alcohol, solvents)</a:t>
            </a:r>
          </a:p>
          <a:p>
            <a:pPr>
              <a:lnSpc>
                <a:spcPct val="100000"/>
              </a:lnSpc>
            </a:pPr>
            <a:r>
              <a:rPr lang="en-GB" sz="2000">
                <a:latin typeface="+mj-lt"/>
                <a:ea typeface="Tahoma"/>
                <a:cs typeface="Tahoma"/>
              </a:rPr>
              <a:t>Air of detachment</a:t>
            </a:r>
          </a:p>
          <a:p>
            <a:pPr>
              <a:lnSpc>
                <a:spcPct val="100000"/>
              </a:lnSpc>
            </a:pPr>
            <a:r>
              <a:rPr lang="en-GB" sz="2000">
                <a:latin typeface="+mj-lt"/>
                <a:ea typeface="Tahoma"/>
                <a:cs typeface="Tahoma"/>
              </a:rPr>
              <a:t>Social isolation, depression, withdrawal</a:t>
            </a:r>
          </a:p>
          <a:p>
            <a:pPr>
              <a:lnSpc>
                <a:spcPct val="100000"/>
              </a:lnSpc>
            </a:pPr>
            <a:r>
              <a:rPr lang="en-GB" sz="2000">
                <a:latin typeface="+mj-lt"/>
                <a:ea typeface="Tahoma"/>
                <a:cs typeface="Tahoma"/>
              </a:rPr>
              <a:t>Exploitation or corruption of other children (child on child abuse)</a:t>
            </a:r>
          </a:p>
          <a:p>
            <a:pPr>
              <a:lnSpc>
                <a:spcPct val="100000"/>
              </a:lnSpc>
            </a:pPr>
            <a:r>
              <a:rPr lang="en-GB" sz="2000">
                <a:latin typeface="+mj-lt"/>
                <a:ea typeface="Tahoma"/>
                <a:cs typeface="Tahoma"/>
              </a:rPr>
              <a:t>Vulnerable to/victim of bullying</a:t>
            </a:r>
          </a:p>
          <a:p>
            <a:pPr marL="0" indent="0">
              <a:lnSpc>
                <a:spcPct val="110000"/>
              </a:lnSpc>
              <a:buNone/>
            </a:pPr>
            <a:endParaRPr lang="en-GB" sz="2400">
              <a:latin typeface="+mj-lt"/>
            </a:endParaRPr>
          </a:p>
        </p:txBody>
      </p:sp>
      <p:pic>
        <p:nvPicPr>
          <p:cNvPr id="4" name="Picture 3" descr="Adults shouting at children can be as harmful to a child's development as  sexual or physical abuse, study finds | CNN">
            <a:extLst>
              <a:ext uri="{FF2B5EF4-FFF2-40B4-BE49-F238E27FC236}">
                <a16:creationId xmlns:a16="http://schemas.microsoft.com/office/drawing/2014/main" id="{C4A4C525-30AC-1796-FD7E-DA293E0BA429}"/>
              </a:ext>
            </a:extLst>
          </p:cNvPr>
          <p:cNvPicPr>
            <a:picLocks noChangeAspect="1"/>
          </p:cNvPicPr>
          <p:nvPr/>
        </p:nvPicPr>
        <p:blipFill>
          <a:blip r:embed="rId3"/>
          <a:stretch>
            <a:fillRect/>
          </a:stretch>
        </p:blipFill>
        <p:spPr>
          <a:xfrm>
            <a:off x="7293882" y="2023836"/>
            <a:ext cx="4200979" cy="2810329"/>
          </a:xfrm>
          <a:prstGeom prst="rect">
            <a:avLst/>
          </a:prstGeom>
        </p:spPr>
      </p:pic>
    </p:spTree>
    <p:extLst>
      <p:ext uri="{BB962C8B-B14F-4D97-AF65-F5344CB8AC3E}">
        <p14:creationId xmlns:p14="http://schemas.microsoft.com/office/powerpoint/2010/main" val="3216728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374A8-14FD-D237-F40A-DAB8ACA24473}"/>
              </a:ext>
            </a:extLst>
          </p:cNvPr>
          <p:cNvSpPr>
            <a:spLocks noGrp="1"/>
          </p:cNvSpPr>
          <p:nvPr>
            <p:ph type="title"/>
          </p:nvPr>
        </p:nvSpPr>
        <p:spPr/>
        <p:txBody>
          <a:bodyPr/>
          <a:lstStyle/>
          <a:p>
            <a:r>
              <a:rPr lang="en-GB">
                <a:latin typeface="+mj-lt"/>
                <a:ea typeface="Tahoma"/>
                <a:cs typeface="Tahoma"/>
              </a:rPr>
              <a:t>Signs and symptoms of neglect</a:t>
            </a:r>
            <a:endParaRPr lang="en-GB">
              <a:latin typeface="+mj-lt"/>
            </a:endParaRPr>
          </a:p>
        </p:txBody>
      </p:sp>
      <p:sp>
        <p:nvSpPr>
          <p:cNvPr id="3" name="Content Placeholder 2">
            <a:extLst>
              <a:ext uri="{FF2B5EF4-FFF2-40B4-BE49-F238E27FC236}">
                <a16:creationId xmlns:a16="http://schemas.microsoft.com/office/drawing/2014/main" id="{F021C94F-859B-D282-AA7A-0C96DC2046AD}"/>
              </a:ext>
            </a:extLst>
          </p:cNvPr>
          <p:cNvSpPr>
            <a:spLocks noGrp="1"/>
          </p:cNvSpPr>
          <p:nvPr>
            <p:ph idx="1"/>
          </p:nvPr>
        </p:nvSpPr>
        <p:spPr>
          <a:xfrm>
            <a:off x="276652" y="1158921"/>
            <a:ext cx="11638695" cy="4351338"/>
          </a:xfrm>
        </p:spPr>
        <p:txBody>
          <a:bodyPr vert="horz" lIns="91440" tIns="45720" rIns="91440" bIns="45720" rtlCol="0" anchor="t">
            <a:noAutofit/>
          </a:bodyPr>
          <a:lstStyle/>
          <a:p>
            <a:r>
              <a:rPr lang="en-GB" sz="2300">
                <a:latin typeface="+mj-lt"/>
                <a:ea typeface="Tahoma"/>
                <a:cs typeface="Tahoma"/>
              </a:rPr>
              <a:t>Constant hunger</a:t>
            </a:r>
          </a:p>
          <a:p>
            <a:r>
              <a:rPr lang="en-GB" sz="2300">
                <a:latin typeface="+mj-lt"/>
                <a:ea typeface="Tahoma"/>
                <a:cs typeface="Tahoma"/>
              </a:rPr>
              <a:t>Poor personal hygiene</a:t>
            </a:r>
          </a:p>
          <a:p>
            <a:r>
              <a:rPr lang="en-GB" sz="2300">
                <a:latin typeface="+mj-lt"/>
                <a:ea typeface="Tahoma"/>
                <a:cs typeface="Tahoma"/>
              </a:rPr>
              <a:t>Inappropriate clothing</a:t>
            </a:r>
          </a:p>
          <a:p>
            <a:r>
              <a:rPr lang="en-GB" sz="2300">
                <a:latin typeface="+mj-lt"/>
                <a:ea typeface="Tahoma"/>
                <a:cs typeface="Tahoma"/>
              </a:rPr>
              <a:t>Frequent lateness or non-attendance at school</a:t>
            </a:r>
          </a:p>
          <a:p>
            <a:r>
              <a:rPr lang="en-GB" sz="2300">
                <a:latin typeface="+mj-lt"/>
                <a:ea typeface="Tahoma"/>
                <a:cs typeface="Tahoma"/>
              </a:rPr>
              <a:t>Untreated medical and dental problems</a:t>
            </a:r>
          </a:p>
          <a:p>
            <a:r>
              <a:rPr lang="en-GB" sz="2300">
                <a:latin typeface="+mj-lt"/>
                <a:ea typeface="Tahoma"/>
                <a:cs typeface="Tahoma"/>
              </a:rPr>
              <a:t>Low self-esteem</a:t>
            </a:r>
          </a:p>
          <a:p>
            <a:r>
              <a:rPr lang="en-GB" sz="2300">
                <a:latin typeface="+mj-lt"/>
                <a:ea typeface="Tahoma"/>
                <a:cs typeface="Tahoma"/>
              </a:rPr>
              <a:t>Poor social relationships</a:t>
            </a:r>
          </a:p>
          <a:p>
            <a:r>
              <a:rPr lang="en-GB" sz="2300">
                <a:latin typeface="+mj-lt"/>
                <a:ea typeface="Tahoma"/>
                <a:cs typeface="Tahoma"/>
              </a:rPr>
              <a:t>Compulsive stealing </a:t>
            </a:r>
          </a:p>
          <a:p>
            <a:r>
              <a:rPr lang="en-GB" sz="2300">
                <a:latin typeface="+mj-lt"/>
                <a:ea typeface="Tahoma"/>
                <a:cs typeface="Tahoma"/>
              </a:rPr>
              <a:t>Constant tiredness</a:t>
            </a:r>
          </a:p>
          <a:p>
            <a:r>
              <a:rPr lang="en-GB" sz="2300">
                <a:latin typeface="+mj-lt"/>
                <a:ea typeface="Tahoma"/>
                <a:cs typeface="Tahoma"/>
              </a:rPr>
              <a:t>Left in circumstances without appropriate adult supervision, which are likely to endanger</a:t>
            </a:r>
            <a:r>
              <a:rPr lang="en-GB" sz="2400">
                <a:latin typeface="+mj-lt"/>
                <a:ea typeface="Tahoma"/>
                <a:cs typeface="Tahoma"/>
              </a:rPr>
              <a:t> the child</a:t>
            </a:r>
          </a:p>
          <a:p>
            <a:endParaRPr lang="en-GB">
              <a:latin typeface="+mj-lt"/>
            </a:endParaRPr>
          </a:p>
        </p:txBody>
      </p:sp>
      <p:pic>
        <p:nvPicPr>
          <p:cNvPr id="6146" name="Picture 2" descr="Child neglect worsening as ...">
            <a:extLst>
              <a:ext uri="{FF2B5EF4-FFF2-40B4-BE49-F238E27FC236}">
                <a16:creationId xmlns:a16="http://schemas.microsoft.com/office/drawing/2014/main" id="{64058506-26C4-7CF9-9476-4CB280B295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73822" y="1665682"/>
            <a:ext cx="3109213" cy="31032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30345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05630F-27E2-87D2-F165-731A8B65181B}"/>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432C13E6-0600-8DB1-CDA5-C6B0B6FEDE0F}"/>
              </a:ext>
            </a:extLst>
          </p:cNvPr>
          <p:cNvSpPr>
            <a:spLocks noGrp="1"/>
          </p:cNvSpPr>
          <p:nvPr>
            <p:ph sz="half" idx="1"/>
          </p:nvPr>
        </p:nvSpPr>
        <p:spPr>
          <a:xfrm>
            <a:off x="2166258" y="5439682"/>
            <a:ext cx="10029369" cy="1419453"/>
          </a:xfrm>
          <a:ln w="28575">
            <a:solidFill>
              <a:schemeClr val="tx1"/>
            </a:solidFill>
          </a:ln>
        </p:spPr>
        <p:txBody>
          <a:bodyPr vert="horz" lIns="91440" tIns="45720" rIns="91440" bIns="45720" rtlCol="0" anchor="t">
            <a:noAutofit/>
          </a:bodyPr>
          <a:lstStyle/>
          <a:p>
            <a:pPr marL="457200" indent="-457200">
              <a:buAutoNum type="arabicPeriod"/>
            </a:pPr>
            <a:r>
              <a:rPr lang="en-GB" sz="2000" dirty="0">
                <a:latin typeface="Aptos Display"/>
                <a:ea typeface="Tahoma"/>
                <a:cs typeface="Tahoma"/>
              </a:rPr>
              <a:t>What would your concerns be for Jack and what indicators are present? </a:t>
            </a:r>
          </a:p>
          <a:p>
            <a:pPr marL="457200" indent="-457200">
              <a:buAutoNum type="arabicPeriod"/>
            </a:pPr>
            <a:r>
              <a:rPr lang="en-GB" sz="2000" dirty="0">
                <a:latin typeface="Aptos Display"/>
                <a:ea typeface="Tahoma"/>
                <a:cs typeface="Tahoma"/>
              </a:rPr>
              <a:t>What should staff do if they have concerns about Jack's welfare?</a:t>
            </a:r>
          </a:p>
          <a:p>
            <a:pPr marL="457200" indent="-457200">
              <a:buAutoNum type="arabicPeriod"/>
            </a:pPr>
            <a:r>
              <a:rPr lang="en-GB" sz="2000" dirty="0">
                <a:latin typeface="Aptos Display"/>
                <a:ea typeface="Tahoma"/>
                <a:cs typeface="Tahoma"/>
              </a:rPr>
              <a:t>How might this affect a child's learning, behaviour, and emotional wellbeing?</a:t>
            </a:r>
          </a:p>
          <a:p>
            <a:pPr>
              <a:buAutoNum type="arabicPeriod"/>
            </a:pPr>
            <a:endParaRPr lang="en-GB" sz="1100" dirty="0">
              <a:highlight>
                <a:srgbClr val="C6C6C6"/>
              </a:highlight>
              <a:latin typeface="Tahoma"/>
              <a:ea typeface="Tahoma"/>
              <a:cs typeface="Tahoma"/>
            </a:endParaRPr>
          </a:p>
          <a:p>
            <a:pPr marL="457200" indent="-457200">
              <a:buAutoNum type="arabicPeriod"/>
            </a:pPr>
            <a:endParaRPr lang="en-GB" sz="2000" dirty="0">
              <a:highlight>
                <a:srgbClr val="FFFFFF"/>
              </a:highlight>
              <a:latin typeface="Tahoma"/>
              <a:ea typeface="Tahoma"/>
              <a:cs typeface="Tahoma"/>
            </a:endParaRPr>
          </a:p>
          <a:p>
            <a:pPr>
              <a:buAutoNum type="arabicPeriod"/>
            </a:pPr>
            <a:endParaRPr lang="en-GB" sz="1900" dirty="0"/>
          </a:p>
        </p:txBody>
      </p:sp>
      <p:sp>
        <p:nvSpPr>
          <p:cNvPr id="953" name="TextBox 952">
            <a:extLst>
              <a:ext uri="{FF2B5EF4-FFF2-40B4-BE49-F238E27FC236}">
                <a16:creationId xmlns:a16="http://schemas.microsoft.com/office/drawing/2014/main" id="{DDE49E02-55C1-4F3A-CF65-D9A099721337}"/>
              </a:ext>
            </a:extLst>
          </p:cNvPr>
          <p:cNvSpPr txBox="1"/>
          <p:nvPr/>
        </p:nvSpPr>
        <p:spPr>
          <a:xfrm>
            <a:off x="9150" y="6144907"/>
            <a:ext cx="202253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3600" b="1"/>
              <a:t>Discuss:</a:t>
            </a:r>
          </a:p>
        </p:txBody>
      </p:sp>
      <p:graphicFrame>
        <p:nvGraphicFramePr>
          <p:cNvPr id="11" name="Diagram 10">
            <a:extLst>
              <a:ext uri="{FF2B5EF4-FFF2-40B4-BE49-F238E27FC236}">
                <a16:creationId xmlns:a16="http://schemas.microsoft.com/office/drawing/2014/main" id="{6A841642-A16E-1A64-2417-134FB2CF18B3}"/>
              </a:ext>
            </a:extLst>
          </p:cNvPr>
          <p:cNvGraphicFramePr/>
          <p:nvPr>
            <p:extLst>
              <p:ext uri="{D42A27DB-BD31-4B8C-83A1-F6EECF244321}">
                <p14:modId xmlns:p14="http://schemas.microsoft.com/office/powerpoint/2010/main" val="1806040674"/>
              </p:ext>
            </p:extLst>
          </p:nvPr>
        </p:nvGraphicFramePr>
        <p:xfrm>
          <a:off x="428173" y="130557"/>
          <a:ext cx="11335654" cy="60234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046251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21EE1FE3-F49C-769D-B96E-0AC7E2D94244}"/>
              </a:ext>
            </a:extLst>
          </p:cNvPr>
          <p:cNvGraphicFramePr/>
          <p:nvPr>
            <p:extLst>
              <p:ext uri="{D42A27DB-BD31-4B8C-83A1-F6EECF244321}">
                <p14:modId xmlns:p14="http://schemas.microsoft.com/office/powerpoint/2010/main" val="1118455516"/>
              </p:ext>
            </p:extLst>
          </p:nvPr>
        </p:nvGraphicFramePr>
        <p:xfrm>
          <a:off x="428173" y="66762"/>
          <a:ext cx="11335654" cy="60234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35" name="TextBox 434">
            <a:extLst>
              <a:ext uri="{FF2B5EF4-FFF2-40B4-BE49-F238E27FC236}">
                <a16:creationId xmlns:a16="http://schemas.microsoft.com/office/drawing/2014/main" id="{D16A13DB-05E7-8CEA-7CB3-79E1FD9B4BC2}"/>
              </a:ext>
            </a:extLst>
          </p:cNvPr>
          <p:cNvSpPr txBox="1"/>
          <p:nvPr/>
        </p:nvSpPr>
        <p:spPr>
          <a:xfrm>
            <a:off x="9150" y="6144907"/>
            <a:ext cx="202253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3600" b="1"/>
              <a:t>Discuss:</a:t>
            </a:r>
          </a:p>
        </p:txBody>
      </p:sp>
      <p:sp>
        <p:nvSpPr>
          <p:cNvPr id="437" name="Content Placeholder 3">
            <a:extLst>
              <a:ext uri="{FF2B5EF4-FFF2-40B4-BE49-F238E27FC236}">
                <a16:creationId xmlns:a16="http://schemas.microsoft.com/office/drawing/2014/main" id="{8F57FF3F-3176-17F1-91A4-2B17BA0B6944}"/>
              </a:ext>
            </a:extLst>
          </p:cNvPr>
          <p:cNvSpPr txBox="1">
            <a:spLocks/>
          </p:cNvSpPr>
          <p:nvPr/>
        </p:nvSpPr>
        <p:spPr>
          <a:xfrm>
            <a:off x="2166258" y="5439682"/>
            <a:ext cx="10029369" cy="1419453"/>
          </a:xfrm>
          <a:prstGeom prst="rect">
            <a:avLst/>
          </a:prstGeom>
          <a:ln w="28575">
            <a:solidFill>
              <a:schemeClr val="tx1"/>
            </a:solidFill>
          </a:ln>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Arial" panose="020B0604020202020204" pitchFamily="34" charset="0"/>
              <a:buAutoNum type="arabicPeriod"/>
            </a:pPr>
            <a:r>
              <a:rPr lang="en-GB" sz="2400">
                <a:highlight>
                  <a:srgbClr val="FFFFFF"/>
                </a:highlight>
                <a:latin typeface="Aptos Display"/>
                <a:ea typeface="Tahoma"/>
                <a:cs typeface="Tahoma"/>
              </a:rPr>
              <a:t>What would your concerns be for Olivia and what indicators are present? </a:t>
            </a:r>
            <a:endParaRPr lang="en-GB" sz="2400">
              <a:highlight>
                <a:srgbClr val="C6C6C6"/>
              </a:highlight>
              <a:latin typeface="Aptos Display"/>
              <a:ea typeface="Tahoma"/>
              <a:cs typeface="Tahoma"/>
            </a:endParaRPr>
          </a:p>
          <a:p>
            <a:pPr marL="457200" indent="-457200">
              <a:buFont typeface="Arial" panose="020B0604020202020204" pitchFamily="34" charset="0"/>
              <a:buAutoNum type="arabicPeriod"/>
            </a:pPr>
            <a:r>
              <a:rPr lang="en-GB" sz="2400">
                <a:highlight>
                  <a:srgbClr val="FFFFFF"/>
                </a:highlight>
                <a:latin typeface="Aptos Display"/>
                <a:ea typeface="Tahoma"/>
                <a:cs typeface="Tahoma"/>
              </a:rPr>
              <a:t>Why might Olivia be reluctant to talk openly about what is happening?</a:t>
            </a:r>
            <a:endParaRPr lang="en-GB" sz="2400">
              <a:highlight>
                <a:srgbClr val="C6C6C6"/>
              </a:highlight>
              <a:latin typeface="Aptos Display"/>
              <a:ea typeface="Tahoma"/>
              <a:cs typeface="Tahoma"/>
            </a:endParaRPr>
          </a:p>
          <a:p>
            <a:pPr marL="457200" indent="-457200">
              <a:buFont typeface="Arial" panose="020B0604020202020204" pitchFamily="34" charset="0"/>
              <a:buAutoNum type="arabicPeriod"/>
            </a:pPr>
            <a:r>
              <a:rPr lang="en-GB" sz="2400">
                <a:highlight>
                  <a:srgbClr val="FFFFFF"/>
                </a:highlight>
                <a:latin typeface="Aptos Display"/>
                <a:ea typeface="Tahoma"/>
                <a:cs typeface="Tahoma"/>
              </a:rPr>
              <a:t>What would you do if you were the member of staff?</a:t>
            </a:r>
            <a:endParaRPr lang="en-GB" sz="2400">
              <a:highlight>
                <a:srgbClr val="C6C6C6"/>
              </a:highlight>
              <a:latin typeface="Aptos Display"/>
              <a:ea typeface="Tahoma"/>
              <a:cs typeface="Tahoma"/>
            </a:endParaRPr>
          </a:p>
          <a:p>
            <a:pPr>
              <a:buFont typeface="Arial" panose="020B0604020202020204" pitchFamily="34" charset="0"/>
              <a:buAutoNum type="arabicPeriod"/>
            </a:pPr>
            <a:endParaRPr lang="en-GB" sz="1100">
              <a:highlight>
                <a:srgbClr val="C6C6C6"/>
              </a:highlight>
              <a:latin typeface="Tahoma"/>
              <a:ea typeface="Tahoma"/>
              <a:cs typeface="Tahoma"/>
            </a:endParaRPr>
          </a:p>
          <a:p>
            <a:pPr marL="457200" indent="-457200">
              <a:buFont typeface="Arial" panose="020B0604020202020204" pitchFamily="34" charset="0"/>
              <a:buAutoNum type="arabicPeriod"/>
            </a:pPr>
            <a:endParaRPr lang="en-GB" sz="2000">
              <a:highlight>
                <a:srgbClr val="FFFFFF"/>
              </a:highlight>
              <a:latin typeface="Tahoma"/>
              <a:ea typeface="Tahoma"/>
              <a:cs typeface="Tahoma"/>
            </a:endParaRPr>
          </a:p>
          <a:p>
            <a:pPr>
              <a:buFont typeface="Arial" panose="020B0604020202020204" pitchFamily="34" charset="0"/>
              <a:buAutoNum type="arabicPeriod"/>
            </a:pPr>
            <a:endParaRPr lang="en-GB" sz="1900"/>
          </a:p>
        </p:txBody>
      </p:sp>
    </p:spTree>
    <p:extLst>
      <p:ext uri="{BB962C8B-B14F-4D97-AF65-F5344CB8AC3E}">
        <p14:creationId xmlns:p14="http://schemas.microsoft.com/office/powerpoint/2010/main" val="18040486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9FAE1A73-53ED-1BD6-30A4-14AB21608ECA}"/>
              </a:ext>
            </a:extLst>
          </p:cNvPr>
          <p:cNvPicPr>
            <a:picLocks noGrp="1" noChangeAspect="1"/>
          </p:cNvPicPr>
          <p:nvPr>
            <p:ph idx="1"/>
          </p:nvPr>
        </p:nvPicPr>
        <p:blipFill>
          <a:blip r:embed="rId3"/>
          <a:stretch>
            <a:fillRect/>
          </a:stretch>
        </p:blipFill>
        <p:spPr>
          <a:xfrm>
            <a:off x="293914" y="179206"/>
            <a:ext cx="11707586" cy="5470479"/>
          </a:xfrm>
          <a:prstGeom prst="rect">
            <a:avLst/>
          </a:prstGeom>
        </p:spPr>
      </p:pic>
    </p:spTree>
    <p:extLst>
      <p:ext uri="{BB962C8B-B14F-4D97-AF65-F5344CB8AC3E}">
        <p14:creationId xmlns:p14="http://schemas.microsoft.com/office/powerpoint/2010/main" val="20209966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2BF1C-3A20-16EA-9640-70B0AE7DA180}"/>
              </a:ext>
            </a:extLst>
          </p:cNvPr>
          <p:cNvSpPr>
            <a:spLocks noGrp="1"/>
          </p:cNvSpPr>
          <p:nvPr>
            <p:ph type="title"/>
          </p:nvPr>
        </p:nvSpPr>
        <p:spPr/>
        <p:txBody>
          <a:bodyPr/>
          <a:lstStyle/>
          <a:p>
            <a:r>
              <a:rPr lang="en-GB" noProof="0">
                <a:latin typeface="+mj-lt"/>
                <a:ea typeface="Tahoma"/>
                <a:cs typeface="Tahoma"/>
              </a:rPr>
              <a:t>What to do if a child makes a disclosure</a:t>
            </a:r>
          </a:p>
        </p:txBody>
      </p:sp>
      <p:pic>
        <p:nvPicPr>
          <p:cNvPr id="4" name="Online Media 3" title="Responding to a Child's Disclosure of Abuse | NSPCC Learning">
            <a:hlinkClick r:id="" action="ppaction://media"/>
            <a:extLst>
              <a:ext uri="{FF2B5EF4-FFF2-40B4-BE49-F238E27FC236}">
                <a16:creationId xmlns:a16="http://schemas.microsoft.com/office/drawing/2014/main" id="{6F56A68E-81B5-67CD-91CC-2A9434D41E70}"/>
              </a:ext>
            </a:extLst>
          </p:cNvPr>
          <p:cNvPicPr>
            <a:picLocks noGrp="1" noRot="1" noChangeAspect="1"/>
          </p:cNvPicPr>
          <p:nvPr>
            <p:ph idx="1"/>
            <a:videoFile r:link="rId1"/>
          </p:nvPr>
        </p:nvPicPr>
        <p:blipFill>
          <a:blip r:embed="rId4"/>
          <a:stretch>
            <a:fillRect/>
          </a:stretch>
        </p:blipFill>
        <p:spPr>
          <a:xfrm>
            <a:off x="2244725" y="1262063"/>
            <a:ext cx="7700963" cy="4332287"/>
          </a:xfrm>
          <a:prstGeom prst="rect">
            <a:avLst/>
          </a:prstGeom>
        </p:spPr>
      </p:pic>
    </p:spTree>
    <p:extLst>
      <p:ext uri="{BB962C8B-B14F-4D97-AF65-F5344CB8AC3E}">
        <p14:creationId xmlns:p14="http://schemas.microsoft.com/office/powerpoint/2010/main" val="3072220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42C01-7CBC-F0FE-A474-F3F27E0E5B18}"/>
              </a:ext>
            </a:extLst>
          </p:cNvPr>
          <p:cNvSpPr>
            <a:spLocks noGrp="1"/>
          </p:cNvSpPr>
          <p:nvPr>
            <p:ph type="title"/>
          </p:nvPr>
        </p:nvSpPr>
        <p:spPr/>
        <p:txBody>
          <a:bodyPr/>
          <a:lstStyle/>
          <a:p>
            <a:r>
              <a:rPr lang="en-GB" noProof="0">
                <a:latin typeface="+mj-lt"/>
              </a:rPr>
              <a:t>What to do if a child makes a disclosure</a:t>
            </a:r>
          </a:p>
        </p:txBody>
      </p:sp>
      <p:sp>
        <p:nvSpPr>
          <p:cNvPr id="3" name="Content Placeholder 2">
            <a:extLst>
              <a:ext uri="{FF2B5EF4-FFF2-40B4-BE49-F238E27FC236}">
                <a16:creationId xmlns:a16="http://schemas.microsoft.com/office/drawing/2014/main" id="{7ECEB460-5BCC-B14F-AEF8-BCD6AEBB00BF}"/>
              </a:ext>
            </a:extLst>
          </p:cNvPr>
          <p:cNvSpPr>
            <a:spLocks noGrp="1"/>
          </p:cNvSpPr>
          <p:nvPr>
            <p:ph idx="1"/>
          </p:nvPr>
        </p:nvSpPr>
        <p:spPr>
          <a:xfrm>
            <a:off x="276654" y="1481436"/>
            <a:ext cx="5594756" cy="4351338"/>
          </a:xfrm>
        </p:spPr>
        <p:txBody>
          <a:bodyPr>
            <a:noAutofit/>
          </a:bodyPr>
          <a:lstStyle/>
          <a:p>
            <a:pPr marL="285750" lvl="0">
              <a:lnSpc>
                <a:spcPct val="120000"/>
              </a:lnSpc>
              <a:spcBef>
                <a:spcPts val="0"/>
              </a:spcBef>
              <a:defRPr/>
            </a:pPr>
            <a:r>
              <a:rPr lang="en-GB" sz="2000" noProof="0">
                <a:latin typeface="+mj-lt"/>
              </a:rPr>
              <a:t>Listen to what is being said without displaying shock or disbelief.</a:t>
            </a:r>
          </a:p>
          <a:p>
            <a:pPr marL="285750" lvl="0">
              <a:lnSpc>
                <a:spcPct val="120000"/>
              </a:lnSpc>
              <a:spcBef>
                <a:spcPts val="0"/>
              </a:spcBef>
              <a:defRPr/>
            </a:pPr>
            <a:r>
              <a:rPr lang="en-GB" sz="2000" noProof="0">
                <a:latin typeface="+mj-lt"/>
              </a:rPr>
              <a:t>Accept what is being said and allow the child to talk freely.</a:t>
            </a:r>
          </a:p>
          <a:p>
            <a:pPr marL="285750" lvl="0">
              <a:lnSpc>
                <a:spcPct val="120000"/>
              </a:lnSpc>
              <a:spcBef>
                <a:spcPts val="0"/>
              </a:spcBef>
              <a:defRPr/>
            </a:pPr>
            <a:r>
              <a:rPr lang="en-GB" sz="2000" noProof="0">
                <a:latin typeface="+mj-lt"/>
              </a:rPr>
              <a:t>Reassure the child, but do not make promises which it might not be possible to keep.</a:t>
            </a:r>
          </a:p>
          <a:p>
            <a:pPr marL="285750" lvl="0">
              <a:lnSpc>
                <a:spcPct val="120000"/>
              </a:lnSpc>
              <a:spcBef>
                <a:spcPts val="0"/>
              </a:spcBef>
              <a:defRPr/>
            </a:pPr>
            <a:r>
              <a:rPr lang="en-GB" sz="2000" noProof="0">
                <a:latin typeface="+mj-lt"/>
              </a:rPr>
              <a:t>Never promise a child that you will not tell anyone - this may not be in the best interests of the child. </a:t>
            </a:r>
          </a:p>
          <a:p>
            <a:pPr marL="285750" lvl="0">
              <a:lnSpc>
                <a:spcPct val="120000"/>
              </a:lnSpc>
              <a:spcBef>
                <a:spcPts val="0"/>
              </a:spcBef>
              <a:defRPr/>
            </a:pPr>
            <a:r>
              <a:rPr lang="en-GB" sz="2000" noProof="0">
                <a:latin typeface="+mj-lt"/>
              </a:rPr>
              <a:t>Reassure them that what has happened is not their fault and stress that it was the right thing to tell.</a:t>
            </a:r>
          </a:p>
        </p:txBody>
      </p:sp>
      <p:sp>
        <p:nvSpPr>
          <p:cNvPr id="4" name="Content Placeholder 2">
            <a:extLst>
              <a:ext uri="{FF2B5EF4-FFF2-40B4-BE49-F238E27FC236}">
                <a16:creationId xmlns:a16="http://schemas.microsoft.com/office/drawing/2014/main" id="{A8B5848B-20FE-57A3-96B2-AAC61E654B59}"/>
              </a:ext>
            </a:extLst>
          </p:cNvPr>
          <p:cNvSpPr txBox="1">
            <a:spLocks/>
          </p:cNvSpPr>
          <p:nvPr/>
        </p:nvSpPr>
        <p:spPr>
          <a:xfrm>
            <a:off x="5871410" y="1508161"/>
            <a:ext cx="6043936" cy="4351338"/>
          </a:xfrm>
          <a:prstGeom prst="rect">
            <a:avLst/>
          </a:prstGeom>
        </p:spPr>
        <p:txBody>
          <a:bodyPr vert="horz" lIns="91440" tIns="45720" rIns="91440" bIns="45720" rtlCol="0" anchor="t">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a:lnSpc>
                <a:spcPct val="120000"/>
              </a:lnSpc>
              <a:spcBef>
                <a:spcPts val="0"/>
              </a:spcBef>
              <a:defRPr/>
            </a:pPr>
            <a:r>
              <a:rPr lang="en-GB" sz="2400">
                <a:latin typeface="+mj-lt"/>
                <a:ea typeface="Tahoma"/>
                <a:cs typeface="Tahoma"/>
              </a:rPr>
              <a:t>Listen, only asking questions when necessary to clarify (open questions, not leading questions).</a:t>
            </a:r>
          </a:p>
          <a:p>
            <a:pPr marL="285750">
              <a:lnSpc>
                <a:spcPct val="120000"/>
              </a:lnSpc>
              <a:spcBef>
                <a:spcPts val="0"/>
              </a:spcBef>
              <a:defRPr/>
            </a:pPr>
            <a:r>
              <a:rPr lang="en-GB" sz="2400">
                <a:latin typeface="+mj-lt"/>
                <a:ea typeface="Tahoma"/>
                <a:cs typeface="Tahoma"/>
              </a:rPr>
              <a:t>Don’t criticise the alleged perpetrator.</a:t>
            </a:r>
          </a:p>
          <a:p>
            <a:pPr marL="285750">
              <a:lnSpc>
                <a:spcPct val="120000"/>
              </a:lnSpc>
              <a:spcBef>
                <a:spcPts val="0"/>
              </a:spcBef>
              <a:defRPr/>
            </a:pPr>
            <a:r>
              <a:rPr lang="en-GB" sz="2400">
                <a:latin typeface="+mj-lt"/>
                <a:ea typeface="Tahoma"/>
                <a:cs typeface="Tahoma"/>
              </a:rPr>
              <a:t>Explain what has to be done next and who you will need to talk to</a:t>
            </a:r>
          </a:p>
          <a:p>
            <a:pPr marL="285750">
              <a:lnSpc>
                <a:spcPct val="120000"/>
              </a:lnSpc>
              <a:spcBef>
                <a:spcPts val="0"/>
              </a:spcBef>
              <a:defRPr/>
            </a:pPr>
            <a:r>
              <a:rPr lang="en-GB" sz="2400">
                <a:latin typeface="+mj-lt"/>
                <a:ea typeface="Tahoma"/>
                <a:cs typeface="Tahoma"/>
              </a:rPr>
              <a:t>Make a written record.</a:t>
            </a:r>
          </a:p>
          <a:p>
            <a:pPr marL="285750">
              <a:lnSpc>
                <a:spcPct val="120000"/>
              </a:lnSpc>
              <a:spcBef>
                <a:spcPts val="0"/>
              </a:spcBef>
              <a:defRPr/>
            </a:pPr>
            <a:r>
              <a:rPr lang="en-GB" sz="2400">
                <a:latin typeface="+mj-lt"/>
                <a:ea typeface="Tahoma"/>
                <a:cs typeface="Tahoma"/>
              </a:rPr>
              <a:t>Pass the information to the Designated Safeguarding Lead without delay (working in line with your school’s reporting system). Alternatively, if appropriate, make a referral to children’s social care and/or the police directly and tell the DSL as soon as possible that you have done so.</a:t>
            </a:r>
          </a:p>
          <a:p>
            <a:endParaRPr lang="en-GB">
              <a:latin typeface="+mj-lt"/>
            </a:endParaRPr>
          </a:p>
        </p:txBody>
      </p:sp>
    </p:spTree>
    <p:extLst>
      <p:ext uri="{BB962C8B-B14F-4D97-AF65-F5344CB8AC3E}">
        <p14:creationId xmlns:p14="http://schemas.microsoft.com/office/powerpoint/2010/main" val="4049761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59E81-2427-1158-735D-020402E4B7F6}"/>
              </a:ext>
            </a:extLst>
          </p:cNvPr>
          <p:cNvSpPr>
            <a:spLocks noGrp="1"/>
          </p:cNvSpPr>
          <p:nvPr>
            <p:ph type="title"/>
          </p:nvPr>
        </p:nvSpPr>
        <p:spPr/>
        <p:txBody>
          <a:bodyPr/>
          <a:lstStyle/>
          <a:p>
            <a:r>
              <a:rPr lang="en-GB" noProof="0">
                <a:latin typeface="+mj-lt"/>
              </a:rPr>
              <a:t>What to do if you have a safeguarding concern about a child</a:t>
            </a:r>
          </a:p>
        </p:txBody>
      </p:sp>
      <p:sp>
        <p:nvSpPr>
          <p:cNvPr id="3" name="Content Placeholder 2">
            <a:extLst>
              <a:ext uri="{FF2B5EF4-FFF2-40B4-BE49-F238E27FC236}">
                <a16:creationId xmlns:a16="http://schemas.microsoft.com/office/drawing/2014/main" id="{5931228B-0A94-8910-50E1-A4197FD073E8}"/>
              </a:ext>
            </a:extLst>
          </p:cNvPr>
          <p:cNvSpPr>
            <a:spLocks noGrp="1"/>
          </p:cNvSpPr>
          <p:nvPr>
            <p:ph idx="1"/>
          </p:nvPr>
        </p:nvSpPr>
        <p:spPr/>
        <p:txBody>
          <a:bodyPr/>
          <a:lstStyle/>
          <a:p>
            <a:r>
              <a:rPr lang="en-GB" noProof="0" dirty="0">
                <a:latin typeface="+mj-lt"/>
              </a:rPr>
              <a:t>Make a not word for word (as best you can) </a:t>
            </a:r>
            <a:r>
              <a:rPr lang="en-GB" dirty="0">
                <a:latin typeface="+mj-lt"/>
              </a:rPr>
              <a:t>of what a child/witness has disclosed. Enter onto CPMOS immediately. If a child is at significant risk of immediate harm inform the onsite DSL/DDSL on duty as well as reporting. If a disclosure has been made about DA (domestic abuse) or a child has been hit these referrals must be made in person to the DSL/DDSL on duty immediately. You will still be required to log but report first.</a:t>
            </a:r>
          </a:p>
          <a:p>
            <a:r>
              <a:rPr lang="en-GB" noProof="0" dirty="0">
                <a:latin typeface="+mj-lt"/>
              </a:rPr>
              <a:t>Never discuss concerns with a colleague (even for reassurance). </a:t>
            </a:r>
          </a:p>
          <a:p>
            <a:r>
              <a:rPr lang="en-GB" dirty="0">
                <a:latin typeface="+mj-lt"/>
              </a:rPr>
              <a:t>Never add unnecessary adjectives or your feeling to the log (keep it professional and factual) </a:t>
            </a:r>
            <a:endParaRPr lang="en-GB" noProof="0" dirty="0">
              <a:latin typeface="+mj-lt"/>
            </a:endParaRPr>
          </a:p>
        </p:txBody>
      </p:sp>
    </p:spTree>
    <p:extLst>
      <p:ext uri="{BB962C8B-B14F-4D97-AF65-F5344CB8AC3E}">
        <p14:creationId xmlns:p14="http://schemas.microsoft.com/office/powerpoint/2010/main" val="16404134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16532-2255-AD49-4A55-EF97300351F3}"/>
              </a:ext>
            </a:extLst>
          </p:cNvPr>
          <p:cNvSpPr>
            <a:spLocks noGrp="1"/>
          </p:cNvSpPr>
          <p:nvPr>
            <p:ph type="title"/>
          </p:nvPr>
        </p:nvSpPr>
        <p:spPr/>
        <p:txBody>
          <a:bodyPr/>
          <a:lstStyle/>
          <a:p>
            <a:r>
              <a:rPr lang="en-GB" noProof="0">
                <a:latin typeface="+mj-lt"/>
              </a:rPr>
              <a:t>What happens next?</a:t>
            </a:r>
          </a:p>
        </p:txBody>
      </p:sp>
      <p:sp>
        <p:nvSpPr>
          <p:cNvPr id="3" name="Content Placeholder 2">
            <a:extLst>
              <a:ext uri="{FF2B5EF4-FFF2-40B4-BE49-F238E27FC236}">
                <a16:creationId xmlns:a16="http://schemas.microsoft.com/office/drawing/2014/main" id="{E461757F-5FCF-FB6C-F761-4FB2265D036A}"/>
              </a:ext>
            </a:extLst>
          </p:cNvPr>
          <p:cNvSpPr>
            <a:spLocks noGrp="1"/>
          </p:cNvSpPr>
          <p:nvPr>
            <p:ph idx="1"/>
          </p:nvPr>
        </p:nvSpPr>
        <p:spPr/>
        <p:txBody>
          <a:bodyPr vert="horz" lIns="91440" tIns="45720" rIns="91440" bIns="45720" rtlCol="0" anchor="t">
            <a:normAutofit/>
          </a:bodyPr>
          <a:lstStyle/>
          <a:p>
            <a:pPr marL="0" indent="0">
              <a:lnSpc>
                <a:spcPct val="100000"/>
              </a:lnSpc>
              <a:spcAft>
                <a:spcPts val="1000"/>
              </a:spcAft>
              <a:buNone/>
            </a:pPr>
            <a:r>
              <a:rPr lang="en-GB" sz="2400" noProof="0">
                <a:latin typeface="+mj-lt"/>
                <a:ea typeface="Tahoma"/>
                <a:cs typeface="Tahoma"/>
              </a:rPr>
              <a:t>Once you make a safeguarding report, the DSL will consider the information, speak to children or parents as appropriate and then options will include:</a:t>
            </a:r>
            <a:endParaRPr lang="en-US" sz="2400">
              <a:latin typeface="+mj-lt"/>
              <a:ea typeface="Tahoma"/>
              <a:cs typeface="Tahoma"/>
            </a:endParaRPr>
          </a:p>
          <a:p>
            <a:pPr>
              <a:lnSpc>
                <a:spcPct val="100000"/>
              </a:lnSpc>
              <a:spcAft>
                <a:spcPts val="1000"/>
              </a:spcAft>
            </a:pPr>
            <a:r>
              <a:rPr lang="en-GB" sz="2400" noProof="0">
                <a:latin typeface="+mj-lt"/>
                <a:ea typeface="Tahoma"/>
                <a:cs typeface="Tahoma"/>
              </a:rPr>
              <a:t>managing any support for the child internally via the school’s or college’s own pastoral support processes; </a:t>
            </a:r>
            <a:endParaRPr lang="en-US" sz="2400">
              <a:latin typeface="+mj-lt"/>
              <a:ea typeface="Tahoma"/>
              <a:cs typeface="Tahoma"/>
            </a:endParaRPr>
          </a:p>
          <a:p>
            <a:pPr>
              <a:lnSpc>
                <a:spcPct val="100000"/>
              </a:lnSpc>
              <a:spcAft>
                <a:spcPts val="1000"/>
              </a:spcAft>
            </a:pPr>
            <a:r>
              <a:rPr lang="en-GB" sz="2400" noProof="0">
                <a:latin typeface="+mj-lt"/>
                <a:ea typeface="Tahoma"/>
                <a:cs typeface="Tahoma"/>
              </a:rPr>
              <a:t>undertaking a Family Help Conversation; or </a:t>
            </a:r>
            <a:endParaRPr lang="en-US" sz="2400" noProof="0">
              <a:latin typeface="+mj-lt"/>
              <a:ea typeface="Tahoma"/>
              <a:cs typeface="Tahoma"/>
            </a:endParaRPr>
          </a:p>
          <a:p>
            <a:pPr>
              <a:lnSpc>
                <a:spcPct val="100000"/>
              </a:lnSpc>
              <a:spcAft>
                <a:spcPts val="1000"/>
              </a:spcAft>
            </a:pPr>
            <a:r>
              <a:rPr lang="en-GB" sz="2400" noProof="0">
                <a:latin typeface="+mj-lt"/>
                <a:ea typeface="Tahoma"/>
                <a:cs typeface="Tahoma"/>
              </a:rPr>
              <a:t>making a referral to statutory services, for example as the child might be in need; is in need or suffering or is likely to suffer harm. </a:t>
            </a:r>
          </a:p>
          <a:p>
            <a:pPr>
              <a:lnSpc>
                <a:spcPct val="100000"/>
              </a:lnSpc>
            </a:pPr>
            <a:endParaRPr lang="en-GB" noProof="0">
              <a:latin typeface="+mj-lt"/>
            </a:endParaRPr>
          </a:p>
        </p:txBody>
      </p:sp>
    </p:spTree>
    <p:extLst>
      <p:ext uri="{BB962C8B-B14F-4D97-AF65-F5344CB8AC3E}">
        <p14:creationId xmlns:p14="http://schemas.microsoft.com/office/powerpoint/2010/main" val="7344500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4E0750C-BB6A-D98E-5A8F-8008A8679316}"/>
              </a:ext>
            </a:extLst>
          </p:cNvPr>
          <p:cNvSpPr txBox="1">
            <a:spLocks/>
          </p:cNvSpPr>
          <p:nvPr/>
        </p:nvSpPr>
        <p:spPr>
          <a:xfrm>
            <a:off x="838200" y="963507"/>
            <a:ext cx="3494362" cy="493098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pPr algn="r"/>
            <a:r>
              <a:rPr lang="en-GB">
                <a:solidFill>
                  <a:schemeClr val="accent1"/>
                </a:solidFill>
                <a:latin typeface="+mj-lt"/>
                <a:ea typeface="Tahoma"/>
                <a:cs typeface="Tahoma"/>
              </a:rPr>
              <a:t>Discuss: what might prevent a child from disclosing abuse?</a:t>
            </a:r>
            <a:endParaRPr lang="en-US">
              <a:solidFill>
                <a:schemeClr val="accent1"/>
              </a:solidFill>
              <a:latin typeface="+mj-lt"/>
            </a:endParaRPr>
          </a:p>
        </p:txBody>
      </p:sp>
      <p:sp>
        <p:nvSpPr>
          <p:cNvPr id="7" name="Content Placeholder 2">
            <a:extLst>
              <a:ext uri="{FF2B5EF4-FFF2-40B4-BE49-F238E27FC236}">
                <a16:creationId xmlns:a16="http://schemas.microsoft.com/office/drawing/2014/main" id="{7B8CC68E-8966-5830-7709-A376408E6F18}"/>
              </a:ext>
            </a:extLst>
          </p:cNvPr>
          <p:cNvSpPr>
            <a:spLocks noGrp="1"/>
          </p:cNvSpPr>
          <p:nvPr>
            <p:ph idx="1"/>
          </p:nvPr>
        </p:nvSpPr>
        <p:spPr>
          <a:xfrm>
            <a:off x="4931062" y="680478"/>
            <a:ext cx="6846025" cy="5213838"/>
          </a:xfrm>
        </p:spPr>
        <p:txBody>
          <a:bodyPr vert="horz" lIns="91440" tIns="45720" rIns="91440" bIns="45720" rtlCol="0" anchor="b">
            <a:normAutofit/>
          </a:bodyPr>
          <a:lstStyle/>
          <a:p>
            <a:r>
              <a:rPr lang="en-GB" sz="2400">
                <a:latin typeface="+mn-lt"/>
                <a:ea typeface="Tahoma"/>
                <a:cs typeface="Tahoma"/>
              </a:rPr>
              <a:t>Lack of awareness/understanding</a:t>
            </a:r>
          </a:p>
          <a:p>
            <a:r>
              <a:rPr lang="en-GB" sz="2400">
                <a:latin typeface="+mn-lt"/>
                <a:ea typeface="Tahoma"/>
                <a:cs typeface="Tahoma"/>
              </a:rPr>
              <a:t>SEND including communication difficulties</a:t>
            </a:r>
          </a:p>
          <a:p>
            <a:r>
              <a:rPr lang="en-GB" sz="2400">
                <a:latin typeface="+mn-lt"/>
                <a:ea typeface="Tahoma"/>
                <a:cs typeface="Tahoma"/>
              </a:rPr>
              <a:t>Fear of not being believed</a:t>
            </a:r>
          </a:p>
          <a:p>
            <a:r>
              <a:rPr lang="en-GB" sz="2400">
                <a:latin typeface="+mn-lt"/>
                <a:ea typeface="Tahoma"/>
                <a:cs typeface="Tahoma"/>
              </a:rPr>
              <a:t>Feeling of shame or guilt </a:t>
            </a:r>
          </a:p>
          <a:p>
            <a:r>
              <a:rPr lang="en-GB" sz="2400">
                <a:latin typeface="+mn-lt"/>
                <a:ea typeface="Tahoma"/>
                <a:cs typeface="Tahoma"/>
              </a:rPr>
              <a:t>Feeling embarrassed</a:t>
            </a:r>
          </a:p>
          <a:p>
            <a:r>
              <a:rPr lang="en-GB" sz="2400">
                <a:latin typeface="+mn-lt"/>
                <a:ea typeface="Tahoma"/>
                <a:cs typeface="Tahoma"/>
              </a:rPr>
              <a:t>Awareness of possible implications. Sense of loyalty to the abuser</a:t>
            </a:r>
          </a:p>
          <a:p>
            <a:r>
              <a:rPr lang="en-GB" sz="2400">
                <a:latin typeface="+mn-lt"/>
                <a:ea typeface="Tahoma"/>
                <a:cs typeface="Tahoma"/>
              </a:rPr>
              <a:t>Lack of trusted adults or unsure who to turn to</a:t>
            </a:r>
          </a:p>
          <a:p>
            <a:r>
              <a:rPr lang="en-GB" sz="2400">
                <a:latin typeface="+mn-lt"/>
                <a:ea typeface="Tahoma"/>
                <a:cs typeface="Tahoma"/>
              </a:rPr>
              <a:t>Grooming , Coercion and perceived consent</a:t>
            </a:r>
          </a:p>
          <a:p>
            <a:r>
              <a:rPr lang="en-GB" sz="2400">
                <a:latin typeface="+mn-lt"/>
                <a:ea typeface="Tahoma"/>
                <a:cs typeface="Tahoma"/>
              </a:rPr>
              <a:t>Age </a:t>
            </a:r>
          </a:p>
          <a:p>
            <a:r>
              <a:rPr lang="en-GB" sz="2400">
                <a:latin typeface="+mn-lt"/>
                <a:ea typeface="Tahoma"/>
                <a:cs typeface="Tahoma"/>
              </a:rPr>
              <a:t>Cultural or societal pressures.</a:t>
            </a:r>
          </a:p>
          <a:p>
            <a:endParaRPr lang="en-GB" sz="2000">
              <a:latin typeface="+mj-lt"/>
              <a:ea typeface="Tahoma"/>
              <a:cs typeface="Tahoma"/>
            </a:endParaRPr>
          </a:p>
        </p:txBody>
      </p:sp>
    </p:spTree>
    <p:extLst>
      <p:ext uri="{BB962C8B-B14F-4D97-AF65-F5344CB8AC3E}">
        <p14:creationId xmlns:p14="http://schemas.microsoft.com/office/powerpoint/2010/main" val="4140676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0AF3AF9-2286-6946-F8A8-1DDF492738DE}"/>
              </a:ext>
            </a:extLst>
          </p:cNvPr>
          <p:cNvSpPr>
            <a:spLocks noGrp="1"/>
          </p:cNvSpPr>
          <p:nvPr>
            <p:ph type="title"/>
          </p:nvPr>
        </p:nvSpPr>
        <p:spPr/>
        <p:txBody>
          <a:bodyPr>
            <a:normAutofit fontScale="90000"/>
          </a:bodyPr>
          <a:lstStyle/>
          <a:p>
            <a:br>
              <a:rPr lang="en-US" sz="5400" b="1">
                <a:solidFill>
                  <a:schemeClr val="tx2">
                    <a:lumMod val="76000"/>
                    <a:lumOff val="24000"/>
                  </a:schemeClr>
                </a:solidFill>
                <a:latin typeface="Aptos Display"/>
                <a:ea typeface="Tahoma"/>
                <a:cs typeface="Tahoma"/>
              </a:rPr>
            </a:br>
            <a:r>
              <a:rPr lang="en-US">
                <a:latin typeface="Aptos Display"/>
                <a:ea typeface="Tahoma"/>
                <a:cs typeface="Tahoma"/>
              </a:rPr>
              <a:t>Valuing the voice of the child</a:t>
            </a:r>
          </a:p>
          <a:p>
            <a:endParaRPr lang="en-GB"/>
          </a:p>
        </p:txBody>
      </p:sp>
      <p:sp>
        <p:nvSpPr>
          <p:cNvPr id="5" name="Content Placeholder 4">
            <a:extLst>
              <a:ext uri="{FF2B5EF4-FFF2-40B4-BE49-F238E27FC236}">
                <a16:creationId xmlns:a16="http://schemas.microsoft.com/office/drawing/2014/main" id="{4F9F247D-0953-5040-DEAA-B5EE6EC359C6}"/>
              </a:ext>
            </a:extLst>
          </p:cNvPr>
          <p:cNvSpPr>
            <a:spLocks noGrp="1"/>
          </p:cNvSpPr>
          <p:nvPr>
            <p:ph idx="1"/>
          </p:nvPr>
        </p:nvSpPr>
        <p:spPr>
          <a:xfrm>
            <a:off x="276652" y="1507263"/>
            <a:ext cx="7386009" cy="4351338"/>
          </a:xfrm>
        </p:spPr>
        <p:txBody>
          <a:bodyPr vert="horz" lIns="91440" tIns="45720" rIns="91440" bIns="45720" rtlCol="0" anchor="t">
            <a:normAutofit lnSpcReduction="10000"/>
          </a:bodyPr>
          <a:lstStyle/>
          <a:p>
            <a:pPr marL="342900">
              <a:lnSpc>
                <a:spcPct val="100000"/>
              </a:lnSpc>
              <a:spcBef>
                <a:spcPts val="0"/>
              </a:spcBef>
              <a:spcAft>
                <a:spcPts val="600"/>
              </a:spcAft>
              <a:buFont typeface="Arial,Sans-Serif" panose="020B0604020202020204" pitchFamily="34" charset="0"/>
            </a:pPr>
            <a:r>
              <a:rPr lang="en-US" sz="2400">
                <a:latin typeface="Aptos"/>
                <a:ea typeface="Tahoma"/>
                <a:cs typeface="Tahoma"/>
              </a:rPr>
              <a:t>Verbal and non-verbal communication.</a:t>
            </a:r>
            <a:endParaRPr lang="en-US"/>
          </a:p>
          <a:p>
            <a:pPr marL="342900">
              <a:lnSpc>
                <a:spcPct val="100000"/>
              </a:lnSpc>
              <a:spcBef>
                <a:spcPts val="0"/>
              </a:spcBef>
              <a:spcAft>
                <a:spcPts val="600"/>
              </a:spcAft>
              <a:buFont typeface="Arial,Sans-Serif" panose="020B0604020202020204" pitchFamily="34" charset="0"/>
            </a:pPr>
            <a:r>
              <a:rPr lang="en-US" sz="2400">
                <a:latin typeface="Aptos"/>
                <a:ea typeface="Tahoma"/>
                <a:cs typeface="Tahoma"/>
              </a:rPr>
              <a:t>Children are active participants in their lives.</a:t>
            </a:r>
          </a:p>
          <a:p>
            <a:pPr marL="342900">
              <a:lnSpc>
                <a:spcPct val="100000"/>
              </a:lnSpc>
              <a:spcBef>
                <a:spcPts val="0"/>
              </a:spcBef>
              <a:spcAft>
                <a:spcPts val="600"/>
              </a:spcAft>
              <a:buFont typeface="Arial,Sans-Serif" panose="020B0604020202020204" pitchFamily="34" charset="0"/>
            </a:pPr>
            <a:r>
              <a:rPr lang="en-US" sz="2400">
                <a:latin typeface="Aptos"/>
                <a:ea typeface="Tahoma"/>
                <a:cs typeface="Tahoma"/>
              </a:rPr>
              <a:t>Respect and value their feelings, opinions and experiences.</a:t>
            </a:r>
          </a:p>
          <a:p>
            <a:pPr marL="342900">
              <a:lnSpc>
                <a:spcPct val="100000"/>
              </a:lnSpc>
              <a:spcBef>
                <a:spcPts val="0"/>
              </a:spcBef>
              <a:spcAft>
                <a:spcPts val="600"/>
              </a:spcAft>
              <a:buFont typeface="Arial,Sans-Serif" panose="020B0604020202020204" pitchFamily="34" charset="0"/>
            </a:pPr>
            <a:r>
              <a:rPr lang="en-US" sz="2400">
                <a:latin typeface="Aptos"/>
                <a:ea typeface="Tahoma"/>
                <a:cs typeface="Tahoma"/>
              </a:rPr>
              <a:t>Check your understanding of what they are saying- use their words to clarify the meaning</a:t>
            </a:r>
          </a:p>
          <a:p>
            <a:pPr marL="342900">
              <a:lnSpc>
                <a:spcPct val="100000"/>
              </a:lnSpc>
              <a:spcBef>
                <a:spcPts val="0"/>
              </a:spcBef>
              <a:spcAft>
                <a:spcPts val="600"/>
              </a:spcAft>
              <a:buFont typeface="Arial,Sans-Serif" panose="020B0604020202020204" pitchFamily="34" charset="0"/>
            </a:pPr>
            <a:r>
              <a:rPr lang="en-US" sz="2400">
                <a:latin typeface="Aptos"/>
                <a:ea typeface="Tahoma"/>
                <a:cs typeface="Tahoma"/>
              </a:rPr>
              <a:t>Take note of behavioural changes- what could these indicate? Remember, every behaviour is a form of communication.</a:t>
            </a:r>
          </a:p>
          <a:p>
            <a:pPr marL="342900">
              <a:lnSpc>
                <a:spcPct val="100000"/>
              </a:lnSpc>
              <a:spcBef>
                <a:spcPts val="0"/>
              </a:spcBef>
              <a:spcAft>
                <a:spcPts val="600"/>
              </a:spcAft>
              <a:buFont typeface="Arial,Sans-Serif" panose="020B0604020202020204" pitchFamily="34" charset="0"/>
            </a:pPr>
            <a:r>
              <a:rPr lang="en-US" sz="2400">
                <a:latin typeface="Aptos"/>
                <a:ea typeface="Tahoma"/>
                <a:cs typeface="Tahoma"/>
              </a:rPr>
              <a:t>It may take them some time to build up to what they really want to tell you.</a:t>
            </a:r>
          </a:p>
          <a:p>
            <a:pPr marL="285750">
              <a:spcBef>
                <a:spcPts val="0"/>
              </a:spcBef>
              <a:spcAft>
                <a:spcPts val="600"/>
              </a:spcAft>
              <a:buFont typeface="Arial,Sans-Serif" panose="020B0604020202020204" pitchFamily="34" charset="0"/>
            </a:pPr>
            <a:endParaRPr lang="en-US" sz="2200">
              <a:latin typeface="Aptos"/>
            </a:endParaRPr>
          </a:p>
          <a:p>
            <a:endParaRPr lang="en-GB"/>
          </a:p>
        </p:txBody>
      </p:sp>
      <p:pic>
        <p:nvPicPr>
          <p:cNvPr id="6" name="Picture 5" descr="Giving Children a Voice Can Lead to Better Outcomes for All: Developing the  New European Strategy on the Rights of the Child | RAND">
            <a:extLst>
              <a:ext uri="{FF2B5EF4-FFF2-40B4-BE49-F238E27FC236}">
                <a16:creationId xmlns:a16="http://schemas.microsoft.com/office/drawing/2014/main" id="{96884A4C-A736-7994-10C0-9B4F583D2313}"/>
              </a:ext>
            </a:extLst>
          </p:cNvPr>
          <p:cNvPicPr>
            <a:picLocks noChangeAspect="1"/>
          </p:cNvPicPr>
          <p:nvPr/>
        </p:nvPicPr>
        <p:blipFill>
          <a:blip r:embed="rId3"/>
          <a:stretch>
            <a:fillRect/>
          </a:stretch>
        </p:blipFill>
        <p:spPr>
          <a:xfrm>
            <a:off x="8069944" y="1251857"/>
            <a:ext cx="3563257" cy="3599543"/>
          </a:xfrm>
          <a:prstGeom prst="rect">
            <a:avLst/>
          </a:prstGeom>
        </p:spPr>
      </p:pic>
    </p:spTree>
    <p:extLst>
      <p:ext uri="{BB962C8B-B14F-4D97-AF65-F5344CB8AC3E}">
        <p14:creationId xmlns:p14="http://schemas.microsoft.com/office/powerpoint/2010/main" val="23338781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B7CDE-494B-042A-1F0A-8649885E337A}"/>
              </a:ext>
            </a:extLst>
          </p:cNvPr>
          <p:cNvSpPr>
            <a:spLocks noGrp="1"/>
          </p:cNvSpPr>
          <p:nvPr>
            <p:ph type="title"/>
          </p:nvPr>
        </p:nvSpPr>
        <p:spPr/>
        <p:txBody>
          <a:bodyPr anchor="ctr">
            <a:normAutofit/>
          </a:bodyPr>
          <a:lstStyle/>
          <a:p>
            <a:r>
              <a:rPr lang="en-GB">
                <a:latin typeface="+mj-lt"/>
              </a:rPr>
              <a:t>Record keeping </a:t>
            </a:r>
          </a:p>
        </p:txBody>
      </p:sp>
      <p:sp>
        <p:nvSpPr>
          <p:cNvPr id="3" name="Content Placeholder 2">
            <a:extLst>
              <a:ext uri="{FF2B5EF4-FFF2-40B4-BE49-F238E27FC236}">
                <a16:creationId xmlns:a16="http://schemas.microsoft.com/office/drawing/2014/main" id="{04F0FE41-873D-8D50-1DAA-3643F7CF5807}"/>
              </a:ext>
            </a:extLst>
          </p:cNvPr>
          <p:cNvSpPr>
            <a:spLocks noGrp="1"/>
          </p:cNvSpPr>
          <p:nvPr>
            <p:ph idx="1"/>
          </p:nvPr>
        </p:nvSpPr>
        <p:spPr>
          <a:xfrm>
            <a:off x="124252" y="1238750"/>
            <a:ext cx="8307665" cy="4496480"/>
          </a:xfrm>
        </p:spPr>
        <p:txBody>
          <a:bodyPr vert="horz" lIns="91440" tIns="45720" rIns="91440" bIns="45720" rtlCol="0" anchor="t">
            <a:noAutofit/>
          </a:bodyPr>
          <a:lstStyle/>
          <a:p>
            <a:pPr marL="0" indent="0">
              <a:buNone/>
            </a:pPr>
            <a:r>
              <a:rPr lang="en-GB" sz="2200" dirty="0">
                <a:latin typeface="Aptos"/>
                <a:ea typeface="Tahoma"/>
                <a:cs typeface="Tahoma"/>
              </a:rPr>
              <a:t>Records should include: </a:t>
            </a:r>
            <a:endParaRPr lang="en-US" sz="2200" dirty="0">
              <a:latin typeface="Aptos"/>
              <a:ea typeface="Tahoma"/>
              <a:cs typeface="Tahoma"/>
            </a:endParaRPr>
          </a:p>
          <a:p>
            <a:r>
              <a:rPr lang="en-GB" sz="2200" dirty="0">
                <a:latin typeface="Aptos"/>
                <a:ea typeface="Tahoma"/>
                <a:cs typeface="Tahoma"/>
              </a:rPr>
              <a:t>a clear and comprehensive summary of the concern </a:t>
            </a:r>
            <a:endParaRPr lang="en-US" sz="2200" dirty="0">
              <a:latin typeface="Aptos"/>
              <a:ea typeface="Tahoma"/>
              <a:cs typeface="Tahoma"/>
            </a:endParaRPr>
          </a:p>
          <a:p>
            <a:r>
              <a:rPr lang="en-GB" sz="2200" dirty="0">
                <a:latin typeface="Aptos"/>
                <a:ea typeface="Tahoma"/>
                <a:cs typeface="Tahoma"/>
              </a:rPr>
              <a:t>details of how the concern was followed up and resolved, and </a:t>
            </a:r>
            <a:endParaRPr lang="en-US" sz="2200" dirty="0">
              <a:latin typeface="Aptos"/>
              <a:ea typeface="Tahoma"/>
              <a:cs typeface="Tahoma"/>
            </a:endParaRPr>
          </a:p>
          <a:p>
            <a:r>
              <a:rPr lang="en-GB" sz="2200" dirty="0">
                <a:latin typeface="Aptos"/>
                <a:ea typeface="Tahoma"/>
                <a:cs typeface="Tahoma"/>
              </a:rPr>
              <a:t>a note of any action taken, decisions reached and the outcome.</a:t>
            </a:r>
          </a:p>
          <a:p>
            <a:pPr>
              <a:lnSpc>
                <a:spcPct val="120000"/>
              </a:lnSpc>
            </a:pPr>
            <a:r>
              <a:rPr lang="en-GB" sz="2200" dirty="0">
                <a:solidFill>
                  <a:srgbClr val="FF0000"/>
                </a:solidFill>
                <a:latin typeface="Aptos"/>
                <a:ea typeface="Tahoma"/>
                <a:cs typeface="Tahoma"/>
              </a:rPr>
              <a:t>New 2026: Safeguarding records should be clear, factual, and distinguish between observed concerns, professional opinion, and historic information.</a:t>
            </a:r>
          </a:p>
        </p:txBody>
      </p:sp>
      <p:sp>
        <p:nvSpPr>
          <p:cNvPr id="8" name="Content Placeholder 3">
            <a:extLst>
              <a:ext uri="{FF2B5EF4-FFF2-40B4-BE49-F238E27FC236}">
                <a16:creationId xmlns:a16="http://schemas.microsoft.com/office/drawing/2014/main" id="{FE7C10BE-E00D-C651-436D-DF07169B540B}"/>
              </a:ext>
            </a:extLst>
          </p:cNvPr>
          <p:cNvSpPr>
            <a:spLocks noGrp="1"/>
          </p:cNvSpPr>
          <p:nvPr>
            <p:ph sz="half" idx="4294967295"/>
          </p:nvPr>
        </p:nvSpPr>
        <p:spPr>
          <a:xfrm>
            <a:off x="8552542" y="190501"/>
            <a:ext cx="3341915" cy="5420405"/>
          </a:xfrm>
          <a:ln>
            <a:solidFill>
              <a:schemeClr val="tx1"/>
            </a:solidFill>
          </a:ln>
        </p:spPr>
        <p:txBody>
          <a:bodyPr vert="horz" lIns="91440" tIns="45720" rIns="91440" bIns="45720" rtlCol="0" anchor="t">
            <a:normAutofit/>
          </a:bodyPr>
          <a:lstStyle/>
          <a:p>
            <a:pPr>
              <a:lnSpc>
                <a:spcPct val="114000"/>
              </a:lnSpc>
            </a:pPr>
            <a:r>
              <a:rPr lang="en-GB" sz="2300">
                <a:latin typeface="+mj-lt"/>
                <a:ea typeface="Ebrima"/>
                <a:cs typeface="Ebrima"/>
              </a:rPr>
              <a:t>Record keeping is an </a:t>
            </a:r>
            <a:r>
              <a:rPr lang="en-GB" sz="2300" b="1">
                <a:latin typeface="+mj-lt"/>
                <a:ea typeface="Ebrima"/>
                <a:cs typeface="Ebrima"/>
              </a:rPr>
              <a:t>important</a:t>
            </a:r>
            <a:r>
              <a:rPr lang="en-GB" sz="2300">
                <a:latin typeface="+mj-lt"/>
                <a:ea typeface="Ebrima"/>
                <a:cs typeface="Ebrima"/>
              </a:rPr>
              <a:t> part of safeguarding. </a:t>
            </a:r>
          </a:p>
          <a:p>
            <a:pPr>
              <a:lnSpc>
                <a:spcPct val="114000"/>
              </a:lnSpc>
            </a:pPr>
            <a:r>
              <a:rPr lang="en-GB" sz="2300">
                <a:latin typeface="+mj-lt"/>
                <a:ea typeface="Ebrima"/>
                <a:cs typeface="Ebrima"/>
              </a:rPr>
              <a:t>Effective records can help </a:t>
            </a:r>
            <a:r>
              <a:rPr lang="en-GB" sz="2300" b="1">
                <a:latin typeface="+mj-lt"/>
                <a:ea typeface="Ebrima"/>
                <a:cs typeface="Ebrima"/>
              </a:rPr>
              <a:t>identify patterns and concerns</a:t>
            </a:r>
            <a:r>
              <a:rPr lang="en-GB" sz="2300">
                <a:latin typeface="+mj-lt"/>
                <a:ea typeface="Ebrima"/>
                <a:cs typeface="Ebrima"/>
              </a:rPr>
              <a:t> which might be missed if we didn’t have systems in place. </a:t>
            </a:r>
            <a:endParaRPr lang="en-GB" sz="2300">
              <a:latin typeface="+mj-lt"/>
            </a:endParaRPr>
          </a:p>
          <a:p>
            <a:pPr>
              <a:lnSpc>
                <a:spcPct val="114000"/>
              </a:lnSpc>
            </a:pPr>
            <a:r>
              <a:rPr lang="en-GB" sz="2300">
                <a:latin typeface="+mj-lt"/>
                <a:ea typeface="Ebrima"/>
                <a:cs typeface="Ebrima"/>
              </a:rPr>
              <a:t>Every piece of information might be </a:t>
            </a:r>
            <a:r>
              <a:rPr lang="en-GB" sz="2300" b="1">
                <a:latin typeface="+mj-lt"/>
                <a:ea typeface="Ebrima"/>
                <a:cs typeface="Ebrima"/>
              </a:rPr>
              <a:t>part of a bigger picture</a:t>
            </a:r>
            <a:r>
              <a:rPr lang="en-GB" sz="2400">
                <a:latin typeface="+mj-lt"/>
                <a:ea typeface="Ebrima"/>
                <a:cs typeface="Ebrima"/>
              </a:rPr>
              <a:t>. </a:t>
            </a:r>
            <a:endParaRPr lang="en-GB" sz="2400">
              <a:latin typeface="+mj-lt"/>
            </a:endParaRPr>
          </a:p>
          <a:p>
            <a:endParaRPr lang="en-US"/>
          </a:p>
        </p:txBody>
      </p:sp>
    </p:spTree>
    <p:extLst>
      <p:ext uri="{BB962C8B-B14F-4D97-AF65-F5344CB8AC3E}">
        <p14:creationId xmlns:p14="http://schemas.microsoft.com/office/powerpoint/2010/main" val="1482235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185E8967-368B-DCAD-D5B0-4DF7122C0476}"/>
              </a:ext>
            </a:extLst>
          </p:cNvPr>
          <p:cNvGraphicFramePr/>
          <p:nvPr>
            <p:extLst>
              <p:ext uri="{D42A27DB-BD31-4B8C-83A1-F6EECF244321}">
                <p14:modId xmlns:p14="http://schemas.microsoft.com/office/powerpoint/2010/main" val="2401314347"/>
              </p:ext>
            </p:extLst>
          </p:nvPr>
        </p:nvGraphicFramePr>
        <p:xfrm>
          <a:off x="90854" y="-334110"/>
          <a:ext cx="12010292" cy="77196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4DC5C7A5-04AF-A8AD-1CCC-FB09315409AC}"/>
              </a:ext>
            </a:extLst>
          </p:cNvPr>
          <p:cNvSpPr/>
          <p:nvPr/>
        </p:nvSpPr>
        <p:spPr>
          <a:xfrm>
            <a:off x="819536" y="82170"/>
            <a:ext cx="670376" cy="1107996"/>
          </a:xfrm>
          <a:prstGeom prst="rect">
            <a:avLst/>
          </a:prstGeom>
          <a:noFill/>
        </p:spPr>
        <p:txBody>
          <a:bodyPr wrap="none" lIns="91440" tIns="45720" rIns="91440" bIns="45720">
            <a:spAutoFit/>
          </a:bodyPr>
          <a:lstStyle/>
          <a:p>
            <a:pPr algn="ctr"/>
            <a:r>
              <a:rPr lang="en-US" sz="6600" b="1" cap="none" spc="0">
                <a:ln w="6600">
                  <a:solidFill>
                    <a:schemeClr val="accent2"/>
                  </a:solidFill>
                  <a:prstDash val="solid"/>
                </a:ln>
                <a:solidFill>
                  <a:srgbClr val="FFFFFF"/>
                </a:solidFill>
                <a:effectLst>
                  <a:outerShdw dist="38100" dir="2700000" algn="tl" rotWithShape="0">
                    <a:schemeClr val="accent2"/>
                  </a:outerShdw>
                </a:effectLst>
                <a:latin typeface="Tondo" panose="020F0503020202020204" pitchFamily="34" charset="0"/>
              </a:rPr>
              <a:t>F</a:t>
            </a:r>
          </a:p>
        </p:txBody>
      </p:sp>
      <p:sp>
        <p:nvSpPr>
          <p:cNvPr id="4" name="Rectangle 3">
            <a:extLst>
              <a:ext uri="{FF2B5EF4-FFF2-40B4-BE49-F238E27FC236}">
                <a16:creationId xmlns:a16="http://schemas.microsoft.com/office/drawing/2014/main" id="{B49FF005-ED17-FAF9-6D5E-B4BAD7E0522D}"/>
              </a:ext>
            </a:extLst>
          </p:cNvPr>
          <p:cNvSpPr/>
          <p:nvPr/>
        </p:nvSpPr>
        <p:spPr>
          <a:xfrm>
            <a:off x="3219791" y="82170"/>
            <a:ext cx="731290" cy="1107996"/>
          </a:xfrm>
          <a:prstGeom prst="rect">
            <a:avLst/>
          </a:prstGeom>
          <a:noFill/>
        </p:spPr>
        <p:txBody>
          <a:bodyPr wrap="none" lIns="91440" tIns="45720" rIns="91440" bIns="45720">
            <a:spAutoFit/>
          </a:bodyPr>
          <a:lstStyle/>
          <a:p>
            <a:pPr algn="ctr"/>
            <a:r>
              <a:rPr lang="en-US" sz="6600" b="1">
                <a:ln w="6600">
                  <a:solidFill>
                    <a:schemeClr val="accent2"/>
                  </a:solidFill>
                  <a:prstDash val="solid"/>
                </a:ln>
                <a:solidFill>
                  <a:srgbClr val="FFFFFF"/>
                </a:solidFill>
                <a:effectLst>
                  <a:outerShdw dist="38100" dir="2700000" algn="tl" rotWithShape="0">
                    <a:schemeClr val="accent2"/>
                  </a:outerShdw>
                </a:effectLst>
                <a:latin typeface="Tondo" panose="020F0503020202020204" pitchFamily="34" charset="0"/>
              </a:rPr>
              <a:t>A</a:t>
            </a:r>
            <a:endParaRPr lang="en-US" sz="6600" b="1" cap="none" spc="0">
              <a:ln w="6600">
                <a:solidFill>
                  <a:schemeClr val="accent2"/>
                </a:solidFill>
                <a:prstDash val="solid"/>
              </a:ln>
              <a:solidFill>
                <a:srgbClr val="FFFFFF"/>
              </a:solidFill>
              <a:effectLst>
                <a:outerShdw dist="38100" dir="2700000" algn="tl" rotWithShape="0">
                  <a:schemeClr val="accent2"/>
                </a:outerShdw>
              </a:effectLst>
              <a:latin typeface="Tondo" panose="020F0503020202020204" pitchFamily="34" charset="0"/>
            </a:endParaRPr>
          </a:p>
        </p:txBody>
      </p:sp>
      <p:sp>
        <p:nvSpPr>
          <p:cNvPr id="5" name="Rectangle 4">
            <a:extLst>
              <a:ext uri="{FF2B5EF4-FFF2-40B4-BE49-F238E27FC236}">
                <a16:creationId xmlns:a16="http://schemas.microsoft.com/office/drawing/2014/main" id="{90DFF69C-FDF9-F735-13A3-A8EC7E991513}"/>
              </a:ext>
            </a:extLst>
          </p:cNvPr>
          <p:cNvSpPr/>
          <p:nvPr/>
        </p:nvSpPr>
        <p:spPr>
          <a:xfrm>
            <a:off x="5680960" y="82170"/>
            <a:ext cx="761747" cy="1107996"/>
          </a:xfrm>
          <a:prstGeom prst="rect">
            <a:avLst/>
          </a:prstGeom>
          <a:noFill/>
        </p:spPr>
        <p:txBody>
          <a:bodyPr wrap="none" lIns="91440" tIns="45720" rIns="91440" bIns="45720">
            <a:spAutoFit/>
          </a:bodyPr>
          <a:lstStyle/>
          <a:p>
            <a:pPr algn="ctr"/>
            <a:r>
              <a:rPr lang="en-US" sz="6600" b="1" cap="none" spc="0">
                <a:ln w="6600">
                  <a:solidFill>
                    <a:schemeClr val="accent2"/>
                  </a:solidFill>
                  <a:prstDash val="solid"/>
                </a:ln>
                <a:solidFill>
                  <a:srgbClr val="FFFFFF"/>
                </a:solidFill>
                <a:effectLst>
                  <a:outerShdw dist="38100" dir="2700000" algn="tl" rotWithShape="0">
                    <a:schemeClr val="accent2"/>
                  </a:outerShdw>
                </a:effectLst>
                <a:latin typeface="Tondo" panose="020F0503020202020204" pitchFamily="34" charset="0"/>
              </a:rPr>
              <a:t>C</a:t>
            </a:r>
          </a:p>
        </p:txBody>
      </p:sp>
      <p:sp>
        <p:nvSpPr>
          <p:cNvPr id="8" name="Rectangle 7">
            <a:extLst>
              <a:ext uri="{FF2B5EF4-FFF2-40B4-BE49-F238E27FC236}">
                <a16:creationId xmlns:a16="http://schemas.microsoft.com/office/drawing/2014/main" id="{AF712F8D-84D4-4792-D942-48A2A03B231A}"/>
              </a:ext>
            </a:extLst>
          </p:cNvPr>
          <p:cNvSpPr/>
          <p:nvPr/>
        </p:nvSpPr>
        <p:spPr>
          <a:xfrm>
            <a:off x="8172586" y="82170"/>
            <a:ext cx="702436" cy="1107996"/>
          </a:xfrm>
          <a:prstGeom prst="rect">
            <a:avLst/>
          </a:prstGeom>
          <a:noFill/>
        </p:spPr>
        <p:txBody>
          <a:bodyPr wrap="none" lIns="91440" tIns="45720" rIns="91440" bIns="45720">
            <a:spAutoFit/>
          </a:bodyPr>
          <a:lstStyle/>
          <a:p>
            <a:pPr algn="ctr"/>
            <a:r>
              <a:rPr lang="en-US" sz="6600" b="1" cap="none" spc="0">
                <a:ln w="6600">
                  <a:solidFill>
                    <a:schemeClr val="accent2"/>
                  </a:solidFill>
                  <a:prstDash val="solid"/>
                </a:ln>
                <a:solidFill>
                  <a:srgbClr val="FFFFFF"/>
                </a:solidFill>
                <a:effectLst>
                  <a:outerShdw dist="38100" dir="2700000" algn="tl" rotWithShape="0">
                    <a:schemeClr val="accent2"/>
                  </a:outerShdw>
                </a:effectLst>
                <a:latin typeface="Tondo" panose="020F0503020202020204" pitchFamily="34" charset="0"/>
              </a:rPr>
              <a:t>T</a:t>
            </a:r>
          </a:p>
        </p:txBody>
      </p:sp>
      <p:sp>
        <p:nvSpPr>
          <p:cNvPr id="9" name="Rectangle 8">
            <a:extLst>
              <a:ext uri="{FF2B5EF4-FFF2-40B4-BE49-F238E27FC236}">
                <a16:creationId xmlns:a16="http://schemas.microsoft.com/office/drawing/2014/main" id="{0BBAF75B-0092-DACB-B649-E0BE2F22397D}"/>
              </a:ext>
            </a:extLst>
          </p:cNvPr>
          <p:cNvSpPr/>
          <p:nvPr/>
        </p:nvSpPr>
        <p:spPr>
          <a:xfrm>
            <a:off x="10604901" y="82170"/>
            <a:ext cx="707245" cy="1107996"/>
          </a:xfrm>
          <a:prstGeom prst="rect">
            <a:avLst/>
          </a:prstGeom>
          <a:noFill/>
        </p:spPr>
        <p:txBody>
          <a:bodyPr wrap="none" lIns="91440" tIns="45720" rIns="91440" bIns="45720">
            <a:spAutoFit/>
          </a:bodyPr>
          <a:lstStyle/>
          <a:p>
            <a:pPr algn="ctr"/>
            <a:r>
              <a:rPr lang="en-US" sz="6600" b="1" cap="none" spc="0">
                <a:ln w="6600">
                  <a:solidFill>
                    <a:schemeClr val="accent2"/>
                  </a:solidFill>
                  <a:prstDash val="solid"/>
                </a:ln>
                <a:solidFill>
                  <a:srgbClr val="FFFFFF"/>
                </a:solidFill>
                <a:effectLst>
                  <a:outerShdw dist="38100" dir="2700000" algn="tl" rotWithShape="0">
                    <a:schemeClr val="accent2"/>
                  </a:outerShdw>
                </a:effectLst>
                <a:latin typeface="Tondo" panose="020F0503020202020204" pitchFamily="34" charset="0"/>
              </a:rPr>
              <a:t>S</a:t>
            </a:r>
          </a:p>
        </p:txBody>
      </p:sp>
    </p:spTree>
    <p:extLst>
      <p:ext uri="{BB962C8B-B14F-4D97-AF65-F5344CB8AC3E}">
        <p14:creationId xmlns:p14="http://schemas.microsoft.com/office/powerpoint/2010/main" val="37716461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13F9AD-3C33-127B-B55D-8F5A3C28E899}"/>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F9239D8D-6F17-F956-195D-C2785DA99A08}"/>
              </a:ext>
            </a:extLst>
          </p:cNvPr>
          <p:cNvSpPr>
            <a:spLocks noGrp="1"/>
          </p:cNvSpPr>
          <p:nvPr>
            <p:ph sz="half" idx="1"/>
          </p:nvPr>
        </p:nvSpPr>
        <p:spPr>
          <a:xfrm>
            <a:off x="2166258" y="5439682"/>
            <a:ext cx="10029369" cy="1419453"/>
          </a:xfrm>
          <a:ln w="28575">
            <a:solidFill>
              <a:schemeClr val="tx1"/>
            </a:solidFill>
          </a:ln>
        </p:spPr>
        <p:txBody>
          <a:bodyPr vert="horz" lIns="91440" tIns="45720" rIns="91440" bIns="45720" rtlCol="0" anchor="t">
            <a:noAutofit/>
          </a:bodyPr>
          <a:lstStyle/>
          <a:p>
            <a:pPr marL="457200" indent="-457200">
              <a:buAutoNum type="arabicPeriod"/>
            </a:pPr>
            <a:r>
              <a:rPr lang="en-GB" sz="2000">
                <a:highlight>
                  <a:srgbClr val="FFFFFF"/>
                </a:highlight>
                <a:latin typeface="Aptos Display"/>
                <a:ea typeface="Tahoma"/>
                <a:cs typeface="Tahoma"/>
              </a:rPr>
              <a:t>What would your concerns be for Leon and what indicators are present?</a:t>
            </a:r>
          </a:p>
          <a:p>
            <a:pPr marL="457200" indent="-457200">
              <a:buAutoNum type="arabicPeriod"/>
            </a:pPr>
            <a:r>
              <a:rPr lang="en-GB" sz="2000">
                <a:highlight>
                  <a:srgbClr val="FFFFFF"/>
                </a:highlight>
                <a:latin typeface="Aptos Display"/>
                <a:ea typeface="Tahoma"/>
                <a:cs typeface="Tahoma"/>
              </a:rPr>
              <a:t>What would you do if you were the person reading the assignment?</a:t>
            </a:r>
            <a:endParaRPr lang="en-GB" sz="2000">
              <a:highlight>
                <a:srgbClr val="C6C6C6"/>
              </a:highlight>
              <a:latin typeface="Aptos Display"/>
              <a:ea typeface="Tahoma"/>
              <a:cs typeface="Tahoma"/>
            </a:endParaRPr>
          </a:p>
          <a:p>
            <a:pPr marL="457200" indent="-457200">
              <a:buAutoNum type="arabicPeriod"/>
            </a:pPr>
            <a:r>
              <a:rPr lang="en-GB" sz="2000">
                <a:highlight>
                  <a:srgbClr val="FFFFFF"/>
                </a:highlight>
                <a:latin typeface="Aptos Display"/>
                <a:ea typeface="Tahoma"/>
                <a:cs typeface="Tahoma"/>
              </a:rPr>
              <a:t>What lessons can be learned about recording, reporting, and information sharing from this scenario?</a:t>
            </a:r>
            <a:endParaRPr lang="en-GB" sz="2000">
              <a:highlight>
                <a:srgbClr val="C6C6C6"/>
              </a:highlight>
              <a:latin typeface="Aptos Display"/>
              <a:ea typeface="Tahoma"/>
              <a:cs typeface="Tahoma"/>
            </a:endParaRPr>
          </a:p>
          <a:p>
            <a:pPr>
              <a:buAutoNum type="arabicPeriod"/>
            </a:pPr>
            <a:endParaRPr lang="en-GB" sz="1900"/>
          </a:p>
        </p:txBody>
      </p:sp>
      <p:graphicFrame>
        <p:nvGraphicFramePr>
          <p:cNvPr id="48" name="Diagram 47">
            <a:extLst>
              <a:ext uri="{FF2B5EF4-FFF2-40B4-BE49-F238E27FC236}">
                <a16:creationId xmlns:a16="http://schemas.microsoft.com/office/drawing/2014/main" id="{2DF607E9-A4EC-3846-7CBA-6725832862D0}"/>
              </a:ext>
            </a:extLst>
          </p:cNvPr>
          <p:cNvGraphicFramePr/>
          <p:nvPr>
            <p:extLst>
              <p:ext uri="{D42A27DB-BD31-4B8C-83A1-F6EECF244321}">
                <p14:modId xmlns:p14="http://schemas.microsoft.com/office/powerpoint/2010/main" val="1273344596"/>
              </p:ext>
            </p:extLst>
          </p:nvPr>
        </p:nvGraphicFramePr>
        <p:xfrm>
          <a:off x="337039" y="156313"/>
          <a:ext cx="11335654" cy="59073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53" name="TextBox 952">
            <a:extLst>
              <a:ext uri="{FF2B5EF4-FFF2-40B4-BE49-F238E27FC236}">
                <a16:creationId xmlns:a16="http://schemas.microsoft.com/office/drawing/2014/main" id="{14580291-818E-B485-892C-2BD97A05D54D}"/>
              </a:ext>
            </a:extLst>
          </p:cNvPr>
          <p:cNvSpPr txBox="1"/>
          <p:nvPr/>
        </p:nvSpPr>
        <p:spPr>
          <a:xfrm>
            <a:off x="9150" y="6144907"/>
            <a:ext cx="202253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3600" b="1"/>
              <a:t>Discuss:</a:t>
            </a:r>
          </a:p>
        </p:txBody>
      </p:sp>
    </p:spTree>
    <p:extLst>
      <p:ext uri="{BB962C8B-B14F-4D97-AF65-F5344CB8AC3E}">
        <p14:creationId xmlns:p14="http://schemas.microsoft.com/office/powerpoint/2010/main" val="42694423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2ECEB472-8B24-570F-F31D-6B90BF52F9BD}"/>
              </a:ext>
            </a:extLst>
          </p:cNvPr>
          <p:cNvSpPr>
            <a:spLocks noGrp="1"/>
          </p:cNvSpPr>
          <p:nvPr>
            <p:ph sz="half" idx="1"/>
          </p:nvPr>
        </p:nvSpPr>
        <p:spPr>
          <a:xfrm>
            <a:off x="2166259" y="5439682"/>
            <a:ext cx="9392134" cy="1205667"/>
          </a:xfrm>
          <a:ln w="28575">
            <a:solidFill>
              <a:schemeClr val="tx1"/>
            </a:solidFill>
          </a:ln>
        </p:spPr>
        <p:txBody>
          <a:bodyPr vert="horz" lIns="91440" tIns="45720" rIns="91440" bIns="45720" rtlCol="0" anchor="t">
            <a:noAutofit/>
          </a:bodyPr>
          <a:lstStyle/>
          <a:p>
            <a:pPr marL="457200" indent="-457200">
              <a:buAutoNum type="arabicPeriod"/>
            </a:pPr>
            <a:r>
              <a:rPr lang="en-GB" sz="1800" dirty="0">
                <a:highlight>
                  <a:srgbClr val="FFFFFF"/>
                </a:highlight>
                <a:latin typeface="Aptos Display"/>
                <a:ea typeface="Tahoma"/>
                <a:cs typeface="Tahoma"/>
              </a:rPr>
              <a:t>What would your concerns be for Daniel and what indicators are present?</a:t>
            </a:r>
          </a:p>
          <a:p>
            <a:pPr marL="457200" indent="-457200">
              <a:buAutoNum type="arabicPeriod"/>
            </a:pPr>
            <a:r>
              <a:rPr lang="en-GB" sz="1800" dirty="0">
                <a:highlight>
                  <a:srgbClr val="FFFFFF"/>
                </a:highlight>
                <a:latin typeface="Aptos Display"/>
                <a:ea typeface="Tahoma"/>
                <a:cs typeface="Tahoma"/>
              </a:rPr>
              <a:t>What would you do if you were the person reading the assignment?</a:t>
            </a:r>
            <a:endParaRPr lang="en-GB" sz="1800" dirty="0">
              <a:highlight>
                <a:srgbClr val="C6C6C6"/>
              </a:highlight>
              <a:latin typeface="Aptos Display"/>
              <a:ea typeface="Tahoma"/>
              <a:cs typeface="Tahoma"/>
            </a:endParaRPr>
          </a:p>
          <a:p>
            <a:pPr marL="457200" indent="-457200">
              <a:buAutoNum type="arabicPeriod"/>
            </a:pPr>
            <a:r>
              <a:rPr lang="en-GB" sz="1800" dirty="0">
                <a:highlight>
                  <a:srgbClr val="FFFFFF"/>
                </a:highlight>
                <a:latin typeface="Aptos Display"/>
                <a:ea typeface="Tahoma"/>
                <a:cs typeface="Tahoma"/>
              </a:rPr>
              <a:t>What lessons can be learned about recording, reporting, and information sharing from this scenario?</a:t>
            </a:r>
            <a:endParaRPr lang="en-GB" sz="1800" dirty="0">
              <a:highlight>
                <a:srgbClr val="C6C6C6"/>
              </a:highlight>
              <a:latin typeface="Aptos Display"/>
              <a:ea typeface="Tahoma"/>
              <a:cs typeface="Tahoma"/>
            </a:endParaRPr>
          </a:p>
          <a:p>
            <a:pPr>
              <a:buAutoNum type="arabicPeriod"/>
            </a:pPr>
            <a:endParaRPr lang="en-GB" sz="1900" dirty="0"/>
          </a:p>
        </p:txBody>
      </p:sp>
      <p:graphicFrame>
        <p:nvGraphicFramePr>
          <p:cNvPr id="48" name="Diagram 47">
            <a:extLst>
              <a:ext uri="{FF2B5EF4-FFF2-40B4-BE49-F238E27FC236}">
                <a16:creationId xmlns:a16="http://schemas.microsoft.com/office/drawing/2014/main" id="{F69E6023-ABC8-4CD0-19E9-4560E957F79D}"/>
              </a:ext>
            </a:extLst>
          </p:cNvPr>
          <p:cNvGraphicFramePr/>
          <p:nvPr>
            <p:extLst>
              <p:ext uri="{D42A27DB-BD31-4B8C-83A1-F6EECF244321}">
                <p14:modId xmlns:p14="http://schemas.microsoft.com/office/powerpoint/2010/main" val="4271417487"/>
              </p:ext>
            </p:extLst>
          </p:nvPr>
        </p:nvGraphicFramePr>
        <p:xfrm>
          <a:off x="222738" y="66762"/>
          <a:ext cx="11335654" cy="59073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53" name="TextBox 952">
            <a:extLst>
              <a:ext uri="{FF2B5EF4-FFF2-40B4-BE49-F238E27FC236}">
                <a16:creationId xmlns:a16="http://schemas.microsoft.com/office/drawing/2014/main" id="{22BE451D-28F7-A85C-07AD-A5BCE9AA9A66}"/>
              </a:ext>
            </a:extLst>
          </p:cNvPr>
          <p:cNvSpPr txBox="1"/>
          <p:nvPr/>
        </p:nvSpPr>
        <p:spPr>
          <a:xfrm>
            <a:off x="143725" y="6211669"/>
            <a:ext cx="202253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3600" b="1"/>
              <a:t>Discuss:</a:t>
            </a:r>
          </a:p>
        </p:txBody>
      </p:sp>
    </p:spTree>
    <p:extLst>
      <p:ext uri="{BB962C8B-B14F-4D97-AF65-F5344CB8AC3E}">
        <p14:creationId xmlns:p14="http://schemas.microsoft.com/office/powerpoint/2010/main" val="4599568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D4551-AAAA-D47B-2F9C-6E0B0B7A7749}"/>
              </a:ext>
            </a:extLst>
          </p:cNvPr>
          <p:cNvSpPr>
            <a:spLocks noGrp="1"/>
          </p:cNvSpPr>
          <p:nvPr>
            <p:ph type="title"/>
          </p:nvPr>
        </p:nvSpPr>
        <p:spPr>
          <a:xfrm>
            <a:off x="276652" y="240655"/>
            <a:ext cx="10515600" cy="1325563"/>
          </a:xfrm>
        </p:spPr>
        <p:txBody>
          <a:bodyPr/>
          <a:lstStyle/>
          <a:p>
            <a:r>
              <a:rPr lang="en-GB" sz="4000">
                <a:latin typeface="+mj-lt"/>
                <a:ea typeface="Tahoma"/>
                <a:cs typeface="Tahoma"/>
              </a:rPr>
              <a:t>Radicalisation and extremism</a:t>
            </a:r>
          </a:p>
        </p:txBody>
      </p:sp>
      <p:sp>
        <p:nvSpPr>
          <p:cNvPr id="5" name="Content Placeholder 4">
            <a:extLst>
              <a:ext uri="{FF2B5EF4-FFF2-40B4-BE49-F238E27FC236}">
                <a16:creationId xmlns:a16="http://schemas.microsoft.com/office/drawing/2014/main" id="{3CD2C6E0-3CC2-D9F8-AF54-26E1CDAB6F63}"/>
              </a:ext>
            </a:extLst>
          </p:cNvPr>
          <p:cNvSpPr>
            <a:spLocks noGrp="1"/>
          </p:cNvSpPr>
          <p:nvPr>
            <p:ph idx="1"/>
          </p:nvPr>
        </p:nvSpPr>
        <p:spPr/>
        <p:txBody>
          <a:bodyPr vert="horz" lIns="91440" tIns="45720" rIns="91440" bIns="45720" rtlCol="0" anchor="t">
            <a:normAutofit lnSpcReduction="10000"/>
          </a:bodyPr>
          <a:lstStyle/>
          <a:p>
            <a:pPr marL="0" indent="0">
              <a:lnSpc>
                <a:spcPct val="114999"/>
              </a:lnSpc>
              <a:spcBef>
                <a:spcPts val="0"/>
              </a:spcBef>
              <a:spcAft>
                <a:spcPts val="1000"/>
              </a:spcAft>
              <a:buNone/>
            </a:pPr>
            <a:r>
              <a:rPr lang="en-GB" sz="2400" b="1" u="sng">
                <a:latin typeface="+mj-lt"/>
                <a:ea typeface="Tahoma"/>
                <a:cs typeface="Tahoma"/>
              </a:rPr>
              <a:t>The ‘Prevent Duty’</a:t>
            </a:r>
            <a:endParaRPr lang="en-GB" sz="2400">
              <a:latin typeface="+mj-lt"/>
              <a:ea typeface="Tahoma"/>
              <a:cs typeface="Tahoma"/>
            </a:endParaRPr>
          </a:p>
          <a:p>
            <a:pPr>
              <a:lnSpc>
                <a:spcPct val="114999"/>
              </a:lnSpc>
              <a:spcBef>
                <a:spcPts val="0"/>
              </a:spcBef>
              <a:spcAft>
                <a:spcPts val="1000"/>
              </a:spcAft>
            </a:pPr>
            <a:r>
              <a:rPr lang="en-US" sz="2400">
                <a:solidFill>
                  <a:srgbClr val="0B0C0C"/>
                </a:solidFill>
                <a:latin typeface="+mj-lt"/>
                <a:ea typeface="Tahoma"/>
                <a:cs typeface="Tahoma"/>
              </a:rPr>
              <a:t>Section 26 of the Counter-Terrorism and Security Act 2015 (the Act) places a duty on certain bodies to have “due regard to the need to prevent people from being drawn into terrorism”. This includes schools. </a:t>
            </a:r>
            <a:endParaRPr lang="en-US" sz="2400">
              <a:solidFill>
                <a:srgbClr val="000000"/>
              </a:solidFill>
              <a:latin typeface="+mj-lt"/>
              <a:ea typeface="Tahoma"/>
              <a:cs typeface="Tahoma"/>
            </a:endParaRPr>
          </a:p>
          <a:p>
            <a:pPr>
              <a:lnSpc>
                <a:spcPct val="114999"/>
              </a:lnSpc>
              <a:spcBef>
                <a:spcPts val="0"/>
              </a:spcBef>
              <a:spcAft>
                <a:spcPts val="1000"/>
              </a:spcAft>
            </a:pPr>
            <a:r>
              <a:rPr lang="en-US" sz="2400">
                <a:solidFill>
                  <a:srgbClr val="0B0C0C"/>
                </a:solidFill>
                <a:latin typeface="+mj-lt"/>
                <a:ea typeface="Tahoma"/>
                <a:cs typeface="Tahoma"/>
              </a:rPr>
              <a:t>Schools make the most ‘Prevent’ referrals nationally. </a:t>
            </a:r>
            <a:endParaRPr lang="en-US" sz="2400">
              <a:latin typeface="+mj-lt"/>
              <a:ea typeface="Tahoma"/>
              <a:cs typeface="Tahoma"/>
            </a:endParaRPr>
          </a:p>
          <a:p>
            <a:pPr>
              <a:lnSpc>
                <a:spcPct val="114999"/>
              </a:lnSpc>
              <a:spcBef>
                <a:spcPts val="0"/>
              </a:spcBef>
              <a:spcAft>
                <a:spcPts val="1000"/>
              </a:spcAft>
            </a:pPr>
            <a:r>
              <a:rPr lang="en-US" sz="2400">
                <a:solidFill>
                  <a:srgbClr val="0B0C0C"/>
                </a:solidFill>
                <a:latin typeface="+mj-lt"/>
                <a:ea typeface="Tahoma"/>
                <a:cs typeface="Tahoma"/>
              </a:rPr>
              <a:t>We are in a unique position to spot concerning signs because we see children regularly and get to know them and their families well. </a:t>
            </a:r>
            <a:endParaRPr lang="en-US" sz="2400">
              <a:latin typeface="+mj-lt"/>
              <a:ea typeface="Tahoma"/>
              <a:cs typeface="Tahoma"/>
            </a:endParaRPr>
          </a:p>
          <a:p>
            <a:pPr>
              <a:lnSpc>
                <a:spcPct val="114999"/>
              </a:lnSpc>
              <a:spcBef>
                <a:spcPts val="0"/>
              </a:spcBef>
              <a:spcAft>
                <a:spcPts val="1000"/>
              </a:spcAft>
            </a:pPr>
            <a:r>
              <a:rPr lang="en-US" sz="2400">
                <a:solidFill>
                  <a:srgbClr val="0B0C0C"/>
                </a:solidFill>
                <a:latin typeface="+mj-lt"/>
                <a:ea typeface="Tahoma"/>
                <a:cs typeface="Tahoma"/>
              </a:rPr>
              <a:t>We have a responsibility to prevent people from being drawn into terrorism and respond immediately if we have any concerns. </a:t>
            </a:r>
            <a:endParaRPr lang="en-US" sz="2400">
              <a:latin typeface="+mj-lt"/>
              <a:ea typeface="Tahoma"/>
              <a:cs typeface="Tahoma"/>
            </a:endParaRPr>
          </a:p>
          <a:p>
            <a:endParaRPr lang="en-GB">
              <a:latin typeface="+mj-lt"/>
            </a:endParaRPr>
          </a:p>
        </p:txBody>
      </p:sp>
    </p:spTree>
    <p:extLst>
      <p:ext uri="{BB962C8B-B14F-4D97-AF65-F5344CB8AC3E}">
        <p14:creationId xmlns:p14="http://schemas.microsoft.com/office/powerpoint/2010/main" val="38121885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A93B5-A59F-6DEB-3E06-95DFE15C66C5}"/>
              </a:ext>
            </a:extLst>
          </p:cNvPr>
          <p:cNvSpPr>
            <a:spLocks noGrp="1"/>
          </p:cNvSpPr>
          <p:nvPr>
            <p:ph type="title"/>
          </p:nvPr>
        </p:nvSpPr>
        <p:spPr>
          <a:xfrm>
            <a:off x="349223" y="182598"/>
            <a:ext cx="10515600" cy="1325563"/>
          </a:xfrm>
        </p:spPr>
        <p:txBody>
          <a:bodyPr/>
          <a:lstStyle/>
          <a:p>
            <a:r>
              <a:rPr lang="en-GB">
                <a:latin typeface="Tahoma"/>
                <a:ea typeface="Tahoma"/>
                <a:cs typeface="Tahoma"/>
              </a:rPr>
              <a:t>What to look out for</a:t>
            </a:r>
            <a:endParaRPr lang="en-GB"/>
          </a:p>
        </p:txBody>
      </p:sp>
      <p:sp>
        <p:nvSpPr>
          <p:cNvPr id="6" name="Content Placeholder 2">
            <a:extLst>
              <a:ext uri="{FF2B5EF4-FFF2-40B4-BE49-F238E27FC236}">
                <a16:creationId xmlns:a16="http://schemas.microsoft.com/office/drawing/2014/main" id="{FC54913F-1962-17D4-E7DD-9E27F300A2F6}"/>
              </a:ext>
            </a:extLst>
          </p:cNvPr>
          <p:cNvSpPr txBox="1">
            <a:spLocks/>
          </p:cNvSpPr>
          <p:nvPr/>
        </p:nvSpPr>
        <p:spPr>
          <a:xfrm>
            <a:off x="301171" y="1374274"/>
            <a:ext cx="6320970" cy="4635776"/>
          </a:xfrm>
          <a:prstGeom prst="rect">
            <a:avLst/>
          </a:prstGeom>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spcAft>
                <a:spcPts val="600"/>
              </a:spcAft>
            </a:pPr>
            <a:r>
              <a:rPr lang="en-US" sz="2600" dirty="0">
                <a:latin typeface="+mj-lt"/>
                <a:ea typeface="Tahoma"/>
                <a:cs typeface="Tahoma"/>
              </a:rPr>
              <a:t>Making extreme or racist statements or sharing extreme views.</a:t>
            </a:r>
          </a:p>
          <a:p>
            <a:pPr>
              <a:lnSpc>
                <a:spcPct val="100000"/>
              </a:lnSpc>
              <a:spcBef>
                <a:spcPts val="600"/>
              </a:spcBef>
              <a:spcAft>
                <a:spcPts val="600"/>
              </a:spcAft>
            </a:pPr>
            <a:r>
              <a:rPr lang="en-US" sz="2600" dirty="0">
                <a:latin typeface="+mj-lt"/>
                <a:ea typeface="Tahoma"/>
                <a:cs typeface="Tahoma"/>
              </a:rPr>
              <a:t>A sudden change in </a:t>
            </a:r>
            <a:r>
              <a:rPr lang="en-US" sz="2600" dirty="0" err="1">
                <a:latin typeface="+mj-lt"/>
                <a:ea typeface="Tahoma"/>
                <a:cs typeface="Tahoma"/>
              </a:rPr>
              <a:t>behaviour</a:t>
            </a:r>
            <a:r>
              <a:rPr lang="en-US" sz="2600" dirty="0">
                <a:latin typeface="+mj-lt"/>
                <a:ea typeface="Tahoma"/>
                <a:cs typeface="Tahoma"/>
              </a:rPr>
              <a:t>, including a disrespectful or superior attitude towards others.</a:t>
            </a:r>
          </a:p>
          <a:p>
            <a:pPr>
              <a:lnSpc>
                <a:spcPct val="100000"/>
              </a:lnSpc>
              <a:spcBef>
                <a:spcPts val="600"/>
              </a:spcBef>
              <a:spcAft>
                <a:spcPts val="600"/>
              </a:spcAft>
            </a:pPr>
            <a:r>
              <a:rPr lang="en-US" sz="2600" dirty="0">
                <a:latin typeface="+mj-lt"/>
                <a:ea typeface="Tahoma"/>
                <a:cs typeface="Tahoma"/>
              </a:rPr>
              <a:t>Increased levels of anger, </a:t>
            </a:r>
            <a:r>
              <a:rPr lang="en-US" sz="2600" dirty="0" err="1">
                <a:latin typeface="+mj-lt"/>
                <a:ea typeface="Tahoma"/>
                <a:cs typeface="Tahoma"/>
              </a:rPr>
              <a:t>generalised</a:t>
            </a:r>
            <a:r>
              <a:rPr lang="en-US" sz="2600" dirty="0">
                <a:latin typeface="+mj-lt"/>
                <a:ea typeface="Tahoma"/>
                <a:cs typeface="Tahoma"/>
              </a:rPr>
              <a:t> or directed at an individual or a group.</a:t>
            </a:r>
          </a:p>
          <a:p>
            <a:pPr>
              <a:lnSpc>
                <a:spcPct val="100000"/>
              </a:lnSpc>
            </a:pPr>
            <a:r>
              <a:rPr lang="en-US" sz="2600" dirty="0">
                <a:latin typeface="+mj-lt"/>
                <a:ea typeface="Tahoma"/>
                <a:cs typeface="Tahoma"/>
              </a:rPr>
              <a:t>Feeling of grievance or injustice/Ideology</a:t>
            </a:r>
          </a:p>
          <a:p>
            <a:pPr>
              <a:lnSpc>
                <a:spcPct val="100000"/>
              </a:lnSpc>
            </a:pPr>
            <a:r>
              <a:rPr lang="en-US" sz="2600" dirty="0">
                <a:latin typeface="+mj-lt"/>
                <a:ea typeface="Tahoma"/>
                <a:cs typeface="Tahoma"/>
              </a:rPr>
              <a:t>Need for identity, meaning or belonging.</a:t>
            </a:r>
          </a:p>
          <a:p>
            <a:pPr>
              <a:lnSpc>
                <a:spcPct val="100000"/>
              </a:lnSpc>
            </a:pPr>
            <a:r>
              <a:rPr lang="en-US" sz="2600" dirty="0">
                <a:latin typeface="+mj-lt"/>
                <a:ea typeface="Tahoma"/>
                <a:cs typeface="Tahoma"/>
              </a:rPr>
              <a:t>Withdrawing from their usual friendship groups or isolating themselves from their family. </a:t>
            </a:r>
          </a:p>
          <a:p>
            <a:endParaRPr lang="en-US" sz="3100" dirty="0">
              <a:latin typeface="+mj-lt"/>
            </a:endParaRPr>
          </a:p>
          <a:p>
            <a:endParaRPr lang="en-US" sz="1400" dirty="0">
              <a:latin typeface="+mj-lt"/>
            </a:endParaRPr>
          </a:p>
          <a:p>
            <a:endParaRPr lang="en-GB" dirty="0">
              <a:latin typeface="+mj-lt"/>
            </a:endParaRPr>
          </a:p>
        </p:txBody>
      </p:sp>
      <p:sp>
        <p:nvSpPr>
          <p:cNvPr id="8" name="Content Placeholder 3">
            <a:extLst>
              <a:ext uri="{FF2B5EF4-FFF2-40B4-BE49-F238E27FC236}">
                <a16:creationId xmlns:a16="http://schemas.microsoft.com/office/drawing/2014/main" id="{6F903AFD-8522-1D97-0988-36BE88616FDF}"/>
              </a:ext>
            </a:extLst>
          </p:cNvPr>
          <p:cNvSpPr txBox="1">
            <a:spLocks/>
          </p:cNvSpPr>
          <p:nvPr/>
        </p:nvSpPr>
        <p:spPr>
          <a:xfrm>
            <a:off x="6622141" y="844503"/>
            <a:ext cx="5347178" cy="4853489"/>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2400" dirty="0">
                <a:latin typeface="+mj-lt"/>
                <a:ea typeface="Tahoma"/>
                <a:cs typeface="Tahoma"/>
              </a:rPr>
              <a:t>Social networks involving extremism.</a:t>
            </a:r>
          </a:p>
          <a:p>
            <a:pPr>
              <a:lnSpc>
                <a:spcPct val="100000"/>
              </a:lnSpc>
              <a:spcBef>
                <a:spcPts val="600"/>
              </a:spcBef>
              <a:spcAft>
                <a:spcPts val="600"/>
              </a:spcAft>
            </a:pPr>
            <a:r>
              <a:rPr lang="en-US" sz="2400" dirty="0">
                <a:latin typeface="+mj-lt"/>
                <a:ea typeface="Tahoma"/>
                <a:cs typeface="Tahoma"/>
              </a:rPr>
              <a:t>Talking as if from a scripted speech.</a:t>
            </a:r>
          </a:p>
          <a:p>
            <a:pPr>
              <a:lnSpc>
                <a:spcPct val="100000"/>
              </a:lnSpc>
              <a:spcBef>
                <a:spcPts val="600"/>
              </a:spcBef>
              <a:spcAft>
                <a:spcPts val="600"/>
              </a:spcAft>
            </a:pPr>
            <a:r>
              <a:rPr lang="en-US" sz="2400" dirty="0">
                <a:latin typeface="+mj-lt"/>
                <a:ea typeface="Tahoma"/>
                <a:cs typeface="Tahoma"/>
              </a:rPr>
              <a:t>Unwillingness or inability to discuss their views.</a:t>
            </a:r>
          </a:p>
          <a:p>
            <a:pPr>
              <a:lnSpc>
                <a:spcPct val="100000"/>
              </a:lnSpc>
              <a:spcBef>
                <a:spcPts val="600"/>
              </a:spcBef>
              <a:spcAft>
                <a:spcPts val="600"/>
              </a:spcAft>
            </a:pPr>
            <a:r>
              <a:rPr lang="en-US" sz="2400" dirty="0">
                <a:latin typeface="+mj-lt"/>
                <a:ea typeface="Tahoma"/>
                <a:cs typeface="Tahoma"/>
              </a:rPr>
              <a:t>They might become more secretive, especially around internet use or access extreme material online. Significant changes in appearance, including marks or tattoos, hairstyles or more conservative religious symbology. </a:t>
            </a:r>
          </a:p>
          <a:p>
            <a:pPr>
              <a:lnSpc>
                <a:spcPct val="100000"/>
              </a:lnSpc>
              <a:spcBef>
                <a:spcPts val="600"/>
              </a:spcBef>
              <a:spcAft>
                <a:spcPts val="600"/>
              </a:spcAft>
            </a:pPr>
            <a:r>
              <a:rPr lang="en-US" sz="2400" dirty="0">
                <a:latin typeface="+mj-lt"/>
                <a:ea typeface="Tahoma"/>
                <a:cs typeface="Tahoma"/>
              </a:rPr>
              <a:t>Writing about or creating artwork using extremist symbols or ideas. </a:t>
            </a:r>
          </a:p>
          <a:p>
            <a:endParaRPr lang="en-GB" sz="2400" dirty="0"/>
          </a:p>
        </p:txBody>
      </p:sp>
    </p:spTree>
    <p:extLst>
      <p:ext uri="{BB962C8B-B14F-4D97-AF65-F5344CB8AC3E}">
        <p14:creationId xmlns:p14="http://schemas.microsoft.com/office/powerpoint/2010/main" val="26389190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CB1C9-116A-A4EE-C5E2-B17DFB5216C6}"/>
              </a:ext>
            </a:extLst>
          </p:cNvPr>
          <p:cNvSpPr>
            <a:spLocks noGrp="1"/>
          </p:cNvSpPr>
          <p:nvPr>
            <p:ph type="title"/>
          </p:nvPr>
        </p:nvSpPr>
        <p:spPr/>
        <p:txBody>
          <a:bodyPr/>
          <a:lstStyle/>
          <a:p>
            <a:r>
              <a:rPr lang="en-GB">
                <a:latin typeface="+mj-lt"/>
                <a:ea typeface="Tahoma"/>
                <a:cs typeface="Tahoma"/>
              </a:rPr>
              <a:t>If you have any concerns about radicalisation</a:t>
            </a:r>
            <a:endParaRPr lang="en-US">
              <a:latin typeface="+mj-lt"/>
            </a:endParaRPr>
          </a:p>
        </p:txBody>
      </p:sp>
      <p:sp>
        <p:nvSpPr>
          <p:cNvPr id="3" name="Content Placeholder 2">
            <a:extLst>
              <a:ext uri="{FF2B5EF4-FFF2-40B4-BE49-F238E27FC236}">
                <a16:creationId xmlns:a16="http://schemas.microsoft.com/office/drawing/2014/main" id="{2F6AFA6D-425A-AEB9-49F9-DA0F4236AE61}"/>
              </a:ext>
            </a:extLst>
          </p:cNvPr>
          <p:cNvSpPr>
            <a:spLocks noGrp="1"/>
          </p:cNvSpPr>
          <p:nvPr>
            <p:ph idx="1"/>
          </p:nvPr>
        </p:nvSpPr>
        <p:spPr>
          <a:xfrm>
            <a:off x="279308" y="1508199"/>
            <a:ext cx="7063809" cy="4351338"/>
          </a:xfrm>
        </p:spPr>
        <p:txBody>
          <a:bodyPr vert="horz" lIns="91440" tIns="45720" rIns="91440" bIns="45720" rtlCol="0" anchor="t">
            <a:normAutofit/>
          </a:bodyPr>
          <a:lstStyle/>
          <a:p>
            <a:pPr>
              <a:lnSpc>
                <a:spcPct val="100000"/>
              </a:lnSpc>
            </a:pPr>
            <a:r>
              <a:rPr lang="en-GB" sz="2400">
                <a:latin typeface="+mj-lt"/>
                <a:ea typeface="Tahoma"/>
                <a:cs typeface="Tahoma"/>
              </a:rPr>
              <a:t>Report to the DSL immediately. </a:t>
            </a:r>
          </a:p>
          <a:p>
            <a:pPr>
              <a:lnSpc>
                <a:spcPct val="100000"/>
              </a:lnSpc>
            </a:pPr>
            <a:r>
              <a:rPr lang="en-GB" sz="2400">
                <a:latin typeface="+mj-lt"/>
                <a:ea typeface="Tahoma"/>
                <a:cs typeface="Tahoma"/>
              </a:rPr>
              <a:t>Don’t assume someone else will report concerns. </a:t>
            </a:r>
          </a:p>
          <a:p>
            <a:pPr>
              <a:lnSpc>
                <a:spcPct val="100000"/>
              </a:lnSpc>
            </a:pPr>
            <a:r>
              <a:rPr lang="en-GB" sz="2400">
                <a:latin typeface="+mj-lt"/>
                <a:ea typeface="Tahoma"/>
                <a:cs typeface="Tahoma"/>
              </a:rPr>
              <a:t>No concern is too small to refer – please provide any information, no matter how small or seemingly insignificant. </a:t>
            </a:r>
          </a:p>
          <a:p>
            <a:endParaRPr lang="en-GB" sz="2400">
              <a:latin typeface="+mj-lt"/>
            </a:endParaRPr>
          </a:p>
        </p:txBody>
      </p:sp>
      <p:pic>
        <p:nvPicPr>
          <p:cNvPr id="8194" name="Picture 2">
            <a:extLst>
              <a:ext uri="{FF2B5EF4-FFF2-40B4-BE49-F238E27FC236}">
                <a16:creationId xmlns:a16="http://schemas.microsoft.com/office/drawing/2014/main" id="{FA69772B-F91C-73AD-17FC-106728A287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05747" y="1508199"/>
            <a:ext cx="4019476" cy="294171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4BD4DF39-FA03-B5B5-E64B-DEDDEB58F7CB}"/>
              </a:ext>
            </a:extLst>
          </p:cNvPr>
          <p:cNvSpPr txBox="1"/>
          <p:nvPr/>
        </p:nvSpPr>
        <p:spPr>
          <a:xfrm>
            <a:off x="2656116" y="3893458"/>
            <a:ext cx="4252685" cy="1600438"/>
          </a:xfrm>
          <a:prstGeom prst="rect">
            <a:avLst/>
          </a:prstGeom>
          <a:solidFill>
            <a:schemeClr val="accent2"/>
          </a:solid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a:latin typeface="Aptos"/>
                <a:ea typeface="Calibri"/>
                <a:cs typeface="Calibri"/>
              </a:rPr>
              <a:t>East Midlands regional priorities:</a:t>
            </a:r>
            <a:endParaRPr lang="en-US" sz="2000" b="0" i="0">
              <a:latin typeface="Aptos"/>
              <a:ea typeface="Calibri"/>
              <a:cs typeface="Calibri"/>
            </a:endParaRPr>
          </a:p>
          <a:p>
            <a:pPr marL="285750" indent="-285750">
              <a:buFont typeface="Arial,Sans-Serif"/>
              <a:buChar char="•"/>
            </a:pPr>
            <a:r>
              <a:rPr lang="en-GB" sz="2000">
                <a:latin typeface="Aptos"/>
                <a:ea typeface="Arial"/>
                <a:cs typeface="Arial"/>
              </a:rPr>
              <a:t>Extreme Right-Wing Terrorism</a:t>
            </a:r>
            <a:endParaRPr lang="en-GB" sz="2000" b="0" i="0">
              <a:latin typeface="Aptos"/>
              <a:ea typeface="Arial"/>
              <a:cs typeface="Arial"/>
            </a:endParaRPr>
          </a:p>
          <a:p>
            <a:pPr marL="285750" lvl="0" indent="-285750" algn="l" rtl="0">
              <a:buFont typeface="Arial,Sans-Serif"/>
              <a:buChar char="•"/>
            </a:pPr>
            <a:r>
              <a:rPr lang="en-GB" sz="2000" b="0" i="0" u="none" strike="noStrike">
                <a:latin typeface="Aptos"/>
                <a:ea typeface="Arial"/>
                <a:cs typeface="Arial"/>
              </a:rPr>
              <a:t>Extreme </a:t>
            </a:r>
            <a:r>
              <a:rPr lang="en-GB" sz="2000">
                <a:latin typeface="Aptos"/>
                <a:ea typeface="Arial"/>
                <a:cs typeface="Arial"/>
              </a:rPr>
              <a:t>Islamist</a:t>
            </a:r>
            <a:r>
              <a:rPr lang="en-GB" sz="2000" b="0" i="0" u="none" strike="noStrike">
                <a:latin typeface="Aptos"/>
                <a:ea typeface="Arial"/>
                <a:cs typeface="Arial"/>
              </a:rPr>
              <a:t> Terrorism</a:t>
            </a:r>
            <a:r>
              <a:rPr lang="en-US" sz="2000" b="0" i="0">
                <a:latin typeface="Aptos"/>
                <a:ea typeface="Arial"/>
                <a:cs typeface="Arial"/>
              </a:rPr>
              <a:t>​</a:t>
            </a:r>
          </a:p>
          <a:p>
            <a:pPr marL="285750" indent="-285750">
              <a:buFont typeface="Arial,Sans-Serif"/>
              <a:buChar char="•"/>
            </a:pPr>
            <a:r>
              <a:rPr lang="en-GB" sz="2000">
                <a:latin typeface="Aptos"/>
                <a:ea typeface="Arial"/>
                <a:cs typeface="Arial"/>
              </a:rPr>
              <a:t>Multiple Ideologies</a:t>
            </a:r>
            <a:endParaRPr lang="en-GB" sz="2000" b="0" i="0" u="none" strike="noStrike">
              <a:latin typeface="Aptos"/>
              <a:ea typeface="Arial"/>
              <a:cs typeface="Arial"/>
            </a:endParaRPr>
          </a:p>
          <a:p>
            <a:pPr algn="ctr"/>
            <a:endParaRPr lang="en-GB">
              <a:solidFill>
                <a:srgbClr val="FFFFFF"/>
              </a:solidFill>
            </a:endParaRPr>
          </a:p>
        </p:txBody>
      </p:sp>
    </p:spTree>
    <p:extLst>
      <p:ext uri="{BB962C8B-B14F-4D97-AF65-F5344CB8AC3E}">
        <p14:creationId xmlns:p14="http://schemas.microsoft.com/office/powerpoint/2010/main" val="35923385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00739-454F-0312-6818-68BFEA5EF1A8}"/>
              </a:ext>
            </a:extLst>
          </p:cNvPr>
          <p:cNvSpPr>
            <a:spLocks noGrp="1"/>
          </p:cNvSpPr>
          <p:nvPr>
            <p:ph type="title"/>
          </p:nvPr>
        </p:nvSpPr>
        <p:spPr/>
        <p:txBody>
          <a:bodyPr/>
          <a:lstStyle/>
          <a:p>
            <a:r>
              <a:rPr lang="en-GB" noProof="0">
                <a:latin typeface="+mj-lt"/>
              </a:rPr>
              <a:t>Low level concerns about staff</a:t>
            </a:r>
          </a:p>
        </p:txBody>
      </p:sp>
      <p:sp>
        <p:nvSpPr>
          <p:cNvPr id="3" name="Content Placeholder 2">
            <a:extLst>
              <a:ext uri="{FF2B5EF4-FFF2-40B4-BE49-F238E27FC236}">
                <a16:creationId xmlns:a16="http://schemas.microsoft.com/office/drawing/2014/main" id="{2E6B8238-BF99-905C-7CE5-2904EA90E43F}"/>
              </a:ext>
            </a:extLst>
          </p:cNvPr>
          <p:cNvSpPr>
            <a:spLocks noGrp="1"/>
          </p:cNvSpPr>
          <p:nvPr>
            <p:ph idx="1"/>
          </p:nvPr>
        </p:nvSpPr>
        <p:spPr/>
        <p:txBody>
          <a:bodyPr vert="horz" lIns="91440" tIns="45720" rIns="91440" bIns="45720" rtlCol="0" anchor="t">
            <a:normAutofit fontScale="92500" lnSpcReduction="10000"/>
          </a:bodyPr>
          <a:lstStyle/>
          <a:p>
            <a:pPr marL="0" indent="0">
              <a:lnSpc>
                <a:spcPct val="100000"/>
              </a:lnSpc>
              <a:buNone/>
            </a:pPr>
            <a:r>
              <a:rPr lang="en-GB" sz="2400" dirty="0">
                <a:latin typeface="+mj-lt"/>
                <a:ea typeface="Tahoma"/>
                <a:cs typeface="Tahoma"/>
              </a:rPr>
              <a:t>KCSIE says: Any concern, no matter how small that an adult working in or on behalf of the school or college may have acted in a way that:</a:t>
            </a:r>
            <a:endParaRPr lang="en-GB" sz="2400" dirty="0">
              <a:latin typeface="+mj-lt"/>
            </a:endParaRPr>
          </a:p>
          <a:p>
            <a:pPr>
              <a:lnSpc>
                <a:spcPct val="100000"/>
              </a:lnSpc>
            </a:pPr>
            <a:r>
              <a:rPr lang="en-GB" sz="2400" dirty="0">
                <a:latin typeface="+mj-lt"/>
                <a:ea typeface="Tahoma"/>
                <a:cs typeface="Tahoma"/>
              </a:rPr>
              <a:t>Is inconsistent with the </a:t>
            </a:r>
            <a:r>
              <a:rPr lang="en-GB" sz="2400" dirty="0">
                <a:solidFill>
                  <a:srgbClr val="FF0000"/>
                </a:solidFill>
                <a:latin typeface="+mj-lt"/>
                <a:ea typeface="Tahoma"/>
                <a:cs typeface="Tahoma"/>
              </a:rPr>
              <a:t>staff code of conduct</a:t>
            </a:r>
            <a:r>
              <a:rPr lang="en-GB" sz="2400" dirty="0">
                <a:latin typeface="+mj-lt"/>
                <a:ea typeface="Tahoma"/>
                <a:cs typeface="Tahoma"/>
              </a:rPr>
              <a:t>, including inappropriate conduct outside of work, and </a:t>
            </a:r>
          </a:p>
          <a:p>
            <a:pPr>
              <a:lnSpc>
                <a:spcPct val="100000"/>
              </a:lnSpc>
            </a:pPr>
            <a:r>
              <a:rPr lang="en-GB" sz="2400" dirty="0">
                <a:latin typeface="+mj-lt"/>
                <a:ea typeface="Tahoma"/>
                <a:cs typeface="Tahoma"/>
              </a:rPr>
              <a:t>Does not meet the harm threshold or is otherwise not serious enough to consider a referral to the LADO</a:t>
            </a:r>
          </a:p>
          <a:p>
            <a:pPr marL="0" indent="0">
              <a:lnSpc>
                <a:spcPct val="100000"/>
              </a:lnSpc>
              <a:buNone/>
            </a:pPr>
            <a:endParaRPr lang="en-GB" sz="2400" dirty="0">
              <a:latin typeface="+mj-lt"/>
              <a:ea typeface="Tahoma"/>
              <a:cs typeface="Tahoma"/>
            </a:endParaRPr>
          </a:p>
          <a:p>
            <a:pPr marL="0" indent="0">
              <a:lnSpc>
                <a:spcPct val="100000"/>
              </a:lnSpc>
              <a:buNone/>
            </a:pPr>
            <a:r>
              <a:rPr lang="en-GB" sz="2400" dirty="0"/>
              <a:t>All low‑level concerns should be reported to the Headteacher and handled in line with the school’s allegations‑against‑staff policy. These concerns are intended to be </a:t>
            </a:r>
            <a:r>
              <a:rPr lang="en-GB" sz="2400" b="1" dirty="0"/>
              <a:t>developmental</a:t>
            </a:r>
            <a:r>
              <a:rPr lang="en-GB" sz="2400" dirty="0"/>
              <a:t>, supporting staff to reflect on and strengthen their practice. In most cases, they are addressed through training, coaching, or simple policy reminders, and should not be taken personally.</a:t>
            </a:r>
            <a:endParaRPr lang="en-GB" sz="2400" dirty="0">
              <a:latin typeface="+mj-lt"/>
              <a:ea typeface="Tahoma"/>
              <a:cs typeface="Tahoma"/>
            </a:endParaRPr>
          </a:p>
        </p:txBody>
      </p:sp>
    </p:spTree>
    <p:extLst>
      <p:ext uri="{BB962C8B-B14F-4D97-AF65-F5344CB8AC3E}">
        <p14:creationId xmlns:p14="http://schemas.microsoft.com/office/powerpoint/2010/main" val="21593058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55F48-896B-445C-F06A-E08E39968CE0}"/>
              </a:ext>
            </a:extLst>
          </p:cNvPr>
          <p:cNvSpPr>
            <a:spLocks noGrp="1"/>
          </p:cNvSpPr>
          <p:nvPr>
            <p:ph type="title"/>
          </p:nvPr>
        </p:nvSpPr>
        <p:spPr/>
        <p:txBody>
          <a:bodyPr/>
          <a:lstStyle/>
          <a:p>
            <a:r>
              <a:rPr lang="en-GB" noProof="0" dirty="0">
                <a:latin typeface="+mj-lt"/>
              </a:rPr>
              <a:t>Serious Allegations</a:t>
            </a:r>
            <a:r>
              <a:rPr lang="en-GB" dirty="0">
                <a:latin typeface="+mj-lt"/>
              </a:rPr>
              <a:t> (whistle blowing policy)</a:t>
            </a:r>
            <a:endParaRPr lang="en-GB" noProof="0" dirty="0"/>
          </a:p>
        </p:txBody>
      </p:sp>
      <p:sp>
        <p:nvSpPr>
          <p:cNvPr id="3" name="Content Placeholder 2">
            <a:extLst>
              <a:ext uri="{FF2B5EF4-FFF2-40B4-BE49-F238E27FC236}">
                <a16:creationId xmlns:a16="http://schemas.microsoft.com/office/drawing/2014/main" id="{8A6B87E1-B49C-1280-87B2-2F3ACBD9FD27}"/>
              </a:ext>
            </a:extLst>
          </p:cNvPr>
          <p:cNvSpPr>
            <a:spLocks noGrp="1"/>
          </p:cNvSpPr>
          <p:nvPr>
            <p:ph idx="1"/>
          </p:nvPr>
        </p:nvSpPr>
        <p:spPr/>
        <p:txBody>
          <a:bodyPr vert="horz" lIns="91440" tIns="45720" rIns="91440" bIns="45720" rtlCol="0" anchor="t">
            <a:normAutofit/>
          </a:bodyPr>
          <a:lstStyle/>
          <a:p>
            <a:pPr>
              <a:lnSpc>
                <a:spcPct val="100000"/>
              </a:lnSpc>
            </a:pPr>
            <a:r>
              <a:rPr lang="en-GB" sz="2400" dirty="0">
                <a:latin typeface="+mj-lt"/>
                <a:ea typeface="Tahoma"/>
                <a:cs typeface="Tahoma"/>
              </a:rPr>
              <a:t>Behaved in a way that has harmed a child, or may have harmed a child and/or </a:t>
            </a:r>
            <a:endParaRPr lang="en-GB" sz="2400" dirty="0">
              <a:latin typeface="+mj-lt"/>
            </a:endParaRPr>
          </a:p>
          <a:p>
            <a:r>
              <a:rPr lang="en-GB" sz="2400" dirty="0">
                <a:latin typeface="+mj-lt"/>
                <a:ea typeface="Tahoma"/>
                <a:cs typeface="Tahoma"/>
              </a:rPr>
              <a:t>Possibly committed a criminal offence against or related to a child, and/or </a:t>
            </a:r>
            <a:endParaRPr lang="en-GB" sz="2400" dirty="0">
              <a:latin typeface="+mj-lt"/>
            </a:endParaRPr>
          </a:p>
          <a:p>
            <a:r>
              <a:rPr lang="en-GB" sz="2400" dirty="0">
                <a:latin typeface="+mj-lt"/>
                <a:ea typeface="Tahoma"/>
                <a:cs typeface="Tahoma"/>
              </a:rPr>
              <a:t>Behaved towards a child or children in a way that indicates he or she may pose a risk of harm to children, and/or </a:t>
            </a:r>
            <a:endParaRPr lang="en-GB" sz="2400" dirty="0">
              <a:latin typeface="+mj-lt"/>
            </a:endParaRPr>
          </a:p>
          <a:p>
            <a:r>
              <a:rPr lang="en-GB" sz="2400" dirty="0">
                <a:latin typeface="+mj-lt"/>
                <a:ea typeface="Tahoma"/>
                <a:cs typeface="Tahoma"/>
              </a:rPr>
              <a:t>Behaved or may have behaved in a way that indicates they may not be suitable to work with children.</a:t>
            </a:r>
          </a:p>
          <a:p>
            <a:pPr marL="457200" indent="-457200"/>
            <a:endParaRPr lang="en-GB" sz="1100" dirty="0">
              <a:latin typeface="+mj-lt"/>
            </a:endParaRPr>
          </a:p>
          <a:p>
            <a:pPr marL="0">
              <a:lnSpc>
                <a:spcPct val="110000"/>
              </a:lnSpc>
              <a:buNone/>
            </a:pPr>
            <a:r>
              <a:rPr lang="en-GB" sz="2400" dirty="0">
                <a:latin typeface="+mj-lt"/>
                <a:ea typeface="Tahoma"/>
                <a:cs typeface="Tahoma"/>
              </a:rPr>
              <a:t>The concern should be referred immediately to the Headteacher (or Principal). </a:t>
            </a:r>
          </a:p>
          <a:p>
            <a:pPr marL="0">
              <a:lnSpc>
                <a:spcPct val="110000"/>
              </a:lnSpc>
              <a:buNone/>
            </a:pPr>
            <a:r>
              <a:rPr lang="en-GB" sz="2400" dirty="0">
                <a:latin typeface="+mj-lt"/>
                <a:ea typeface="Tahoma"/>
                <a:cs typeface="Tahoma"/>
              </a:rPr>
              <a:t>If the concern is about the Headteacher, this should be referred to chair of governors, chair of the management committee or proprietor of an independent school</a:t>
            </a:r>
            <a:endParaRPr lang="en-GB" sz="2400" dirty="0">
              <a:latin typeface="+mj-lt"/>
            </a:endParaRPr>
          </a:p>
        </p:txBody>
      </p:sp>
    </p:spTree>
    <p:extLst>
      <p:ext uri="{BB962C8B-B14F-4D97-AF65-F5344CB8AC3E}">
        <p14:creationId xmlns:p14="http://schemas.microsoft.com/office/powerpoint/2010/main" val="36536704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CCC97-CAC2-E674-FE9A-6E83050AE567}"/>
              </a:ext>
            </a:extLst>
          </p:cNvPr>
          <p:cNvSpPr>
            <a:spLocks noGrp="1"/>
          </p:cNvSpPr>
          <p:nvPr>
            <p:ph type="title"/>
          </p:nvPr>
        </p:nvSpPr>
        <p:spPr/>
        <p:txBody>
          <a:bodyPr/>
          <a:lstStyle/>
          <a:p>
            <a:r>
              <a:rPr lang="en-GB" noProof="0" dirty="0">
                <a:latin typeface="+mj-lt"/>
              </a:rPr>
              <a:t>Whistleblowing</a:t>
            </a:r>
          </a:p>
        </p:txBody>
      </p:sp>
      <p:sp>
        <p:nvSpPr>
          <p:cNvPr id="3" name="Content Placeholder 2">
            <a:extLst>
              <a:ext uri="{FF2B5EF4-FFF2-40B4-BE49-F238E27FC236}">
                <a16:creationId xmlns:a16="http://schemas.microsoft.com/office/drawing/2014/main" id="{003D103E-C9F9-8ACA-2399-FCA594FC0C0B}"/>
              </a:ext>
            </a:extLst>
          </p:cNvPr>
          <p:cNvSpPr>
            <a:spLocks noGrp="1"/>
          </p:cNvSpPr>
          <p:nvPr>
            <p:ph idx="1"/>
          </p:nvPr>
        </p:nvSpPr>
        <p:spPr>
          <a:xfrm>
            <a:off x="109738" y="1354865"/>
            <a:ext cx="7509553" cy="4561794"/>
          </a:xfrm>
        </p:spPr>
        <p:txBody>
          <a:bodyPr vert="horz" lIns="91440" tIns="45720" rIns="91440" bIns="45720" rtlCol="0" anchor="t">
            <a:noAutofit/>
          </a:bodyPr>
          <a:lstStyle/>
          <a:p>
            <a:pPr marL="0" indent="0">
              <a:lnSpc>
                <a:spcPct val="100000"/>
              </a:lnSpc>
              <a:buNone/>
            </a:pPr>
            <a:r>
              <a:rPr lang="en-US" sz="2100" dirty="0">
                <a:latin typeface="+mj-lt"/>
              </a:rPr>
              <a:t>See whistle blowing training slides on our website. </a:t>
            </a:r>
          </a:p>
          <a:p>
            <a:pPr marL="0" indent="0">
              <a:lnSpc>
                <a:spcPct val="100000"/>
              </a:lnSpc>
              <a:buNone/>
            </a:pPr>
            <a:r>
              <a:rPr lang="en-US" sz="2100" dirty="0">
                <a:latin typeface="+mj-lt"/>
              </a:rPr>
              <a:t>Ensure you read our policy and these slides combined. </a:t>
            </a:r>
          </a:p>
          <a:p>
            <a:pPr marL="0" indent="0">
              <a:lnSpc>
                <a:spcPct val="100000"/>
              </a:lnSpc>
              <a:buNone/>
            </a:pPr>
            <a:endParaRPr lang="en-US" sz="2100" dirty="0">
              <a:latin typeface="+mj-lt"/>
            </a:endParaRPr>
          </a:p>
          <a:p>
            <a:pPr marL="0" indent="0">
              <a:lnSpc>
                <a:spcPct val="100000"/>
              </a:lnSpc>
              <a:buNone/>
            </a:pPr>
            <a:r>
              <a:rPr lang="en-US" sz="2100" dirty="0">
                <a:latin typeface="+mj-lt"/>
              </a:rPr>
              <a:t>If you are worried about any </a:t>
            </a:r>
            <a:r>
              <a:rPr lang="en-US" sz="2100" dirty="0" err="1">
                <a:latin typeface="+mj-lt"/>
              </a:rPr>
              <a:t>behaviour</a:t>
            </a:r>
            <a:r>
              <a:rPr lang="en-US" sz="2100" dirty="0">
                <a:latin typeface="+mj-lt"/>
              </a:rPr>
              <a:t> observed by a colleague which you MUST report it.</a:t>
            </a:r>
          </a:p>
        </p:txBody>
      </p:sp>
      <p:pic>
        <p:nvPicPr>
          <p:cNvPr id="9218" name="Picture 2" descr="Whistleblowing Helpline Launched | North Tyneside Safeguarding Children  Partnership">
            <a:extLst>
              <a:ext uri="{FF2B5EF4-FFF2-40B4-BE49-F238E27FC236}">
                <a16:creationId xmlns:a16="http://schemas.microsoft.com/office/drawing/2014/main" id="{1A606F0F-0770-40C0-442D-5C4C13817A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18420" y="2231402"/>
            <a:ext cx="4260230" cy="23951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24850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B7D9A1-5E8D-1E33-8AC1-6C7654A6E6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4B0A72-1201-5A42-C2BB-4792AD19EE2A}"/>
              </a:ext>
            </a:extLst>
          </p:cNvPr>
          <p:cNvSpPr>
            <a:spLocks noGrp="1"/>
          </p:cNvSpPr>
          <p:nvPr>
            <p:ph type="title"/>
          </p:nvPr>
        </p:nvSpPr>
        <p:spPr>
          <a:xfrm>
            <a:off x="240076" y="170406"/>
            <a:ext cx="9476948" cy="1325563"/>
          </a:xfrm>
        </p:spPr>
        <p:txBody>
          <a:bodyPr/>
          <a:lstStyle/>
          <a:p>
            <a:r>
              <a:rPr lang="en-US" dirty="0"/>
              <a:t>KCSIE 2026 - what has changed?</a:t>
            </a:r>
            <a:endParaRPr lang="en-GB" noProof="0" dirty="0">
              <a:latin typeface="+mj-lt"/>
            </a:endParaRPr>
          </a:p>
        </p:txBody>
      </p:sp>
      <p:graphicFrame>
        <p:nvGraphicFramePr>
          <p:cNvPr id="3" name="Content Placeholder 2">
            <a:extLst>
              <a:ext uri="{FF2B5EF4-FFF2-40B4-BE49-F238E27FC236}">
                <a16:creationId xmlns:a16="http://schemas.microsoft.com/office/drawing/2014/main" id="{A36DC63A-BDD7-8061-55B3-9EA9FDC8EBC1}"/>
              </a:ext>
            </a:extLst>
          </p:cNvPr>
          <p:cNvGraphicFramePr>
            <a:graphicFrameLocks noGrp="1"/>
          </p:cNvGraphicFramePr>
          <p:nvPr>
            <p:extLst>
              <p:ext uri="{D42A27DB-BD31-4B8C-83A1-F6EECF244321}">
                <p14:modId xmlns:p14="http://schemas.microsoft.com/office/powerpoint/2010/main" val="1044920525"/>
              </p:ext>
            </p:extLst>
          </p:nvPr>
        </p:nvGraphicFramePr>
        <p:xfrm>
          <a:off x="240366" y="1454617"/>
          <a:ext cx="11638695" cy="47295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57748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11576-34A2-021E-27A3-67DEC7E4BA20}"/>
              </a:ext>
            </a:extLst>
          </p:cNvPr>
          <p:cNvSpPr>
            <a:spLocks noGrp="1"/>
          </p:cNvSpPr>
          <p:nvPr>
            <p:ph type="title"/>
          </p:nvPr>
        </p:nvSpPr>
        <p:spPr>
          <a:xfrm>
            <a:off x="131509" y="-151231"/>
            <a:ext cx="10515600" cy="1325563"/>
          </a:xfrm>
        </p:spPr>
        <p:txBody>
          <a:bodyPr/>
          <a:lstStyle/>
          <a:p>
            <a:r>
              <a:rPr lang="en-GB" sz="3200">
                <a:latin typeface="Aptos Display"/>
              </a:rPr>
              <a:t>All school and college staff should be particularly alert to the potential need for additional support for a child who:</a:t>
            </a:r>
            <a:endParaRPr lang="en-US"/>
          </a:p>
        </p:txBody>
      </p:sp>
      <p:sp>
        <p:nvSpPr>
          <p:cNvPr id="5" name="Content Placeholder 3">
            <a:extLst>
              <a:ext uri="{FF2B5EF4-FFF2-40B4-BE49-F238E27FC236}">
                <a16:creationId xmlns:a16="http://schemas.microsoft.com/office/drawing/2014/main" id="{6680872C-3985-AA27-26CE-59023318A893}"/>
              </a:ext>
            </a:extLst>
          </p:cNvPr>
          <p:cNvSpPr>
            <a:spLocks noGrp="1"/>
          </p:cNvSpPr>
          <p:nvPr/>
        </p:nvSpPr>
        <p:spPr>
          <a:xfrm>
            <a:off x="18716" y="1052263"/>
            <a:ext cx="6059712" cy="5405795"/>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latin typeface="+mj-lt"/>
              </a:rPr>
              <a:t>is disabled or has certain health conditions and has specific additional needs </a:t>
            </a:r>
          </a:p>
          <a:p>
            <a:r>
              <a:rPr lang="en-GB" sz="2000" dirty="0">
                <a:latin typeface="+mj-lt"/>
                <a:ea typeface="Tahoma"/>
                <a:cs typeface="Tahoma"/>
              </a:rPr>
              <a:t> has special educational needs (whether or not they have a statutory Education, Health and Care plan) </a:t>
            </a:r>
          </a:p>
          <a:p>
            <a:r>
              <a:rPr lang="en-GB" sz="2000" dirty="0">
                <a:latin typeface="+mj-lt"/>
              </a:rPr>
              <a:t> has a mental health need </a:t>
            </a:r>
          </a:p>
          <a:p>
            <a:r>
              <a:rPr lang="en-GB" sz="2000" dirty="0">
                <a:latin typeface="+mj-lt"/>
              </a:rPr>
              <a:t> is a young carer </a:t>
            </a:r>
          </a:p>
          <a:p>
            <a:r>
              <a:rPr lang="en-GB" sz="2000" b="1" dirty="0">
                <a:solidFill>
                  <a:srgbClr val="FF0000"/>
                </a:solidFill>
                <a:latin typeface="+mj-lt"/>
              </a:rPr>
              <a:t>has exhibited early signs of abusive, violent and/or harmful behaviours </a:t>
            </a:r>
          </a:p>
          <a:p>
            <a:r>
              <a:rPr lang="en-GB" sz="2000" dirty="0">
                <a:latin typeface="+mj-lt"/>
              </a:rPr>
              <a:t>is showing signs of being drawn in to anti-social or criminal behaviour, including gang involvement and association with organised crime groups or county lines </a:t>
            </a:r>
          </a:p>
          <a:p>
            <a:r>
              <a:rPr lang="en-GB" sz="2000" dirty="0">
                <a:latin typeface="+mj-lt"/>
              </a:rPr>
              <a:t>is frequently missing/goes missing from education, home or care </a:t>
            </a:r>
            <a:endParaRPr lang="en-US" sz="2000" dirty="0">
              <a:latin typeface="+mj-lt"/>
            </a:endParaRPr>
          </a:p>
          <a:p>
            <a:endParaRPr lang="en-GB" sz="2000" dirty="0">
              <a:latin typeface="+mj-lt"/>
            </a:endParaRPr>
          </a:p>
        </p:txBody>
      </p:sp>
      <p:sp>
        <p:nvSpPr>
          <p:cNvPr id="7" name="Content Placeholder 4">
            <a:extLst>
              <a:ext uri="{FF2B5EF4-FFF2-40B4-BE49-F238E27FC236}">
                <a16:creationId xmlns:a16="http://schemas.microsoft.com/office/drawing/2014/main" id="{A6A81CF9-067B-2A21-2765-CB2CC6BF53AC}"/>
              </a:ext>
            </a:extLst>
          </p:cNvPr>
          <p:cNvSpPr txBox="1">
            <a:spLocks/>
          </p:cNvSpPr>
          <p:nvPr/>
        </p:nvSpPr>
        <p:spPr>
          <a:xfrm>
            <a:off x="5845060" y="1041488"/>
            <a:ext cx="6473943" cy="5017096"/>
          </a:xfrm>
          <a:prstGeom prst="rect">
            <a:avLst/>
          </a:prstGeom>
        </p:spPr>
        <p:txBody>
          <a:bodyPr lIns="91440" tIns="45720" rIns="91440" bIns="45720" anchor="t">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a:p>
            <a:r>
              <a:rPr lang="en-GB" sz="8000" dirty="0">
                <a:latin typeface="+mj-lt"/>
                <a:ea typeface="Tahoma"/>
                <a:cs typeface="Tahoma"/>
              </a:rPr>
              <a:t>has </a:t>
            </a:r>
            <a:r>
              <a:rPr lang="en-GB" sz="8000" b="1" dirty="0">
                <a:solidFill>
                  <a:srgbClr val="FF0000"/>
                </a:solidFill>
                <a:latin typeface="+mj-lt"/>
                <a:ea typeface="Tahoma"/>
                <a:cs typeface="Tahoma"/>
              </a:rPr>
              <a:t>been</a:t>
            </a:r>
            <a:r>
              <a:rPr lang="en-GB" sz="8000" dirty="0">
                <a:solidFill>
                  <a:srgbClr val="FF0000"/>
                </a:solidFill>
                <a:latin typeface="+mj-lt"/>
                <a:ea typeface="Tahoma"/>
                <a:cs typeface="Tahoma"/>
              </a:rPr>
              <a:t> </a:t>
            </a:r>
            <a:r>
              <a:rPr lang="en-GB" sz="8000" b="1" dirty="0">
                <a:solidFill>
                  <a:srgbClr val="FF0000"/>
                </a:solidFill>
                <a:latin typeface="+mj-lt"/>
                <a:ea typeface="Tahoma"/>
                <a:cs typeface="Tahoma"/>
              </a:rPr>
              <a:t>repeatedly removed from the classroom</a:t>
            </a:r>
            <a:r>
              <a:rPr lang="en-GB" sz="8000" dirty="0">
                <a:latin typeface="+mj-lt"/>
                <a:ea typeface="Tahoma"/>
                <a:cs typeface="Tahoma"/>
              </a:rPr>
              <a:t>, experienced multiple suspensions</a:t>
            </a:r>
            <a:r>
              <a:rPr lang="en-GB" sz="8000" b="1" dirty="0">
                <a:solidFill>
                  <a:schemeClr val="accent4">
                    <a:lumMod val="75000"/>
                  </a:schemeClr>
                </a:solidFill>
                <a:latin typeface="+mj-lt"/>
                <a:ea typeface="Tahoma"/>
                <a:cs typeface="Tahoma"/>
              </a:rPr>
              <a:t>, </a:t>
            </a:r>
            <a:r>
              <a:rPr lang="en-GB" sz="8000" b="1" dirty="0">
                <a:solidFill>
                  <a:srgbClr val="FF0000"/>
                </a:solidFill>
                <a:latin typeface="+mj-lt"/>
                <a:ea typeface="Tahoma"/>
                <a:cs typeface="Tahoma"/>
              </a:rPr>
              <a:t>is on a part-time timetable</a:t>
            </a:r>
            <a:r>
              <a:rPr lang="en-GB" sz="8000" b="1" dirty="0">
                <a:solidFill>
                  <a:schemeClr val="accent4">
                    <a:lumMod val="75000"/>
                  </a:schemeClr>
                </a:solidFill>
                <a:latin typeface="+mj-lt"/>
                <a:ea typeface="Tahoma"/>
                <a:cs typeface="Tahoma"/>
              </a:rPr>
              <a:t>,</a:t>
            </a:r>
            <a:r>
              <a:rPr lang="en-GB" sz="8000" dirty="0">
                <a:latin typeface="+mj-lt"/>
                <a:ea typeface="Tahoma"/>
                <a:cs typeface="Tahoma"/>
              </a:rPr>
              <a:t> is at risk of being permanently excluded from schools, colleges and in Alternative Provision or a Pupil Referral Unit</a:t>
            </a:r>
          </a:p>
          <a:p>
            <a:r>
              <a:rPr lang="en-GB" sz="8000" dirty="0">
                <a:latin typeface="+mj-lt"/>
              </a:rPr>
              <a:t>is at risk of </a:t>
            </a:r>
            <a:r>
              <a:rPr lang="en-GB" sz="8000" b="1" dirty="0">
                <a:solidFill>
                  <a:srgbClr val="FF0000"/>
                </a:solidFill>
                <a:latin typeface="+mj-lt"/>
              </a:rPr>
              <a:t>exploitation</a:t>
            </a:r>
            <a:r>
              <a:rPr lang="en-GB" sz="8000" dirty="0">
                <a:latin typeface="+mj-lt"/>
              </a:rPr>
              <a:t>, modern slavery, trafficking, </a:t>
            </a:r>
            <a:r>
              <a:rPr lang="en-GB" sz="8000" b="1" dirty="0">
                <a:solidFill>
                  <a:srgbClr val="FF0000"/>
                </a:solidFill>
                <a:latin typeface="+mj-lt"/>
              </a:rPr>
              <a:t>including criminal or sexual </a:t>
            </a:r>
            <a:r>
              <a:rPr lang="en-GB" sz="8000" dirty="0">
                <a:latin typeface="+mj-lt"/>
              </a:rPr>
              <a:t>exploitation</a:t>
            </a:r>
          </a:p>
          <a:p>
            <a:r>
              <a:rPr lang="en-GB" sz="8000" dirty="0">
                <a:latin typeface="+mj-lt"/>
              </a:rPr>
              <a:t>is at risk of being radicalised </a:t>
            </a:r>
            <a:r>
              <a:rPr lang="en-GB" sz="8000" b="1" dirty="0">
                <a:solidFill>
                  <a:srgbClr val="FF0000"/>
                </a:solidFill>
                <a:latin typeface="+mj-lt"/>
              </a:rPr>
              <a:t>into terrorism </a:t>
            </a:r>
          </a:p>
          <a:p>
            <a:r>
              <a:rPr lang="en-GB" sz="8000" dirty="0">
                <a:latin typeface="+mj-lt"/>
              </a:rPr>
              <a:t>has a parent or carer in custody, or is affected by parental offending</a:t>
            </a:r>
          </a:p>
          <a:p>
            <a:r>
              <a:rPr lang="en-GB" sz="8000" dirty="0">
                <a:latin typeface="+mj-lt"/>
              </a:rPr>
              <a:t>is in a family circumstance presenting challenges for the child, such as drug and alcohol misuse, adult mental health issues and domestic abuse </a:t>
            </a:r>
          </a:p>
          <a:p>
            <a:r>
              <a:rPr lang="en-GB" sz="8000" dirty="0">
                <a:latin typeface="+mj-lt"/>
              </a:rPr>
              <a:t>is misusing alcohol and other drugs themselves </a:t>
            </a:r>
          </a:p>
          <a:p>
            <a:r>
              <a:rPr lang="en-GB" sz="8000" dirty="0">
                <a:latin typeface="+mj-lt"/>
              </a:rPr>
              <a:t>is at risk of </a:t>
            </a:r>
            <a:r>
              <a:rPr lang="en-GB" sz="8000" b="1" dirty="0">
                <a:solidFill>
                  <a:srgbClr val="FF0000"/>
                </a:solidFill>
                <a:latin typeface="+mj-lt"/>
              </a:rPr>
              <a:t>honour or faith-based abuse </a:t>
            </a:r>
            <a:r>
              <a:rPr lang="en-GB" sz="8000" dirty="0">
                <a:latin typeface="+mj-lt"/>
              </a:rPr>
              <a:t>such as Female Genital Mutilation or Forced Marriage, </a:t>
            </a:r>
          </a:p>
          <a:p>
            <a:r>
              <a:rPr lang="en-GB" sz="8000" dirty="0">
                <a:latin typeface="+mj-lt"/>
              </a:rPr>
              <a:t>is a privately fostered child. </a:t>
            </a:r>
          </a:p>
        </p:txBody>
      </p:sp>
    </p:spTree>
    <p:extLst>
      <p:ext uri="{BB962C8B-B14F-4D97-AF65-F5344CB8AC3E}">
        <p14:creationId xmlns:p14="http://schemas.microsoft.com/office/powerpoint/2010/main" val="41003323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CCCF7-64F6-12D2-6168-FDE6818469A5}"/>
              </a:ext>
            </a:extLst>
          </p:cNvPr>
          <p:cNvSpPr>
            <a:spLocks noGrp="1"/>
          </p:cNvSpPr>
          <p:nvPr>
            <p:ph type="title"/>
          </p:nvPr>
        </p:nvSpPr>
        <p:spPr/>
        <p:txBody>
          <a:bodyPr>
            <a:normAutofit/>
          </a:bodyPr>
          <a:lstStyle/>
          <a:p>
            <a:r>
              <a:rPr lang="en-GB" sz="4000">
                <a:solidFill>
                  <a:srgbClr val="FF0000"/>
                </a:solidFill>
                <a:latin typeface="Tahoma"/>
                <a:ea typeface="Tahoma"/>
                <a:cs typeface="Tahoma"/>
              </a:rPr>
              <a:t>Key message :</a:t>
            </a:r>
            <a:r>
              <a:rPr lang="en-GB" sz="4000">
                <a:latin typeface="Tahoma"/>
                <a:ea typeface="Tahoma"/>
                <a:cs typeface="Tahoma"/>
              </a:rPr>
              <a:t> </a:t>
            </a:r>
            <a:br>
              <a:rPr lang="en-GB" sz="4000">
                <a:latin typeface="Tahoma"/>
                <a:ea typeface="Tahoma"/>
                <a:cs typeface="Tahoma"/>
              </a:rPr>
            </a:br>
            <a:r>
              <a:rPr lang="en-GB" sz="4000">
                <a:latin typeface="Tahoma"/>
                <a:ea typeface="Tahoma"/>
                <a:cs typeface="Tahoma"/>
              </a:rPr>
              <a:t>Early Help is now termed </a:t>
            </a:r>
            <a:r>
              <a:rPr lang="en-GB" sz="4000">
                <a:solidFill>
                  <a:srgbClr val="FF0000"/>
                </a:solidFill>
                <a:latin typeface="Tahoma"/>
                <a:ea typeface="Tahoma"/>
                <a:cs typeface="Tahoma"/>
              </a:rPr>
              <a:t>Family Help</a:t>
            </a:r>
            <a:endParaRPr lang="en-GB" sz="4000">
              <a:solidFill>
                <a:srgbClr val="FF0000"/>
              </a:solidFill>
            </a:endParaRPr>
          </a:p>
        </p:txBody>
      </p:sp>
      <p:sp>
        <p:nvSpPr>
          <p:cNvPr id="6" name="Content Placeholder 2">
            <a:extLst>
              <a:ext uri="{FF2B5EF4-FFF2-40B4-BE49-F238E27FC236}">
                <a16:creationId xmlns:a16="http://schemas.microsoft.com/office/drawing/2014/main" id="{AE5E9124-5661-B282-7FF9-DCA278C62E82}"/>
              </a:ext>
            </a:extLst>
          </p:cNvPr>
          <p:cNvSpPr txBox="1">
            <a:spLocks/>
          </p:cNvSpPr>
          <p:nvPr/>
        </p:nvSpPr>
        <p:spPr>
          <a:xfrm>
            <a:off x="537117" y="1595902"/>
            <a:ext cx="6412832" cy="494172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400">
                <a:latin typeface="+mj-lt"/>
              </a:rPr>
              <a:t>Updated terminology to include:</a:t>
            </a:r>
          </a:p>
          <a:p>
            <a:r>
              <a:rPr lang="en-GB" sz="2400">
                <a:latin typeface="+mj-lt"/>
              </a:rPr>
              <a:t>Universal services </a:t>
            </a:r>
          </a:p>
          <a:p>
            <a:r>
              <a:rPr lang="en-GB" sz="2400">
                <a:latin typeface="+mj-lt"/>
              </a:rPr>
              <a:t>Community-based Early Help (the collective support offered by schools, colleges, health visitors, early years settings and community groups) and </a:t>
            </a:r>
          </a:p>
          <a:p>
            <a:r>
              <a:rPr lang="en-GB" sz="2400">
                <a:latin typeface="+mj-lt"/>
                <a:ea typeface="Tahoma"/>
                <a:cs typeface="Tahoma"/>
              </a:rPr>
              <a:t>the Targeted Early Help (the more focused approach partnership-based support developed in local areas) level of </a:t>
            </a:r>
            <a:r>
              <a:rPr lang="en-GB" sz="2400">
                <a:solidFill>
                  <a:srgbClr val="FF0000"/>
                </a:solidFill>
                <a:latin typeface="+mj-lt"/>
                <a:ea typeface="Tahoma"/>
                <a:cs typeface="Tahoma"/>
              </a:rPr>
              <a:t>Family Help</a:t>
            </a:r>
          </a:p>
          <a:p>
            <a:r>
              <a:rPr lang="en-GB" sz="2400">
                <a:latin typeface="+mj-lt"/>
              </a:rPr>
              <a:t>Statutory Intervention</a:t>
            </a:r>
          </a:p>
          <a:p>
            <a:pPr marL="0" indent="0">
              <a:buFont typeface="Arial" panose="020B0604020202020204" pitchFamily="34" charset="0"/>
              <a:buNone/>
            </a:pPr>
            <a:endParaRPr lang="en-GB" sz="2200" i="1">
              <a:latin typeface="+mj-lt"/>
            </a:endParaRPr>
          </a:p>
          <a:p>
            <a:endParaRPr lang="en-GB" sz="2200">
              <a:latin typeface="+mj-lt"/>
            </a:endParaRPr>
          </a:p>
        </p:txBody>
      </p:sp>
      <p:sp>
        <p:nvSpPr>
          <p:cNvPr id="10" name="Content Placeholder 5">
            <a:extLst>
              <a:ext uri="{FF2B5EF4-FFF2-40B4-BE49-F238E27FC236}">
                <a16:creationId xmlns:a16="http://schemas.microsoft.com/office/drawing/2014/main" id="{F033D17B-C3EF-0EFD-FF61-6B43916FEBAC}"/>
              </a:ext>
            </a:extLst>
          </p:cNvPr>
          <p:cNvSpPr txBox="1">
            <a:spLocks/>
          </p:cNvSpPr>
          <p:nvPr/>
        </p:nvSpPr>
        <p:spPr>
          <a:xfrm>
            <a:off x="7448807" y="2109711"/>
            <a:ext cx="4092206" cy="3135222"/>
          </a:xfrm>
          <a:prstGeom prst="rect">
            <a:avLst/>
          </a:prstGeom>
          <a:ln w="28575">
            <a:solidFill>
              <a:srgbClr val="FF0000"/>
            </a:solidFill>
          </a:ln>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2400">
                <a:latin typeface="+mj-lt"/>
              </a:rPr>
              <a:t>Expectation that children should receive support as soon as needs emerge, through universal services, community-based Early Help or targeted Family Help, rather than waiting for statutory social care intervention to become necessary</a:t>
            </a:r>
            <a:endParaRPr lang="en-US" sz="2400">
              <a:latin typeface="+mj-lt"/>
            </a:endParaRPr>
          </a:p>
          <a:p>
            <a:pPr marL="0" indent="0">
              <a:buFont typeface="Arial" panose="020B0604020202020204" pitchFamily="34" charset="0"/>
              <a:buNone/>
            </a:pPr>
            <a:endParaRPr lang="en-US"/>
          </a:p>
        </p:txBody>
      </p:sp>
    </p:spTree>
    <p:extLst>
      <p:ext uri="{BB962C8B-B14F-4D97-AF65-F5344CB8AC3E}">
        <p14:creationId xmlns:p14="http://schemas.microsoft.com/office/powerpoint/2010/main" val="15670071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A01114-9414-AA3C-0F2C-AA44BBE337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F6B751-990E-374A-50EB-8C704B2338EC}"/>
              </a:ext>
            </a:extLst>
          </p:cNvPr>
          <p:cNvSpPr>
            <a:spLocks noGrp="1"/>
          </p:cNvSpPr>
          <p:nvPr>
            <p:ph type="title"/>
          </p:nvPr>
        </p:nvSpPr>
        <p:spPr/>
        <p:txBody>
          <a:bodyPr anchor="b">
            <a:normAutofit/>
          </a:bodyPr>
          <a:lstStyle/>
          <a:p>
            <a:r>
              <a:rPr lang="en-GB">
                <a:latin typeface="+mj-lt"/>
              </a:rPr>
              <a:t>Community based Family Help and statutory services</a:t>
            </a:r>
          </a:p>
        </p:txBody>
      </p:sp>
      <p:sp>
        <p:nvSpPr>
          <p:cNvPr id="3" name="Content Placeholder 2">
            <a:extLst>
              <a:ext uri="{FF2B5EF4-FFF2-40B4-BE49-F238E27FC236}">
                <a16:creationId xmlns:a16="http://schemas.microsoft.com/office/drawing/2014/main" id="{2F92FE43-D33D-98B6-7BFC-84F7B1108B80}"/>
              </a:ext>
            </a:extLst>
          </p:cNvPr>
          <p:cNvSpPr>
            <a:spLocks noGrp="1"/>
          </p:cNvSpPr>
          <p:nvPr>
            <p:ph idx="1"/>
          </p:nvPr>
        </p:nvSpPr>
        <p:spPr>
          <a:xfrm>
            <a:off x="276652" y="1529036"/>
            <a:ext cx="8750353" cy="4387623"/>
          </a:xfrm>
        </p:spPr>
        <p:txBody>
          <a:bodyPr vert="horz" lIns="91440" tIns="45720" rIns="91440" bIns="45720" rtlCol="0" anchor="t">
            <a:normAutofit/>
          </a:bodyPr>
          <a:lstStyle/>
          <a:p>
            <a:pPr marL="342900" indent="-342900"/>
            <a:r>
              <a:rPr lang="en-GB" sz="2400" dirty="0">
                <a:latin typeface="Aptos Display"/>
                <a:ea typeface="Tahoma"/>
                <a:cs typeface="Tahoma"/>
              </a:rPr>
              <a:t>Updated terminology to include universal services and community based early help and the targeted early help level of Family Help</a:t>
            </a:r>
            <a:endParaRPr lang="en-US" sz="2400" dirty="0">
              <a:latin typeface="Aptos Display"/>
              <a:ea typeface="Tahoma"/>
              <a:cs typeface="Tahoma"/>
            </a:endParaRPr>
          </a:p>
          <a:p>
            <a:pPr marL="342900" indent="-342900"/>
            <a:r>
              <a:rPr lang="en-GB" sz="2400" dirty="0">
                <a:latin typeface="Aptos Display"/>
                <a:ea typeface="Tahoma"/>
                <a:cs typeface="Tahoma"/>
              </a:rPr>
              <a:t>Staff should be aware of the processes for community-based Family Help </a:t>
            </a:r>
          </a:p>
          <a:p>
            <a:pPr marL="342900" indent="-342900"/>
            <a:r>
              <a:rPr lang="en-US" sz="2400" dirty="0">
                <a:latin typeface="Aptos Display"/>
                <a:ea typeface="Tahoma"/>
                <a:cs typeface="Tahoma"/>
              </a:rPr>
              <a:t>Staff should understand when a child may benefit from:</a:t>
            </a:r>
            <a:endParaRPr lang="en-GB" sz="2400" dirty="0">
              <a:latin typeface="Aptos Display"/>
              <a:ea typeface="Tahoma"/>
              <a:cs typeface="Tahoma"/>
            </a:endParaRPr>
          </a:p>
          <a:p>
            <a:pPr marL="914400" lvl="1" indent="-457200">
              <a:spcBef>
                <a:spcPts val="0"/>
              </a:spcBef>
              <a:buFont typeface="Courier New" panose="020B0604020202020204" pitchFamily="34" charset="0"/>
              <a:buChar char="o"/>
            </a:pPr>
            <a:r>
              <a:rPr lang="en-US" b="1" dirty="0">
                <a:latin typeface="Aptos Display"/>
                <a:ea typeface="Tahoma"/>
                <a:cs typeface="Tahoma"/>
              </a:rPr>
              <a:t>Targeted Early Help</a:t>
            </a:r>
            <a:r>
              <a:rPr lang="en-US" dirty="0">
                <a:latin typeface="Aptos Display"/>
                <a:ea typeface="Tahoma"/>
                <a:cs typeface="Tahoma"/>
              </a:rPr>
              <a:t> and </a:t>
            </a:r>
            <a:r>
              <a:rPr lang="en-US" b="1" dirty="0">
                <a:latin typeface="Aptos Display"/>
                <a:ea typeface="Tahoma"/>
                <a:cs typeface="Tahoma"/>
              </a:rPr>
              <a:t>Family Help services </a:t>
            </a:r>
          </a:p>
          <a:p>
            <a:pPr marL="914400" lvl="1" indent="-457200">
              <a:spcBef>
                <a:spcPts val="0"/>
              </a:spcBef>
              <a:buFont typeface="Courier New" panose="020B0604020202020204" pitchFamily="34" charset="0"/>
              <a:buChar char="o"/>
            </a:pPr>
            <a:r>
              <a:rPr lang="en-US" b="1" dirty="0">
                <a:latin typeface="Aptos Display"/>
                <a:ea typeface="Tahoma"/>
                <a:cs typeface="Tahoma"/>
              </a:rPr>
              <a:t>Child in Need support</a:t>
            </a:r>
          </a:p>
          <a:p>
            <a:pPr marL="914400" lvl="1" indent="-457200">
              <a:spcBef>
                <a:spcPts val="0"/>
              </a:spcBef>
              <a:buFont typeface="Courier New" panose="020B0604020202020204" pitchFamily="34" charset="0"/>
              <a:buChar char="o"/>
            </a:pPr>
            <a:r>
              <a:rPr lang="en-US" b="1" dirty="0">
                <a:latin typeface="Aptos Display"/>
                <a:ea typeface="Tahoma"/>
                <a:cs typeface="Tahoma"/>
              </a:rPr>
              <a:t>Child Protection intervention </a:t>
            </a:r>
          </a:p>
          <a:p>
            <a:pPr marL="914400" lvl="1" indent="-457200">
              <a:spcBef>
                <a:spcPts val="0"/>
              </a:spcBef>
              <a:buFont typeface="Courier New" panose="020B0604020202020204" pitchFamily="34" charset="0"/>
              <a:buChar char="o"/>
            </a:pPr>
            <a:r>
              <a:rPr lang="en-US" dirty="0">
                <a:latin typeface="Aptos Display"/>
                <a:ea typeface="Tahoma"/>
                <a:cs typeface="Tahoma"/>
              </a:rPr>
              <a:t>Additional statutory provisions including </a:t>
            </a:r>
            <a:r>
              <a:rPr lang="en-US" b="1" dirty="0">
                <a:latin typeface="Aptos Display"/>
                <a:ea typeface="Tahoma"/>
                <a:cs typeface="Tahoma"/>
              </a:rPr>
              <a:t>Section 20 accommodation</a:t>
            </a:r>
            <a:r>
              <a:rPr lang="en-US" dirty="0">
                <a:latin typeface="Aptos Display"/>
                <a:ea typeface="Tahoma"/>
                <a:cs typeface="Tahoma"/>
              </a:rPr>
              <a:t> (in care temporarily parent still has PR) and </a:t>
            </a:r>
            <a:r>
              <a:rPr lang="en-US" b="1" dirty="0">
                <a:latin typeface="Aptos Display"/>
                <a:ea typeface="Tahoma"/>
                <a:cs typeface="Tahoma"/>
              </a:rPr>
              <a:t>Section 31 care and supervision orders </a:t>
            </a:r>
            <a:r>
              <a:rPr lang="en-US" dirty="0">
                <a:latin typeface="Aptos Display"/>
                <a:ea typeface="Tahoma"/>
                <a:cs typeface="Tahoma"/>
              </a:rPr>
              <a:t>(more serious / legal proceedings) </a:t>
            </a:r>
          </a:p>
          <a:p>
            <a:pPr lvl="1">
              <a:buFont typeface="Courier New" panose="020B0604020202020204" pitchFamily="34" charset="0"/>
              <a:buChar char="o"/>
            </a:pPr>
            <a:endParaRPr lang="en-GB" sz="2200" b="1" dirty="0"/>
          </a:p>
          <a:p>
            <a:endParaRPr lang="en-GB" sz="2200" dirty="0">
              <a:highlight>
                <a:srgbClr val="FFFF00"/>
              </a:highlight>
            </a:endParaRPr>
          </a:p>
        </p:txBody>
      </p:sp>
      <p:pic>
        <p:nvPicPr>
          <p:cNvPr id="4" name="Picture 3">
            <a:extLst>
              <a:ext uri="{FF2B5EF4-FFF2-40B4-BE49-F238E27FC236}">
                <a16:creationId xmlns:a16="http://schemas.microsoft.com/office/drawing/2014/main" id="{B89450C1-8CA8-ECFE-516D-2DC011E701F1}"/>
              </a:ext>
            </a:extLst>
          </p:cNvPr>
          <p:cNvPicPr>
            <a:picLocks noChangeAspect="1"/>
          </p:cNvPicPr>
          <p:nvPr/>
        </p:nvPicPr>
        <p:blipFill>
          <a:blip r:embed="rId3"/>
          <a:stretch>
            <a:fillRect/>
          </a:stretch>
        </p:blipFill>
        <p:spPr>
          <a:xfrm>
            <a:off x="9131823" y="1589785"/>
            <a:ext cx="2676645" cy="3678429"/>
          </a:xfrm>
          <a:prstGeom prst="rect">
            <a:avLst/>
          </a:prstGeom>
        </p:spPr>
      </p:pic>
    </p:spTree>
    <p:extLst>
      <p:ext uri="{BB962C8B-B14F-4D97-AF65-F5344CB8AC3E}">
        <p14:creationId xmlns:p14="http://schemas.microsoft.com/office/powerpoint/2010/main" val="37381990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EC13E-5F7D-7702-227A-57F1A9F55607}"/>
              </a:ext>
            </a:extLst>
          </p:cNvPr>
          <p:cNvSpPr>
            <a:spLocks noGrp="1"/>
          </p:cNvSpPr>
          <p:nvPr>
            <p:ph type="title"/>
          </p:nvPr>
        </p:nvSpPr>
        <p:spPr/>
        <p:txBody>
          <a:bodyPr>
            <a:normAutofit/>
          </a:bodyPr>
          <a:lstStyle/>
          <a:p>
            <a:r>
              <a:rPr lang="en-GB">
                <a:latin typeface="Aptos Display"/>
                <a:ea typeface="Tahoma"/>
                <a:cs typeface="Tahoma"/>
              </a:rPr>
              <a:t>Targeted Early Help and Family Help Services - </a:t>
            </a:r>
            <a:r>
              <a:rPr lang="en-GB" sz="2000" b="1">
                <a:latin typeface="Aptos Display"/>
                <a:ea typeface="Tahoma"/>
                <a:cs typeface="Tahoma"/>
              </a:rPr>
              <a:t>Children Act 2004 – Sections 10 and 11</a:t>
            </a:r>
            <a:endParaRPr lang="en-US">
              <a:latin typeface="Aptos Display"/>
              <a:ea typeface="Tahoma"/>
              <a:cs typeface="Tahoma"/>
            </a:endParaRPr>
          </a:p>
        </p:txBody>
      </p:sp>
      <p:sp>
        <p:nvSpPr>
          <p:cNvPr id="3" name="Content Placeholder 2">
            <a:extLst>
              <a:ext uri="{FF2B5EF4-FFF2-40B4-BE49-F238E27FC236}">
                <a16:creationId xmlns:a16="http://schemas.microsoft.com/office/drawing/2014/main" id="{B748FFDD-758F-1589-5D40-5CCAD7E324FB}"/>
              </a:ext>
            </a:extLst>
          </p:cNvPr>
          <p:cNvSpPr>
            <a:spLocks noGrp="1"/>
          </p:cNvSpPr>
          <p:nvPr>
            <p:ph idx="1"/>
          </p:nvPr>
        </p:nvSpPr>
        <p:spPr/>
        <p:txBody>
          <a:bodyPr vert="horz" lIns="91440" tIns="45720" rIns="91440" bIns="45720" rtlCol="0" anchor="t">
            <a:noAutofit/>
          </a:bodyPr>
          <a:lstStyle/>
          <a:p>
            <a:pPr marL="0" indent="0">
              <a:lnSpc>
                <a:spcPct val="100000"/>
              </a:lnSpc>
              <a:buNone/>
            </a:pPr>
            <a:r>
              <a:rPr lang="en-GB" sz="2400">
                <a:latin typeface="+mj-lt"/>
                <a:ea typeface="Tahoma"/>
                <a:cs typeface="Tahoma"/>
              </a:rPr>
              <a:t>Where children and families are experiencing difficulties, but where there is no immediate safeguarding concern requiring statutory social care intervention. The aim is to identify needs early and provide coordinated support before problems escalate. E.g.</a:t>
            </a:r>
            <a:endParaRPr lang="en-GB" sz="2400">
              <a:latin typeface="+mj-lt"/>
              <a:cs typeface="Tahoma"/>
            </a:endParaRPr>
          </a:p>
          <a:p>
            <a:pPr lvl="1">
              <a:buFont typeface="Courier New" panose="020B0604020202020204" pitchFamily="34" charset="0"/>
              <a:buChar char="o"/>
            </a:pPr>
            <a:r>
              <a:rPr lang="en-GB">
                <a:latin typeface="+mj-lt"/>
                <a:ea typeface="Tahoma"/>
                <a:cs typeface="Tahoma"/>
              </a:rPr>
              <a:t>Persistent attendance concerns.</a:t>
            </a:r>
          </a:p>
          <a:p>
            <a:pPr lvl="1">
              <a:buFont typeface="Courier New" panose="020B0604020202020204" pitchFamily="34" charset="0"/>
              <a:buChar char="o"/>
            </a:pPr>
            <a:r>
              <a:rPr lang="en-GB">
                <a:latin typeface="+mj-lt"/>
                <a:ea typeface="Tahoma"/>
                <a:cs typeface="Tahoma"/>
              </a:rPr>
              <a:t>Emerging mental health difficulties.</a:t>
            </a:r>
          </a:p>
          <a:p>
            <a:pPr lvl="1">
              <a:buFont typeface="Courier New" panose="020B0604020202020204" pitchFamily="34" charset="0"/>
              <a:buChar char="o"/>
            </a:pPr>
            <a:r>
              <a:rPr lang="en-GB">
                <a:latin typeface="+mj-lt"/>
                <a:ea typeface="Tahoma"/>
                <a:cs typeface="Tahoma"/>
              </a:rPr>
              <a:t>Family conflict.</a:t>
            </a:r>
          </a:p>
          <a:p>
            <a:pPr lvl="1">
              <a:buFont typeface="Courier New" panose="020B0604020202020204" pitchFamily="34" charset="0"/>
              <a:buChar char="o"/>
            </a:pPr>
            <a:r>
              <a:rPr lang="en-GB">
                <a:latin typeface="+mj-lt"/>
                <a:ea typeface="Tahoma"/>
                <a:cs typeface="Tahoma"/>
              </a:rPr>
              <a:t>Housing or financial pressures.</a:t>
            </a:r>
          </a:p>
          <a:p>
            <a:pPr lvl="1">
              <a:buFont typeface="Courier New" panose="020B0604020202020204" pitchFamily="34" charset="0"/>
              <a:buChar char="o"/>
            </a:pPr>
            <a:r>
              <a:rPr lang="en-GB">
                <a:latin typeface="+mj-lt"/>
                <a:ea typeface="Tahoma"/>
                <a:cs typeface="Tahoma"/>
              </a:rPr>
              <a:t>Low-level neglect.</a:t>
            </a:r>
          </a:p>
          <a:p>
            <a:pPr lvl="1">
              <a:buFont typeface="Courier New" panose="020B0604020202020204" pitchFamily="34" charset="0"/>
              <a:buChar char="o"/>
            </a:pPr>
            <a:r>
              <a:rPr lang="en-GB">
                <a:latin typeface="+mj-lt"/>
                <a:ea typeface="Tahoma"/>
                <a:cs typeface="Tahoma"/>
              </a:rPr>
              <a:t>Behavioural difficulties impacting wellbeing.</a:t>
            </a:r>
            <a:endParaRPr lang="en-GB" i="1">
              <a:solidFill>
                <a:schemeClr val="accent6">
                  <a:lumMod val="49000"/>
                </a:schemeClr>
              </a:solidFill>
              <a:latin typeface="+mj-lt"/>
              <a:ea typeface="Calibri"/>
              <a:cs typeface="Calibri"/>
            </a:endParaRPr>
          </a:p>
        </p:txBody>
      </p:sp>
      <p:sp>
        <p:nvSpPr>
          <p:cNvPr id="4" name="TextBox 3">
            <a:extLst>
              <a:ext uri="{FF2B5EF4-FFF2-40B4-BE49-F238E27FC236}">
                <a16:creationId xmlns:a16="http://schemas.microsoft.com/office/drawing/2014/main" id="{9AF1FF5F-82D1-2C43-5E0C-37EE5844506D}"/>
              </a:ext>
            </a:extLst>
          </p:cNvPr>
          <p:cNvSpPr txBox="1"/>
          <p:nvPr/>
        </p:nvSpPr>
        <p:spPr>
          <a:xfrm>
            <a:off x="7449328" y="3076688"/>
            <a:ext cx="4222712" cy="2215991"/>
          </a:xfrm>
          <a:prstGeom prst="rect">
            <a:avLst/>
          </a:prstGeom>
          <a:noFill/>
          <a:ln w="28575">
            <a:solidFill>
              <a:srgbClr val="FF000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a:latin typeface="Aptos Display"/>
                <a:ea typeface="Calibri"/>
                <a:cs typeface="Calibri"/>
              </a:rPr>
              <a:t>Schools play a key role in recognising emerging concerns and working with families and partner agencies to access appropriate support.</a:t>
            </a:r>
          </a:p>
          <a:p>
            <a:pPr algn="l"/>
            <a:endParaRPr lang="en-GB"/>
          </a:p>
        </p:txBody>
      </p:sp>
    </p:spTree>
    <p:extLst>
      <p:ext uri="{BB962C8B-B14F-4D97-AF65-F5344CB8AC3E}">
        <p14:creationId xmlns:p14="http://schemas.microsoft.com/office/powerpoint/2010/main" val="2350017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D7FE01A2-E850-22C3-F9C3-98A435FFA0CA}"/>
              </a:ext>
            </a:extLst>
          </p:cNvPr>
          <p:cNvPicPr>
            <a:picLocks noGrp="1" noChangeAspect="1"/>
          </p:cNvPicPr>
          <p:nvPr>
            <p:ph idx="1"/>
          </p:nvPr>
        </p:nvPicPr>
        <p:blipFill>
          <a:blip r:embed="rId3"/>
          <a:stretch>
            <a:fillRect/>
          </a:stretch>
        </p:blipFill>
        <p:spPr>
          <a:xfrm>
            <a:off x="109836" y="149228"/>
            <a:ext cx="7590671" cy="5339153"/>
          </a:xfrm>
          <a:prstGeom prst="rect">
            <a:avLst/>
          </a:prstGeom>
        </p:spPr>
      </p:pic>
      <p:pic>
        <p:nvPicPr>
          <p:cNvPr id="3" name="Picture 2" descr="A group of children lying on grass&#10;&#10;AI-generated content may be incorrect.">
            <a:extLst>
              <a:ext uri="{FF2B5EF4-FFF2-40B4-BE49-F238E27FC236}">
                <a16:creationId xmlns:a16="http://schemas.microsoft.com/office/drawing/2014/main" id="{810AEBBD-7D13-855E-4729-06EF37E54C2A}"/>
              </a:ext>
            </a:extLst>
          </p:cNvPr>
          <p:cNvPicPr>
            <a:picLocks noChangeAspect="1"/>
          </p:cNvPicPr>
          <p:nvPr/>
        </p:nvPicPr>
        <p:blipFill>
          <a:blip r:embed="rId4"/>
          <a:stretch>
            <a:fillRect/>
          </a:stretch>
        </p:blipFill>
        <p:spPr>
          <a:xfrm rot="1440000">
            <a:off x="8624003" y="2683464"/>
            <a:ext cx="2023503" cy="2785801"/>
          </a:xfrm>
          <a:prstGeom prst="rect">
            <a:avLst/>
          </a:prstGeom>
        </p:spPr>
      </p:pic>
      <p:pic>
        <p:nvPicPr>
          <p:cNvPr id="6" name="Picture 5">
            <a:extLst>
              <a:ext uri="{FF2B5EF4-FFF2-40B4-BE49-F238E27FC236}">
                <a16:creationId xmlns:a16="http://schemas.microsoft.com/office/drawing/2014/main" id="{9305C3FF-66E5-DF1C-3F9A-60BABD9F808A}"/>
              </a:ext>
            </a:extLst>
          </p:cNvPr>
          <p:cNvPicPr>
            <a:picLocks noChangeAspect="1"/>
          </p:cNvPicPr>
          <p:nvPr/>
        </p:nvPicPr>
        <p:blipFill>
          <a:blip r:embed="rId5"/>
          <a:stretch>
            <a:fillRect/>
          </a:stretch>
        </p:blipFill>
        <p:spPr>
          <a:xfrm>
            <a:off x="7176971" y="498757"/>
            <a:ext cx="4694178" cy="1892751"/>
          </a:xfrm>
          <a:prstGeom prst="rect">
            <a:avLst/>
          </a:prstGeom>
          <a:ln>
            <a:solidFill>
              <a:schemeClr val="tx1"/>
            </a:solidFill>
          </a:ln>
        </p:spPr>
      </p:pic>
    </p:spTree>
    <p:extLst>
      <p:ext uri="{BB962C8B-B14F-4D97-AF65-F5344CB8AC3E}">
        <p14:creationId xmlns:p14="http://schemas.microsoft.com/office/powerpoint/2010/main" val="22925079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BA88-A64D-313A-19A1-0EB43C542806}"/>
              </a:ext>
            </a:extLst>
          </p:cNvPr>
          <p:cNvSpPr>
            <a:spLocks noGrp="1"/>
          </p:cNvSpPr>
          <p:nvPr>
            <p:ph type="title"/>
          </p:nvPr>
        </p:nvSpPr>
        <p:spPr/>
        <p:txBody>
          <a:bodyPr/>
          <a:lstStyle/>
          <a:p>
            <a:r>
              <a:rPr lang="en-GB">
                <a:latin typeface="Aptos Display"/>
                <a:ea typeface="Tahoma"/>
                <a:cs typeface="Tahoma"/>
              </a:rPr>
              <a:t>EYFS </a:t>
            </a:r>
            <a:endParaRPr lang="en-GB">
              <a:latin typeface="Aptos Display"/>
            </a:endParaRPr>
          </a:p>
        </p:txBody>
      </p:sp>
      <p:sp>
        <p:nvSpPr>
          <p:cNvPr id="3" name="Content Placeholder 2">
            <a:extLst>
              <a:ext uri="{FF2B5EF4-FFF2-40B4-BE49-F238E27FC236}">
                <a16:creationId xmlns:a16="http://schemas.microsoft.com/office/drawing/2014/main" id="{52E6CAD3-E63A-2C53-6B35-4DD52C0C0234}"/>
              </a:ext>
            </a:extLst>
          </p:cNvPr>
          <p:cNvSpPr>
            <a:spLocks noGrp="1"/>
          </p:cNvSpPr>
          <p:nvPr>
            <p:ph idx="1"/>
          </p:nvPr>
        </p:nvSpPr>
        <p:spPr>
          <a:xfrm>
            <a:off x="166924" y="1233814"/>
            <a:ext cx="6974071" cy="4387623"/>
          </a:xfrm>
        </p:spPr>
        <p:txBody>
          <a:bodyPr vert="horz" lIns="91440" tIns="45720" rIns="91440" bIns="45720" rtlCol="0" anchor="t">
            <a:noAutofit/>
          </a:bodyPr>
          <a:lstStyle/>
          <a:p>
            <a:pPr marL="0" indent="0">
              <a:buNone/>
            </a:pPr>
            <a:r>
              <a:rPr lang="en-GB" sz="2400" dirty="0">
                <a:latin typeface="Aptos Display"/>
                <a:ea typeface="Tahoma"/>
                <a:cs typeface="Tahoma"/>
              </a:rPr>
              <a:t>KCSIE 2026 should be read alongside statutory guidance, section 3 of Early years foundation stage (EYFS) statutory framework - GOV.UK (for children aged 0 to 5 in school-based nurseries and reception). </a:t>
            </a:r>
            <a:endParaRPr lang="en-US" sz="2400" dirty="0">
              <a:latin typeface="Aptos Display"/>
            </a:endParaRPr>
          </a:p>
          <a:p>
            <a:pPr marL="0" indent="0">
              <a:buNone/>
            </a:pPr>
            <a:endParaRPr lang="en-GB" sz="1600" dirty="0">
              <a:latin typeface="Aptos Display"/>
              <a:ea typeface="Tahoma"/>
              <a:cs typeface="Tahoma"/>
            </a:endParaRPr>
          </a:p>
          <a:p>
            <a:pPr marL="457200" indent="-457200"/>
            <a:r>
              <a:rPr lang="en-GB" sz="2400" dirty="0">
                <a:latin typeface="Aptos Display"/>
                <a:ea typeface="Tahoma"/>
                <a:cs typeface="Tahoma"/>
              </a:rPr>
              <a:t>Safer eating - all professionals supervising children, age 5 below, eating have suitable First Aid training in order to manage a choking incident</a:t>
            </a:r>
          </a:p>
          <a:p>
            <a:pPr marL="457200" indent="-457200"/>
            <a:r>
              <a:rPr lang="en-GB" sz="2400" dirty="0">
                <a:latin typeface="Aptos Display"/>
                <a:ea typeface="Tahoma"/>
                <a:cs typeface="Tahoma"/>
              </a:rPr>
              <a:t>Privacy in personal care – see our intimate care policy</a:t>
            </a:r>
          </a:p>
          <a:p>
            <a:pPr marL="0" indent="0">
              <a:buNone/>
            </a:pPr>
            <a:endParaRPr lang="en-GB" sz="2400" dirty="0">
              <a:latin typeface="Aptos Display"/>
              <a:ea typeface="Tahoma"/>
              <a:cs typeface="Tahoma"/>
            </a:endParaRPr>
          </a:p>
        </p:txBody>
      </p:sp>
      <p:pic>
        <p:nvPicPr>
          <p:cNvPr id="10242" name="Picture 2" descr="Your 3 3/4-year-old: Classes for preschoolers? | BabyCenter">
            <a:extLst>
              <a:ext uri="{FF2B5EF4-FFF2-40B4-BE49-F238E27FC236}">
                <a16:creationId xmlns:a16="http://schemas.microsoft.com/office/drawing/2014/main" id="{C7EA8929-FB30-4888-1DB3-DD8F900E1C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5065" y="2221394"/>
            <a:ext cx="4461838" cy="2412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63063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551029-F5E8-956F-7784-409B8136DC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8155D7-EEA8-3684-BF01-F1F1D32C1F52}"/>
              </a:ext>
            </a:extLst>
          </p:cNvPr>
          <p:cNvSpPr>
            <a:spLocks noGrp="1"/>
          </p:cNvSpPr>
          <p:nvPr>
            <p:ph type="title"/>
          </p:nvPr>
        </p:nvSpPr>
        <p:spPr>
          <a:xfrm>
            <a:off x="385042" y="57622"/>
            <a:ext cx="10515600" cy="1325563"/>
          </a:xfrm>
        </p:spPr>
        <p:txBody>
          <a:bodyPr>
            <a:normAutofit/>
          </a:bodyPr>
          <a:lstStyle/>
          <a:p>
            <a:r>
              <a:rPr lang="en-GB" sz="3600">
                <a:solidFill>
                  <a:srgbClr val="FF0000"/>
                </a:solidFill>
                <a:latin typeface="+mj-lt"/>
                <a:ea typeface="Tahoma"/>
                <a:cs typeface="Tahoma"/>
              </a:rPr>
              <a:t>Nudes and semi-nudes, including where generated by AI </a:t>
            </a:r>
            <a:endParaRPr lang="en-GB" sz="4000" noProof="0">
              <a:latin typeface="Aptos Display"/>
              <a:ea typeface="Tahoma"/>
              <a:cs typeface="Tahoma"/>
            </a:endParaRPr>
          </a:p>
        </p:txBody>
      </p:sp>
      <p:sp>
        <p:nvSpPr>
          <p:cNvPr id="3" name="Content Placeholder 2">
            <a:extLst>
              <a:ext uri="{FF2B5EF4-FFF2-40B4-BE49-F238E27FC236}">
                <a16:creationId xmlns:a16="http://schemas.microsoft.com/office/drawing/2014/main" id="{6E8099AC-C6B4-3144-6EBC-9B79D7F37D05}"/>
              </a:ext>
            </a:extLst>
          </p:cNvPr>
          <p:cNvSpPr>
            <a:spLocks noGrp="1"/>
          </p:cNvSpPr>
          <p:nvPr>
            <p:ph idx="1"/>
          </p:nvPr>
        </p:nvSpPr>
        <p:spPr>
          <a:xfrm>
            <a:off x="385042" y="1383185"/>
            <a:ext cx="6608780" cy="4224981"/>
          </a:xfrm>
        </p:spPr>
        <p:txBody>
          <a:bodyPr vert="horz" lIns="91440" tIns="45720" rIns="91440" bIns="45720" rtlCol="0" anchor="t">
            <a:noAutofit/>
          </a:bodyPr>
          <a:lstStyle/>
          <a:p>
            <a:pPr marL="0" indent="0">
              <a:lnSpc>
                <a:spcPct val="100000"/>
              </a:lnSpc>
              <a:buNone/>
            </a:pPr>
            <a:r>
              <a:rPr lang="en-GB" sz="2400" dirty="0">
                <a:latin typeface="+mj-lt"/>
                <a:ea typeface="Tahoma"/>
                <a:cs typeface="Tahoma"/>
              </a:rPr>
              <a:t>Term to be used in the guidance will be 'nudes' as it is the most widely understood term for young people</a:t>
            </a:r>
            <a:endParaRPr lang="en-GB" sz="2400" dirty="0">
              <a:ea typeface="Tahoma"/>
              <a:cs typeface="Tahoma"/>
            </a:endParaRPr>
          </a:p>
          <a:p>
            <a:pPr lvl="1">
              <a:lnSpc>
                <a:spcPct val="100000"/>
              </a:lnSpc>
              <a:buFont typeface="Courier New" panose="020B0604020202020204" pitchFamily="34" charset="0"/>
              <a:buChar char="o"/>
            </a:pPr>
            <a:r>
              <a:rPr lang="en-GB" dirty="0">
                <a:latin typeface="+mj-lt"/>
                <a:ea typeface="Tahoma"/>
                <a:cs typeface="Tahoma"/>
              </a:rPr>
              <a:t>Can be self-generated </a:t>
            </a:r>
          </a:p>
          <a:p>
            <a:pPr lvl="1">
              <a:lnSpc>
                <a:spcPct val="100000"/>
              </a:lnSpc>
              <a:buFont typeface="Courier New" panose="020B0604020202020204" pitchFamily="34" charset="0"/>
              <a:buChar char="o"/>
            </a:pPr>
            <a:r>
              <a:rPr lang="en-GB" dirty="0">
                <a:latin typeface="+mj-lt"/>
                <a:ea typeface="Tahoma"/>
                <a:cs typeface="Tahoma"/>
              </a:rPr>
              <a:t>or taken by another person</a:t>
            </a:r>
          </a:p>
          <a:p>
            <a:pPr lvl="1">
              <a:lnSpc>
                <a:spcPct val="100000"/>
              </a:lnSpc>
              <a:buFont typeface="Courier New" panose="020B0604020202020204" pitchFamily="34" charset="0"/>
              <a:buChar char="o"/>
            </a:pPr>
            <a:r>
              <a:rPr lang="en-GB" dirty="0">
                <a:latin typeface="+mj-lt"/>
                <a:ea typeface="Tahoma"/>
                <a:cs typeface="Tahoma"/>
              </a:rPr>
              <a:t>Can also be digitally altered or </a:t>
            </a:r>
          </a:p>
          <a:p>
            <a:pPr lvl="1">
              <a:lnSpc>
                <a:spcPct val="100000"/>
              </a:lnSpc>
              <a:buFont typeface="Courier New" panose="020B0604020202020204" pitchFamily="34" charset="0"/>
              <a:buChar char="o"/>
            </a:pPr>
            <a:r>
              <a:rPr lang="en-GB" dirty="0">
                <a:latin typeface="+mj-lt"/>
                <a:ea typeface="Tahoma"/>
                <a:cs typeface="Tahoma"/>
              </a:rPr>
              <a:t>wholly generated using AI, sometimes referred to as </a:t>
            </a:r>
            <a:r>
              <a:rPr lang="en-GB" dirty="0" err="1">
                <a:latin typeface="+mj-lt"/>
                <a:ea typeface="Tahoma"/>
                <a:cs typeface="Tahoma"/>
              </a:rPr>
              <a:t>deepfakes</a:t>
            </a:r>
            <a:r>
              <a:rPr lang="en-GB" dirty="0">
                <a:latin typeface="+mj-lt"/>
                <a:ea typeface="Tahoma"/>
                <a:cs typeface="Tahoma"/>
              </a:rPr>
              <a:t> or deep nudes</a:t>
            </a:r>
          </a:p>
          <a:p>
            <a:pPr marL="0" indent="0">
              <a:lnSpc>
                <a:spcPct val="100000"/>
              </a:lnSpc>
              <a:buNone/>
            </a:pPr>
            <a:r>
              <a:rPr lang="en-US" sz="2400" dirty="0">
                <a:latin typeface="+mj-lt"/>
                <a:ea typeface="Tahoma"/>
                <a:cs typeface="Tahoma"/>
              </a:rPr>
              <a:t>previous terms such as "sexting", "youth-produced sexual imagery", or "indecent images“ removed and not for use</a:t>
            </a:r>
            <a:endParaRPr lang="en-GB" sz="2400" dirty="0">
              <a:latin typeface="+mj-lt"/>
              <a:ea typeface="Tahoma"/>
              <a:cs typeface="Tahoma"/>
            </a:endParaRPr>
          </a:p>
          <a:p>
            <a:pPr>
              <a:lnSpc>
                <a:spcPct val="100000"/>
              </a:lnSpc>
            </a:pPr>
            <a:endParaRPr lang="en-GB" sz="2000" dirty="0">
              <a:highlight>
                <a:srgbClr val="FFFF00"/>
              </a:highlight>
              <a:latin typeface="+mj-lt"/>
              <a:ea typeface="Tahoma"/>
              <a:cs typeface="Tahoma"/>
            </a:endParaRPr>
          </a:p>
        </p:txBody>
      </p:sp>
      <p:sp>
        <p:nvSpPr>
          <p:cNvPr id="5" name="AutoShape 4">
            <a:extLst>
              <a:ext uri="{FF2B5EF4-FFF2-40B4-BE49-F238E27FC236}">
                <a16:creationId xmlns:a16="http://schemas.microsoft.com/office/drawing/2014/main" id="{BD1A4B27-E79E-633E-7471-9D0BB8D7B65C}"/>
              </a:ext>
            </a:extLst>
          </p:cNvPr>
          <p:cNvSpPr>
            <a:spLocks noChangeAspect="1" noChangeArrowheads="1"/>
          </p:cNvSpPr>
          <p:nvPr/>
        </p:nvSpPr>
        <p:spPr bwMode="auto">
          <a:xfrm>
            <a:off x="5943599" y="-923693"/>
            <a:ext cx="4505093" cy="450509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7" name="Picture 6">
            <a:extLst>
              <a:ext uri="{FF2B5EF4-FFF2-40B4-BE49-F238E27FC236}">
                <a16:creationId xmlns:a16="http://schemas.microsoft.com/office/drawing/2014/main" id="{7A9DA7DA-1DF2-44B7-9823-C38A18CBB370}"/>
              </a:ext>
            </a:extLst>
          </p:cNvPr>
          <p:cNvPicPr>
            <a:picLocks noChangeAspect="1"/>
          </p:cNvPicPr>
          <p:nvPr/>
        </p:nvPicPr>
        <p:blipFill>
          <a:blip r:embed="rId3"/>
          <a:stretch>
            <a:fillRect/>
          </a:stretch>
        </p:blipFill>
        <p:spPr>
          <a:xfrm>
            <a:off x="7398238" y="2233955"/>
            <a:ext cx="4306819" cy="2391322"/>
          </a:xfrm>
          <a:prstGeom prst="rect">
            <a:avLst/>
          </a:prstGeom>
        </p:spPr>
      </p:pic>
    </p:spTree>
    <p:extLst>
      <p:ext uri="{BB962C8B-B14F-4D97-AF65-F5344CB8AC3E}">
        <p14:creationId xmlns:p14="http://schemas.microsoft.com/office/powerpoint/2010/main" val="28460139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EAB6E-05F8-D916-0DD0-D89C013BA6E3}"/>
              </a:ext>
            </a:extLst>
          </p:cNvPr>
          <p:cNvSpPr>
            <a:spLocks noGrp="1"/>
          </p:cNvSpPr>
          <p:nvPr>
            <p:ph type="title"/>
          </p:nvPr>
        </p:nvSpPr>
        <p:spPr>
          <a:xfrm>
            <a:off x="298423" y="356769"/>
            <a:ext cx="10515600" cy="932914"/>
          </a:xfrm>
        </p:spPr>
        <p:txBody>
          <a:bodyPr anchor="ctr">
            <a:noAutofit/>
          </a:bodyPr>
          <a:lstStyle/>
          <a:p>
            <a:r>
              <a:rPr lang="en-GB" noProof="0">
                <a:latin typeface="+mj-lt"/>
                <a:ea typeface="Tahoma"/>
                <a:cs typeface="Tahoma"/>
              </a:rPr>
              <a:t>Expanded</a:t>
            </a:r>
            <a:r>
              <a:rPr lang="en-GB" sz="3600" noProof="0">
                <a:latin typeface="+mj-lt"/>
                <a:ea typeface="Tahoma"/>
                <a:cs typeface="Tahoma"/>
              </a:rPr>
              <a:t> </a:t>
            </a:r>
            <a:r>
              <a:rPr lang="en-GB" sz="3600">
                <a:latin typeface="+mj-lt"/>
                <a:ea typeface="Tahoma"/>
                <a:cs typeface="Tahoma"/>
              </a:rPr>
              <a:t>Child-on-child abuse </a:t>
            </a:r>
            <a:r>
              <a:rPr lang="en-GB" sz="3600">
                <a:solidFill>
                  <a:srgbClr val="FF0000"/>
                </a:solidFill>
                <a:latin typeface="+mj-lt"/>
                <a:ea typeface="Tahoma"/>
                <a:cs typeface="Tahoma"/>
              </a:rPr>
              <a:t>(including harassment and violence)</a:t>
            </a:r>
            <a:endParaRPr lang="en-GB" sz="3600" noProof="0">
              <a:latin typeface="+mj-lt"/>
              <a:ea typeface="Tahoma"/>
              <a:cs typeface="Tahoma"/>
            </a:endParaRPr>
          </a:p>
        </p:txBody>
      </p:sp>
      <p:graphicFrame>
        <p:nvGraphicFramePr>
          <p:cNvPr id="7" name="Content Placeholder 2">
            <a:extLst>
              <a:ext uri="{FF2B5EF4-FFF2-40B4-BE49-F238E27FC236}">
                <a16:creationId xmlns:a16="http://schemas.microsoft.com/office/drawing/2014/main" id="{AAAA66CA-418D-364D-AB73-445BD0AE35A6}"/>
              </a:ext>
            </a:extLst>
          </p:cNvPr>
          <p:cNvGraphicFramePr>
            <a:graphicFrameLocks noGrp="1"/>
          </p:cNvGraphicFramePr>
          <p:nvPr>
            <p:ph idx="1"/>
            <p:extLst>
              <p:ext uri="{D42A27DB-BD31-4B8C-83A1-F6EECF244321}">
                <p14:modId xmlns:p14="http://schemas.microsoft.com/office/powerpoint/2010/main" val="3818093450"/>
              </p:ext>
            </p:extLst>
          </p:nvPr>
        </p:nvGraphicFramePr>
        <p:xfrm>
          <a:off x="808034" y="1453626"/>
          <a:ext cx="5671897" cy="39507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descr="7,500+ Leaving School Stock Illustrations, Royalty-Free Vector Graphics &amp; Clip Art - iStock">
            <a:extLst>
              <a:ext uri="{FF2B5EF4-FFF2-40B4-BE49-F238E27FC236}">
                <a16:creationId xmlns:a16="http://schemas.microsoft.com/office/drawing/2014/main" id="{534475A4-CF41-3BF1-A5C4-2F78803320EC}"/>
              </a:ext>
            </a:extLst>
          </p:cNvPr>
          <p:cNvPicPr>
            <a:picLocks noChangeAspect="1"/>
          </p:cNvPicPr>
          <p:nvPr/>
        </p:nvPicPr>
        <p:blipFill>
          <a:blip r:embed="rId8"/>
          <a:stretch>
            <a:fillRect/>
          </a:stretch>
        </p:blipFill>
        <p:spPr>
          <a:xfrm>
            <a:off x="7705344" y="1618797"/>
            <a:ext cx="3108679" cy="3402693"/>
          </a:xfrm>
          <a:prstGeom prst="rect">
            <a:avLst/>
          </a:prstGeom>
        </p:spPr>
      </p:pic>
    </p:spTree>
    <p:extLst>
      <p:ext uri="{BB962C8B-B14F-4D97-AF65-F5344CB8AC3E}">
        <p14:creationId xmlns:p14="http://schemas.microsoft.com/office/powerpoint/2010/main" val="3090585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CB371-9037-18EF-F8FE-7D4ECF49C62B}"/>
              </a:ext>
            </a:extLst>
          </p:cNvPr>
          <p:cNvSpPr>
            <a:spLocks noGrp="1"/>
          </p:cNvSpPr>
          <p:nvPr>
            <p:ph type="title"/>
          </p:nvPr>
        </p:nvSpPr>
        <p:spPr>
          <a:xfrm>
            <a:off x="233109" y="102769"/>
            <a:ext cx="10515600" cy="1325563"/>
          </a:xfrm>
        </p:spPr>
        <p:txBody>
          <a:bodyPr/>
          <a:lstStyle/>
          <a:p>
            <a:r>
              <a:rPr lang="en-GB">
                <a:solidFill>
                  <a:schemeClr val="accent6">
                    <a:lumMod val="49000"/>
                  </a:schemeClr>
                </a:solidFill>
                <a:latin typeface="+mj-lt"/>
                <a:ea typeface="Tahoma"/>
                <a:cs typeface="Tahoma"/>
              </a:rPr>
              <a:t>Reminder - </a:t>
            </a:r>
            <a:r>
              <a:rPr lang="en-GB">
                <a:latin typeface="+mj-lt"/>
              </a:rPr>
              <a:t>Child-on-child abuse </a:t>
            </a:r>
            <a:r>
              <a:rPr lang="en-GB">
                <a:solidFill>
                  <a:srgbClr val="FF0000"/>
                </a:solidFill>
                <a:latin typeface="+mj-lt"/>
              </a:rPr>
              <a:t>(including harassment and violence)</a:t>
            </a:r>
          </a:p>
        </p:txBody>
      </p:sp>
      <p:sp>
        <p:nvSpPr>
          <p:cNvPr id="3" name="Content Placeholder 2">
            <a:extLst>
              <a:ext uri="{FF2B5EF4-FFF2-40B4-BE49-F238E27FC236}">
                <a16:creationId xmlns:a16="http://schemas.microsoft.com/office/drawing/2014/main" id="{C4419DDA-3BEB-D921-391F-F7602EF98D5E}"/>
              </a:ext>
            </a:extLst>
          </p:cNvPr>
          <p:cNvSpPr>
            <a:spLocks noGrp="1"/>
          </p:cNvSpPr>
          <p:nvPr>
            <p:ph idx="1"/>
          </p:nvPr>
        </p:nvSpPr>
        <p:spPr>
          <a:xfrm>
            <a:off x="124252" y="1295568"/>
            <a:ext cx="11944906" cy="4266767"/>
          </a:xfrm>
        </p:spPr>
        <p:txBody>
          <a:bodyPr vert="horz" lIns="91440" tIns="45720" rIns="91440" bIns="45720" rtlCol="0" anchor="t">
            <a:noAutofit/>
          </a:bodyPr>
          <a:lstStyle/>
          <a:p>
            <a:pPr algn="just">
              <a:lnSpc>
                <a:spcPct val="100000"/>
              </a:lnSpc>
            </a:pPr>
            <a:r>
              <a:rPr lang="en-GB" sz="2000" dirty="0">
                <a:latin typeface="Aptos Display"/>
                <a:ea typeface="Tahoma"/>
                <a:cs typeface="Tahoma"/>
              </a:rPr>
              <a:t>All reports should be taken seriously, and no incident is ‘too small’ to report to the DSL. </a:t>
            </a:r>
          </a:p>
          <a:p>
            <a:pPr algn="just">
              <a:lnSpc>
                <a:spcPct val="100000"/>
              </a:lnSpc>
            </a:pPr>
            <a:r>
              <a:rPr lang="en-GB" sz="2000" dirty="0">
                <a:latin typeface="Aptos Display"/>
                <a:ea typeface="Tahoma"/>
                <a:cs typeface="Tahoma"/>
              </a:rPr>
              <a:t>Addressing inappropriate behaviour (even if it appears to be relatively innocuous) can be an important intervention that helps prevent problematic, abusive and/or violent behaviour in the future.</a:t>
            </a:r>
          </a:p>
          <a:p>
            <a:pPr algn="just">
              <a:lnSpc>
                <a:spcPct val="100000"/>
              </a:lnSpc>
            </a:pPr>
            <a:r>
              <a:rPr lang="en-GB" sz="2000" dirty="0">
                <a:latin typeface="Aptos Display"/>
                <a:ea typeface="Tahoma"/>
                <a:cs typeface="Tahoma"/>
              </a:rPr>
              <a:t>It is essential that all victims are reassured that they are being taken seriously and that they will be supported and kept safe. A victim should never be given the impression that they are creating a problem by reporting sexual violence or sexual harassment. Nor should a victim ever be made to feel ashamed for making a report.</a:t>
            </a:r>
          </a:p>
          <a:p>
            <a:pPr>
              <a:lnSpc>
                <a:spcPct val="100000"/>
              </a:lnSpc>
            </a:pPr>
            <a:r>
              <a:rPr lang="en-US" sz="2000" dirty="0">
                <a:latin typeface="Aptos Display"/>
                <a:ea typeface="Tahoma"/>
                <a:cs typeface="Tahoma"/>
              </a:rPr>
              <a:t>Clarified that whilst some forms of child-on-child abuse are more likely to be girls, not all are</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Aptos Display"/>
                <a:ea typeface="Tahoma"/>
                <a:cs typeface="Tahoma"/>
              </a:rPr>
              <a:t>Children who are lesbian, gay or bisexual</a:t>
            </a:r>
            <a:endParaRPr lang="en-GB" sz="2000" b="0" i="0" u="none" strike="noStrike" kern="1200" cap="none" spc="0" normalizeH="0" baseline="0" noProof="0" dirty="0">
              <a:ln>
                <a:noFill/>
              </a:ln>
              <a:solidFill>
                <a:prstClr val="black"/>
              </a:solidFill>
              <a:effectLst/>
              <a:uLnTx/>
              <a:uFillTx/>
              <a:latin typeface="Aptos Display"/>
            </a:endParaRPr>
          </a:p>
          <a:p>
            <a:pPr marL="685800" marR="0" lvl="1" indent="-457200" algn="l" defTabSz="914400" rtl="0" eaLnBrk="1" fontAlgn="auto" latinLnBrk="0" hangingPunct="1">
              <a:lnSpc>
                <a:spcPct val="100000"/>
              </a:lnSpc>
              <a:spcBef>
                <a:spcPts val="500"/>
              </a:spcBef>
              <a:spcAft>
                <a:spcPts val="0"/>
              </a:spcAft>
              <a:buClrTx/>
              <a:buSzTx/>
              <a:buFont typeface="Courier New" panose="020B0604020202020204" pitchFamily="34" charset="0"/>
              <a:buChar char="o"/>
              <a:tabLst/>
              <a:defRPr/>
            </a:pPr>
            <a:r>
              <a:rPr kumimoji="0" lang="en-GB" sz="2000" b="0" i="0" u="none" strike="noStrike" kern="1200" cap="none" spc="0" normalizeH="0" baseline="0" noProof="0" dirty="0">
                <a:ln>
                  <a:noFill/>
                </a:ln>
                <a:solidFill>
                  <a:prstClr val="black"/>
                </a:solidFill>
                <a:effectLst/>
                <a:uLnTx/>
                <a:uFillTx/>
                <a:latin typeface="Aptos Display"/>
                <a:ea typeface="Tahoma"/>
                <a:cs typeface="Tahoma"/>
              </a:rPr>
              <a:t>Can be vulnerable to discriminatory bullying</a:t>
            </a:r>
            <a:endParaRPr lang="en-GB" sz="2000" b="0" i="0" u="none" strike="noStrike" kern="1200" cap="none" spc="0" normalizeH="0" baseline="0" noProof="0" dirty="0">
              <a:ln>
                <a:noFill/>
              </a:ln>
              <a:solidFill>
                <a:prstClr val="black"/>
              </a:solidFill>
              <a:effectLst/>
              <a:uLnTx/>
              <a:uFillTx/>
              <a:latin typeface="Aptos Display"/>
            </a:endParaRPr>
          </a:p>
          <a:p>
            <a:pPr marL="685800" marR="0" lvl="1" indent="-457200" algn="l" defTabSz="914400" rtl="0" eaLnBrk="1" fontAlgn="auto" latinLnBrk="0" hangingPunct="1">
              <a:lnSpc>
                <a:spcPct val="100000"/>
              </a:lnSpc>
              <a:spcBef>
                <a:spcPts val="500"/>
              </a:spcBef>
              <a:spcAft>
                <a:spcPts val="0"/>
              </a:spcAft>
              <a:buClrTx/>
              <a:buSzTx/>
              <a:buFont typeface="Courier New" panose="020B0604020202020204" pitchFamily="34" charset="0"/>
              <a:buChar char="o"/>
              <a:tabLst/>
              <a:defRPr/>
            </a:pPr>
            <a:r>
              <a:rPr kumimoji="0" lang="en-GB" sz="2000" b="0" i="0" u="none" strike="noStrike" kern="1200" cap="none" spc="0" normalizeH="0" baseline="0" noProof="0" dirty="0">
                <a:ln>
                  <a:noFill/>
                </a:ln>
                <a:solidFill>
                  <a:prstClr val="black"/>
                </a:solidFill>
                <a:effectLst/>
                <a:uLnTx/>
                <a:uFillTx/>
                <a:latin typeface="Aptos Display"/>
                <a:ea typeface="Tahoma"/>
                <a:cs typeface="Tahoma"/>
              </a:rPr>
              <a:t>Children who are perceived by other children to be lesbian, gay or bisexual can be just as vulnerable</a:t>
            </a:r>
            <a:endParaRPr lang="en-GB" sz="2000" b="0" i="0" u="none" strike="noStrike" kern="1200" cap="none" spc="0" normalizeH="0" baseline="0" noProof="0" dirty="0">
              <a:ln>
                <a:noFill/>
              </a:ln>
              <a:solidFill>
                <a:prstClr val="black"/>
              </a:solidFill>
              <a:effectLst/>
              <a:uLnTx/>
              <a:uFillTx/>
              <a:latin typeface="Aptos Display"/>
            </a:endParaRPr>
          </a:p>
          <a:p>
            <a:pPr>
              <a:lnSpc>
                <a:spcPct val="100000"/>
              </a:lnSpc>
            </a:pPr>
            <a:endParaRPr lang="en-US" dirty="0">
              <a:latin typeface="Tahoma"/>
              <a:ea typeface="Tahoma"/>
              <a:cs typeface="Tahoma"/>
            </a:endParaRPr>
          </a:p>
          <a:p>
            <a:pPr>
              <a:lnSpc>
                <a:spcPct val="100000"/>
              </a:lnSpc>
            </a:pPr>
            <a:endParaRPr lang="en-US" dirty="0"/>
          </a:p>
          <a:p>
            <a:pPr>
              <a:lnSpc>
                <a:spcPct val="100000"/>
              </a:lnSpc>
            </a:pPr>
            <a:endParaRPr lang="en-GB" dirty="0"/>
          </a:p>
        </p:txBody>
      </p:sp>
    </p:spTree>
    <p:extLst>
      <p:ext uri="{BB962C8B-B14F-4D97-AF65-F5344CB8AC3E}">
        <p14:creationId xmlns:p14="http://schemas.microsoft.com/office/powerpoint/2010/main" val="21824640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35F26-7CE9-88CF-6A5E-8ACCB46CF5A9}"/>
              </a:ext>
            </a:extLst>
          </p:cNvPr>
          <p:cNvSpPr>
            <a:spLocks noGrp="1"/>
          </p:cNvSpPr>
          <p:nvPr>
            <p:ph type="title"/>
          </p:nvPr>
        </p:nvSpPr>
        <p:spPr/>
        <p:txBody>
          <a:bodyPr/>
          <a:lstStyle/>
          <a:p>
            <a:r>
              <a:rPr lang="en-GB">
                <a:solidFill>
                  <a:schemeClr val="accent6">
                    <a:lumMod val="49000"/>
                  </a:schemeClr>
                </a:solidFill>
                <a:latin typeface="+mj-lt"/>
              </a:rPr>
              <a:t>Reminder - </a:t>
            </a:r>
            <a:r>
              <a:rPr lang="en-GB">
                <a:latin typeface="+mj-lt"/>
              </a:rPr>
              <a:t>Child-on-child abuse </a:t>
            </a:r>
            <a:r>
              <a:rPr lang="en-GB">
                <a:solidFill>
                  <a:srgbClr val="FF0000"/>
                </a:solidFill>
                <a:latin typeface="+mj-lt"/>
              </a:rPr>
              <a:t>(including harassment and violence)</a:t>
            </a:r>
          </a:p>
        </p:txBody>
      </p:sp>
      <p:sp>
        <p:nvSpPr>
          <p:cNvPr id="3" name="Content Placeholder 2">
            <a:extLst>
              <a:ext uri="{FF2B5EF4-FFF2-40B4-BE49-F238E27FC236}">
                <a16:creationId xmlns:a16="http://schemas.microsoft.com/office/drawing/2014/main" id="{07453393-3B41-52E9-4C34-4C827B70D8F4}"/>
              </a:ext>
            </a:extLst>
          </p:cNvPr>
          <p:cNvSpPr>
            <a:spLocks noGrp="1"/>
          </p:cNvSpPr>
          <p:nvPr>
            <p:ph idx="1"/>
          </p:nvPr>
        </p:nvSpPr>
        <p:spPr>
          <a:xfrm>
            <a:off x="166924" y="1508162"/>
            <a:ext cx="11927540" cy="5167240"/>
          </a:xfrm>
        </p:spPr>
        <p:txBody>
          <a:bodyPr vert="horz" lIns="91440" tIns="45720" rIns="91440" bIns="45720" rtlCol="0" anchor="t">
            <a:normAutofit fontScale="25000" lnSpcReduction="20000"/>
          </a:bodyPr>
          <a:lstStyle/>
          <a:p>
            <a:pPr>
              <a:lnSpc>
                <a:spcPct val="120000"/>
              </a:lnSpc>
            </a:pPr>
            <a:r>
              <a:rPr lang="en-GB" sz="6400">
                <a:latin typeface="Aptos Display"/>
                <a:ea typeface="Tahoma"/>
                <a:cs typeface="Tahoma"/>
              </a:rPr>
              <a:t>bullying (including cyberbullying, prejudice-based and discriminatory bullying), </a:t>
            </a:r>
            <a:endParaRPr lang="en-US" sz="6400">
              <a:latin typeface="Aptos Display"/>
              <a:ea typeface="Tahoma"/>
              <a:cs typeface="Tahoma"/>
            </a:endParaRPr>
          </a:p>
          <a:p>
            <a:pPr>
              <a:lnSpc>
                <a:spcPct val="120000"/>
              </a:lnSpc>
            </a:pPr>
            <a:r>
              <a:rPr lang="en-GB" sz="6400">
                <a:latin typeface="Aptos Display"/>
                <a:ea typeface="Tahoma"/>
                <a:cs typeface="Tahoma"/>
              </a:rPr>
              <a:t>abuse in intimate personal relationships between children (sometimes known as ‘teenage relationship abuse’), </a:t>
            </a:r>
            <a:endParaRPr lang="en-US" sz="6400">
              <a:latin typeface="Aptos Display"/>
              <a:ea typeface="Tahoma"/>
              <a:cs typeface="Tahoma"/>
            </a:endParaRPr>
          </a:p>
          <a:p>
            <a:pPr>
              <a:lnSpc>
                <a:spcPct val="120000"/>
              </a:lnSpc>
            </a:pPr>
            <a:r>
              <a:rPr lang="en-GB" sz="6400">
                <a:latin typeface="Aptos Display"/>
                <a:ea typeface="Tahoma"/>
                <a:cs typeface="Tahoma"/>
              </a:rPr>
              <a:t>physical abuse such as hitting, kicking, shaking, biting, hair pulling, or otherwise causing physical harm (this may include an online element which facilitates, threatens and/or encourages physical abuse), </a:t>
            </a:r>
            <a:endParaRPr lang="en-US" sz="6400">
              <a:latin typeface="Aptos Display"/>
              <a:ea typeface="Tahoma"/>
              <a:cs typeface="Tahoma"/>
            </a:endParaRPr>
          </a:p>
          <a:p>
            <a:pPr>
              <a:lnSpc>
                <a:spcPct val="120000"/>
              </a:lnSpc>
            </a:pPr>
            <a:r>
              <a:rPr lang="en-GB" sz="6400">
                <a:solidFill>
                  <a:srgbClr val="FF0000"/>
                </a:solidFill>
                <a:latin typeface="Aptos Display"/>
                <a:ea typeface="Tahoma"/>
                <a:cs typeface="Tahoma"/>
              </a:rPr>
              <a:t>serious physical assault and harm, or the threat of harm with a weapon, </a:t>
            </a:r>
            <a:endParaRPr lang="en-US" sz="6400">
              <a:solidFill>
                <a:srgbClr val="FF0000"/>
              </a:solidFill>
              <a:latin typeface="Aptos Display"/>
              <a:ea typeface="Tahoma"/>
              <a:cs typeface="Tahoma"/>
            </a:endParaRPr>
          </a:p>
          <a:p>
            <a:pPr>
              <a:lnSpc>
                <a:spcPct val="120000"/>
              </a:lnSpc>
            </a:pPr>
            <a:r>
              <a:rPr lang="en-GB" sz="6400">
                <a:latin typeface="Aptos Display"/>
                <a:ea typeface="Tahoma"/>
                <a:cs typeface="Tahoma"/>
              </a:rPr>
              <a:t>sexual violence such as rape, assault by penetration and sexual assault (this may include an online element which facilitates, threatens and/or encourages sexual violence), </a:t>
            </a:r>
          </a:p>
          <a:p>
            <a:pPr>
              <a:lnSpc>
                <a:spcPct val="120000"/>
              </a:lnSpc>
            </a:pPr>
            <a:r>
              <a:rPr lang="en-GB" sz="6400">
                <a:latin typeface="Aptos"/>
              </a:rPr>
              <a:t>sexual harassment such as sexual comments, remarks, jokes and online sexual harassment, which may be standalone or part of a broader pattern of abuse, </a:t>
            </a:r>
          </a:p>
          <a:p>
            <a:pPr>
              <a:lnSpc>
                <a:spcPct val="120000"/>
              </a:lnSpc>
            </a:pPr>
            <a:r>
              <a:rPr lang="en-GB" sz="6400">
                <a:latin typeface="Aptos"/>
              </a:rPr>
              <a:t>causing someone to engage in sexual activity without consent, such as forcing someone to strip, touch themselves sexually, or to engage in sexual activity with a third party, </a:t>
            </a:r>
          </a:p>
          <a:p>
            <a:pPr>
              <a:lnSpc>
                <a:spcPct val="120000"/>
              </a:lnSpc>
            </a:pPr>
            <a:r>
              <a:rPr lang="en-GB" sz="6400">
                <a:latin typeface="Aptos"/>
              </a:rPr>
              <a:t>consensual and non-consensual </a:t>
            </a:r>
            <a:r>
              <a:rPr lang="en-GB" sz="6400">
                <a:solidFill>
                  <a:srgbClr val="FF0000"/>
                </a:solidFill>
                <a:latin typeface="Aptos"/>
              </a:rPr>
              <a:t>making</a:t>
            </a:r>
            <a:r>
              <a:rPr lang="en-GB" sz="6400">
                <a:latin typeface="Aptos"/>
              </a:rPr>
              <a:t> or sharing of nudes and semi nudes, </a:t>
            </a:r>
          </a:p>
          <a:p>
            <a:pPr>
              <a:lnSpc>
                <a:spcPct val="120000"/>
              </a:lnSpc>
            </a:pPr>
            <a:r>
              <a:rPr lang="en-GB" sz="6400">
                <a:latin typeface="Aptos"/>
              </a:rPr>
              <a:t>upskirting which typically involves taking a picture under a person’s clothing without their permission, with the intention of viewing their genitals or buttocks to obtain sexual gratification, or cause the victim humiliation, distress, or alarm, and </a:t>
            </a:r>
          </a:p>
          <a:p>
            <a:pPr>
              <a:lnSpc>
                <a:spcPct val="120000"/>
              </a:lnSpc>
            </a:pPr>
            <a:r>
              <a:rPr lang="en-GB" sz="6400">
                <a:latin typeface="Aptos"/>
              </a:rPr>
              <a:t> initiation/hazing type violence and rituals (this could include activities involving harassment, abuse or humiliation used as a way of initiating a person into a group and may also include an online element). </a:t>
            </a:r>
            <a:endParaRPr lang="en-US" sz="6400">
              <a:latin typeface="Aptos"/>
              <a:ea typeface="Tahoma"/>
              <a:cs typeface="Tahoma"/>
            </a:endParaRPr>
          </a:p>
          <a:p>
            <a:pPr>
              <a:lnSpc>
                <a:spcPct val="120000"/>
              </a:lnSpc>
            </a:pPr>
            <a:endParaRPr lang="en-US">
              <a:latin typeface="Aptos Display"/>
              <a:ea typeface="Tahoma"/>
              <a:cs typeface="Tahoma"/>
            </a:endParaRPr>
          </a:p>
        </p:txBody>
      </p:sp>
    </p:spTree>
    <p:extLst>
      <p:ext uri="{BB962C8B-B14F-4D97-AF65-F5344CB8AC3E}">
        <p14:creationId xmlns:p14="http://schemas.microsoft.com/office/powerpoint/2010/main" val="39092883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EB5AF-FCA5-FAA7-7410-092AAC736778}"/>
              </a:ext>
            </a:extLst>
          </p:cNvPr>
          <p:cNvSpPr>
            <a:spLocks noGrp="1"/>
          </p:cNvSpPr>
          <p:nvPr>
            <p:ph type="title"/>
          </p:nvPr>
        </p:nvSpPr>
        <p:spPr/>
        <p:txBody>
          <a:bodyPr>
            <a:normAutofit/>
          </a:bodyPr>
          <a:lstStyle/>
          <a:p>
            <a:r>
              <a:rPr lang="en-GB" noProof="0"/>
              <a:t>Expanded Child Criminal Exploitation and Child Sexual Exploitation</a:t>
            </a:r>
          </a:p>
        </p:txBody>
      </p:sp>
      <p:sp>
        <p:nvSpPr>
          <p:cNvPr id="3" name="Content Placeholder 2">
            <a:extLst>
              <a:ext uri="{FF2B5EF4-FFF2-40B4-BE49-F238E27FC236}">
                <a16:creationId xmlns:a16="http://schemas.microsoft.com/office/drawing/2014/main" id="{AEEE477F-B6D3-76C1-C3D0-D370B4342095}"/>
              </a:ext>
            </a:extLst>
          </p:cNvPr>
          <p:cNvSpPr>
            <a:spLocks noGrp="1"/>
          </p:cNvSpPr>
          <p:nvPr>
            <p:ph idx="1"/>
          </p:nvPr>
        </p:nvSpPr>
        <p:spPr>
          <a:xfrm>
            <a:off x="276653" y="1717721"/>
            <a:ext cx="6160724" cy="4351338"/>
          </a:xfrm>
        </p:spPr>
        <p:txBody>
          <a:bodyPr vert="horz" lIns="91440" tIns="45720" rIns="91440" bIns="45720" rtlCol="0" anchor="t">
            <a:normAutofit/>
          </a:bodyPr>
          <a:lstStyle/>
          <a:p>
            <a:pPr>
              <a:lnSpc>
                <a:spcPct val="100000"/>
              </a:lnSpc>
            </a:pPr>
            <a:r>
              <a:rPr lang="en-GB" sz="2000" noProof="0">
                <a:latin typeface="+mn-lt"/>
                <a:ea typeface="Tahoma"/>
                <a:cs typeface="Tahoma"/>
              </a:rPr>
              <a:t>Can be committed or facilitated by an organised network or gang</a:t>
            </a:r>
          </a:p>
          <a:p>
            <a:pPr>
              <a:lnSpc>
                <a:spcPct val="100000"/>
              </a:lnSpc>
            </a:pPr>
            <a:r>
              <a:rPr lang="en-US" sz="2000">
                <a:latin typeface="+mn-lt"/>
              </a:rPr>
              <a:t>Children may be manipulated, coerced or controlled by individuals or groups seeking to benefit from their exploitation.</a:t>
            </a:r>
            <a:endParaRPr lang="en-GB" sz="2000" noProof="0">
              <a:latin typeface="+mn-lt"/>
              <a:ea typeface="Tahoma"/>
              <a:cs typeface="Tahoma"/>
            </a:endParaRPr>
          </a:p>
          <a:p>
            <a:pPr>
              <a:lnSpc>
                <a:spcPct val="100000"/>
              </a:lnSpc>
            </a:pPr>
            <a:r>
              <a:rPr lang="en-GB" sz="2000" noProof="0">
                <a:latin typeface="+mn-lt"/>
                <a:ea typeface="Tahoma"/>
                <a:cs typeface="Tahoma"/>
              </a:rPr>
              <a:t>Victims may identify as part of this group</a:t>
            </a:r>
          </a:p>
          <a:p>
            <a:pPr>
              <a:lnSpc>
                <a:spcPct val="100000"/>
              </a:lnSpc>
            </a:pPr>
            <a:r>
              <a:rPr lang="en-GB" sz="2000" noProof="0">
                <a:latin typeface="+mn-lt"/>
                <a:ea typeface="Tahoma"/>
                <a:cs typeface="Tahoma"/>
              </a:rPr>
              <a:t>It could constitute modern slavery</a:t>
            </a:r>
          </a:p>
          <a:p>
            <a:pPr>
              <a:lnSpc>
                <a:spcPct val="100000"/>
              </a:lnSpc>
            </a:pPr>
            <a:r>
              <a:rPr lang="en-GB" sz="2000" noProof="0">
                <a:latin typeface="+mn-lt"/>
                <a:ea typeface="Tahoma"/>
                <a:cs typeface="Tahoma"/>
              </a:rPr>
              <a:t>Recognising children who are exploited as victims</a:t>
            </a:r>
          </a:p>
          <a:p>
            <a:pPr>
              <a:lnSpc>
                <a:spcPct val="100000"/>
              </a:lnSpc>
            </a:pPr>
            <a:r>
              <a:rPr lang="en-GB" sz="2000" noProof="0">
                <a:latin typeface="+mn-lt"/>
                <a:ea typeface="Tahoma"/>
                <a:cs typeface="Tahoma"/>
              </a:rPr>
              <a:t>A child cannot give informed consent to be exploited, abused or trafficked</a:t>
            </a:r>
          </a:p>
          <a:p>
            <a:pPr lvl="1">
              <a:lnSpc>
                <a:spcPct val="100000"/>
              </a:lnSpc>
              <a:buFont typeface="Courier New" panose="02070309020205020404" pitchFamily="49" charset="0"/>
              <a:buChar char="o"/>
            </a:pPr>
            <a:endParaRPr lang="en-GB" sz="2000" noProof="0"/>
          </a:p>
        </p:txBody>
      </p:sp>
      <p:pic>
        <p:nvPicPr>
          <p:cNvPr id="12290" name="Picture 2" descr="NYSCP">
            <a:extLst>
              <a:ext uri="{FF2B5EF4-FFF2-40B4-BE49-F238E27FC236}">
                <a16:creationId xmlns:a16="http://schemas.microsoft.com/office/drawing/2014/main" id="{3D766C62-8792-82A0-D156-BDAB4F6DD3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17664" y="1963711"/>
            <a:ext cx="4174542" cy="30350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86773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9DEA70-369D-6105-F626-DABA199AA22E}"/>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56857784-C86F-1AF2-F9D2-B1C4D5FEFBF0}"/>
              </a:ext>
            </a:extLst>
          </p:cNvPr>
          <p:cNvSpPr>
            <a:spLocks noGrp="1"/>
          </p:cNvSpPr>
          <p:nvPr>
            <p:ph sz="half" idx="1"/>
          </p:nvPr>
        </p:nvSpPr>
        <p:spPr>
          <a:xfrm>
            <a:off x="2166258" y="5439682"/>
            <a:ext cx="10029369" cy="1419453"/>
          </a:xfrm>
          <a:ln w="28575">
            <a:solidFill>
              <a:schemeClr val="tx1"/>
            </a:solidFill>
          </a:ln>
        </p:spPr>
        <p:txBody>
          <a:bodyPr vert="horz" lIns="91440" tIns="45720" rIns="91440" bIns="45720" rtlCol="0" anchor="t">
            <a:noAutofit/>
          </a:bodyPr>
          <a:lstStyle/>
          <a:p>
            <a:pPr marL="457200" indent="-457200">
              <a:buAutoNum type="arabicPeriod"/>
            </a:pPr>
            <a:r>
              <a:rPr lang="en-GB" sz="2000">
                <a:highlight>
                  <a:srgbClr val="FFFFFF"/>
                </a:highlight>
                <a:latin typeface="Aptos"/>
                <a:ea typeface="Tahoma"/>
                <a:cs typeface="Tahoma"/>
              </a:rPr>
              <a:t>What would your concerns be for Malaki and what indicators are present?</a:t>
            </a:r>
          </a:p>
          <a:p>
            <a:pPr marL="457200" indent="-457200">
              <a:buAutoNum type="arabicPeriod"/>
            </a:pPr>
            <a:r>
              <a:rPr lang="en-GB" sz="2000">
                <a:highlight>
                  <a:srgbClr val="FFFFFF"/>
                </a:highlight>
                <a:latin typeface="Aptos"/>
                <a:ea typeface="Tahoma"/>
                <a:cs typeface="Tahoma"/>
              </a:rPr>
              <a:t>What would you do if you were the member of staff noticing/ hearing this?</a:t>
            </a:r>
          </a:p>
          <a:p>
            <a:pPr marL="457200" indent="-457200">
              <a:buAutoNum type="arabicPeriod"/>
            </a:pPr>
            <a:r>
              <a:rPr lang="en-GB" sz="2000">
                <a:highlight>
                  <a:srgbClr val="FFFFFF"/>
                </a:highlight>
                <a:latin typeface="Aptos"/>
                <a:ea typeface="Tahoma"/>
                <a:cs typeface="Tahoma"/>
              </a:rPr>
              <a:t>Why might Malaki find it difficult to seek help or disclose what is happening?</a:t>
            </a:r>
            <a:endParaRPr lang="en-GB" sz="2000">
              <a:highlight>
                <a:srgbClr val="C6C6C6"/>
              </a:highlight>
              <a:latin typeface="Aptos"/>
              <a:ea typeface="Tahoma"/>
              <a:cs typeface="Tahoma"/>
            </a:endParaRPr>
          </a:p>
          <a:p>
            <a:pPr marL="457200" indent="-457200">
              <a:buAutoNum type="arabicPeriod"/>
            </a:pPr>
            <a:endParaRPr lang="en-GB" sz="2000">
              <a:highlight>
                <a:srgbClr val="FFFFFF"/>
              </a:highlight>
              <a:latin typeface="Tahoma"/>
              <a:ea typeface="Tahoma"/>
              <a:cs typeface="Tahoma"/>
            </a:endParaRPr>
          </a:p>
          <a:p>
            <a:pPr>
              <a:buAutoNum type="arabicPeriod"/>
            </a:pPr>
            <a:endParaRPr lang="en-GB" sz="1900"/>
          </a:p>
        </p:txBody>
      </p:sp>
      <p:graphicFrame>
        <p:nvGraphicFramePr>
          <p:cNvPr id="48" name="Diagram 47">
            <a:extLst>
              <a:ext uri="{FF2B5EF4-FFF2-40B4-BE49-F238E27FC236}">
                <a16:creationId xmlns:a16="http://schemas.microsoft.com/office/drawing/2014/main" id="{D825135C-25C4-A872-E731-DBF57303F16B}"/>
              </a:ext>
            </a:extLst>
          </p:cNvPr>
          <p:cNvGraphicFramePr/>
          <p:nvPr>
            <p:extLst>
              <p:ext uri="{D42A27DB-BD31-4B8C-83A1-F6EECF244321}">
                <p14:modId xmlns:p14="http://schemas.microsoft.com/office/powerpoint/2010/main" val="4077861790"/>
              </p:ext>
            </p:extLst>
          </p:nvPr>
        </p:nvGraphicFramePr>
        <p:xfrm>
          <a:off x="195072" y="237594"/>
          <a:ext cx="11335654" cy="59073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53" name="TextBox 952">
            <a:extLst>
              <a:ext uri="{FF2B5EF4-FFF2-40B4-BE49-F238E27FC236}">
                <a16:creationId xmlns:a16="http://schemas.microsoft.com/office/drawing/2014/main" id="{C5238C43-A373-2A32-5ED7-939BEBEAA48E}"/>
              </a:ext>
            </a:extLst>
          </p:cNvPr>
          <p:cNvSpPr txBox="1"/>
          <p:nvPr/>
        </p:nvSpPr>
        <p:spPr>
          <a:xfrm>
            <a:off x="9150" y="6144907"/>
            <a:ext cx="202253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3600" b="1"/>
              <a:t>Discuss:</a:t>
            </a:r>
          </a:p>
        </p:txBody>
      </p:sp>
    </p:spTree>
    <p:extLst>
      <p:ext uri="{BB962C8B-B14F-4D97-AF65-F5344CB8AC3E}">
        <p14:creationId xmlns:p14="http://schemas.microsoft.com/office/powerpoint/2010/main" val="4045433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6329A5-AA2F-7028-2314-9928875691E1}"/>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4AB53DD-F549-66C3-3E41-B61450D0990A}"/>
              </a:ext>
            </a:extLst>
          </p:cNvPr>
          <p:cNvSpPr>
            <a:spLocks noGrp="1"/>
          </p:cNvSpPr>
          <p:nvPr>
            <p:ph sz="half" idx="1"/>
          </p:nvPr>
        </p:nvSpPr>
        <p:spPr>
          <a:xfrm>
            <a:off x="2166258" y="5439682"/>
            <a:ext cx="10029369" cy="1419453"/>
          </a:xfrm>
          <a:ln w="28575">
            <a:solidFill>
              <a:schemeClr val="tx1"/>
            </a:solidFill>
          </a:ln>
        </p:spPr>
        <p:txBody>
          <a:bodyPr vert="horz" lIns="91440" tIns="45720" rIns="91440" bIns="45720" rtlCol="0" anchor="t">
            <a:noAutofit/>
          </a:bodyPr>
          <a:lstStyle/>
          <a:p>
            <a:pPr marL="457200" indent="-457200">
              <a:buAutoNum type="arabicPeriod"/>
            </a:pPr>
            <a:r>
              <a:rPr lang="en-GB" sz="2000">
                <a:highlight>
                  <a:srgbClr val="FFFFFF"/>
                </a:highlight>
                <a:latin typeface="Aptos"/>
                <a:ea typeface="Tahoma"/>
                <a:cs typeface="Tahoma"/>
              </a:rPr>
              <a:t>What would your concerns be for Tyler and what indicators are present?</a:t>
            </a:r>
          </a:p>
          <a:p>
            <a:pPr marL="457200" indent="-457200">
              <a:buAutoNum type="arabicPeriod"/>
            </a:pPr>
            <a:r>
              <a:rPr lang="en-GB" sz="2000">
                <a:highlight>
                  <a:srgbClr val="FFFFFF"/>
                </a:highlight>
                <a:latin typeface="Aptos"/>
                <a:ea typeface="Tahoma"/>
                <a:cs typeface="Tahoma"/>
              </a:rPr>
              <a:t>What would you do if you were the member of staff noticing/ hearing this?</a:t>
            </a:r>
          </a:p>
          <a:p>
            <a:pPr marL="457200" indent="-457200">
              <a:buAutoNum type="arabicPeriod"/>
            </a:pPr>
            <a:r>
              <a:rPr lang="en-GB" sz="2000">
                <a:highlight>
                  <a:srgbClr val="FFFFFF"/>
                </a:highlight>
                <a:latin typeface="Aptos"/>
                <a:ea typeface="Tahoma"/>
                <a:cs typeface="Tahoma"/>
              </a:rPr>
              <a:t>Why might Tyler find it difficult to seek help or disclose what is happening?</a:t>
            </a:r>
            <a:endParaRPr lang="en-GB" sz="2000">
              <a:highlight>
                <a:srgbClr val="C6C6C6"/>
              </a:highlight>
              <a:latin typeface="Aptos"/>
              <a:ea typeface="Tahoma"/>
              <a:cs typeface="Tahoma"/>
            </a:endParaRPr>
          </a:p>
          <a:p>
            <a:pPr marL="457200" indent="-457200">
              <a:buAutoNum type="arabicPeriod"/>
            </a:pPr>
            <a:endParaRPr lang="en-GB" sz="2000">
              <a:highlight>
                <a:srgbClr val="FFFFFF"/>
              </a:highlight>
              <a:latin typeface="Tahoma"/>
              <a:ea typeface="Tahoma"/>
              <a:cs typeface="Tahoma"/>
            </a:endParaRPr>
          </a:p>
          <a:p>
            <a:pPr>
              <a:buAutoNum type="arabicPeriod"/>
            </a:pPr>
            <a:endParaRPr lang="en-GB" sz="1900"/>
          </a:p>
        </p:txBody>
      </p:sp>
      <p:graphicFrame>
        <p:nvGraphicFramePr>
          <p:cNvPr id="48" name="Diagram 47">
            <a:extLst>
              <a:ext uri="{FF2B5EF4-FFF2-40B4-BE49-F238E27FC236}">
                <a16:creationId xmlns:a16="http://schemas.microsoft.com/office/drawing/2014/main" id="{0C962A96-6EC6-B195-91D6-A657CBABE418}"/>
              </a:ext>
            </a:extLst>
          </p:cNvPr>
          <p:cNvGraphicFramePr/>
          <p:nvPr>
            <p:extLst>
              <p:ext uri="{D42A27DB-BD31-4B8C-83A1-F6EECF244321}">
                <p14:modId xmlns:p14="http://schemas.microsoft.com/office/powerpoint/2010/main" val="3807274620"/>
              </p:ext>
            </p:extLst>
          </p:nvPr>
        </p:nvGraphicFramePr>
        <p:xfrm>
          <a:off x="428173" y="66762"/>
          <a:ext cx="11335654" cy="59073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53" name="TextBox 952">
            <a:extLst>
              <a:ext uri="{FF2B5EF4-FFF2-40B4-BE49-F238E27FC236}">
                <a16:creationId xmlns:a16="http://schemas.microsoft.com/office/drawing/2014/main" id="{EFE89680-DF05-FEA7-1D96-81532C6E04F2}"/>
              </a:ext>
            </a:extLst>
          </p:cNvPr>
          <p:cNvSpPr txBox="1"/>
          <p:nvPr/>
        </p:nvSpPr>
        <p:spPr>
          <a:xfrm>
            <a:off x="9150" y="6144907"/>
            <a:ext cx="202253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3600" b="1"/>
              <a:t>Discuss:</a:t>
            </a:r>
          </a:p>
        </p:txBody>
      </p:sp>
    </p:spTree>
    <p:extLst>
      <p:ext uri="{BB962C8B-B14F-4D97-AF65-F5344CB8AC3E}">
        <p14:creationId xmlns:p14="http://schemas.microsoft.com/office/powerpoint/2010/main" val="144962871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5E05F-871F-5D57-095E-BB637BAD9B27}"/>
              </a:ext>
            </a:extLst>
          </p:cNvPr>
          <p:cNvSpPr>
            <a:spLocks noGrp="1"/>
          </p:cNvSpPr>
          <p:nvPr>
            <p:ph type="title"/>
          </p:nvPr>
        </p:nvSpPr>
        <p:spPr/>
        <p:txBody>
          <a:bodyPr anchor="ctr">
            <a:normAutofit/>
          </a:bodyPr>
          <a:lstStyle/>
          <a:p>
            <a:r>
              <a:rPr lang="en-GB" noProof="0">
                <a:latin typeface="+mj-lt"/>
              </a:rPr>
              <a:t>Part 1</a:t>
            </a:r>
          </a:p>
        </p:txBody>
      </p:sp>
      <p:graphicFrame>
        <p:nvGraphicFramePr>
          <p:cNvPr id="5" name="Content Placeholder 2">
            <a:extLst>
              <a:ext uri="{FF2B5EF4-FFF2-40B4-BE49-F238E27FC236}">
                <a16:creationId xmlns:a16="http://schemas.microsoft.com/office/drawing/2014/main" id="{2B94432B-0C72-FE4C-989C-777AAF4B509A}"/>
              </a:ext>
            </a:extLst>
          </p:cNvPr>
          <p:cNvGraphicFramePr>
            <a:graphicFrameLocks noGrp="1"/>
          </p:cNvGraphicFramePr>
          <p:nvPr>
            <p:ph idx="1"/>
            <p:extLst>
              <p:ext uri="{D42A27DB-BD31-4B8C-83A1-F6EECF244321}">
                <p14:modId xmlns:p14="http://schemas.microsoft.com/office/powerpoint/2010/main" val="4200723968"/>
              </p:ext>
            </p:extLst>
          </p:nvPr>
        </p:nvGraphicFramePr>
        <p:xfrm>
          <a:off x="276225" y="1565275"/>
          <a:ext cx="1163955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74427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E2F88-B605-75CE-2FB9-8AC64EC4925B}"/>
              </a:ext>
            </a:extLst>
          </p:cNvPr>
          <p:cNvSpPr>
            <a:spLocks noGrp="1"/>
          </p:cNvSpPr>
          <p:nvPr>
            <p:ph type="title"/>
          </p:nvPr>
        </p:nvSpPr>
        <p:spPr/>
        <p:txBody>
          <a:bodyPr/>
          <a:lstStyle/>
          <a:p>
            <a:r>
              <a:rPr lang="en-GB" sz="3200"/>
              <a:t>Substantial update: Mental Health</a:t>
            </a:r>
          </a:p>
        </p:txBody>
      </p:sp>
      <p:sp>
        <p:nvSpPr>
          <p:cNvPr id="6" name="Text Placeholder 3">
            <a:extLst>
              <a:ext uri="{FF2B5EF4-FFF2-40B4-BE49-F238E27FC236}">
                <a16:creationId xmlns:a16="http://schemas.microsoft.com/office/drawing/2014/main" id="{91C2E248-0E10-F427-D628-B0AED0CCA744}"/>
              </a:ext>
            </a:extLst>
          </p:cNvPr>
          <p:cNvSpPr txBox="1">
            <a:spLocks/>
          </p:cNvSpPr>
          <p:nvPr/>
        </p:nvSpPr>
        <p:spPr>
          <a:xfrm>
            <a:off x="111913" y="1336841"/>
            <a:ext cx="4479566" cy="418584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defRPr/>
            </a:pPr>
            <a:r>
              <a:rPr lang="en-GB" sz="2400">
                <a:solidFill>
                  <a:srgbClr val="FF0000"/>
                </a:solidFill>
                <a:latin typeface="+mj-lt"/>
                <a:ea typeface="Calibri"/>
                <a:cs typeface="Calibri"/>
              </a:rPr>
              <a:t>KCSIE 2026 recognises that mental health concerns may be both an indicator of harm and a safeguarding concern in their own right. </a:t>
            </a:r>
          </a:p>
          <a:p>
            <a:pPr marL="0" indent="0">
              <a:lnSpc>
                <a:spcPct val="100000"/>
              </a:lnSpc>
              <a:buFont typeface="Arial" panose="020B0604020202020204" pitchFamily="34" charset="0"/>
              <a:buNone/>
              <a:defRPr/>
            </a:pPr>
            <a:r>
              <a:rPr lang="en-GB" sz="2400">
                <a:solidFill>
                  <a:srgbClr val="FF0000"/>
                </a:solidFill>
                <a:latin typeface="+mj-lt"/>
                <a:ea typeface="Calibri"/>
                <a:cs typeface="Calibri"/>
              </a:rPr>
              <a:t>Staff must recognise warning signs, act promptly, </a:t>
            </a:r>
          </a:p>
          <a:p>
            <a:pPr marL="0" indent="0">
              <a:lnSpc>
                <a:spcPct val="100000"/>
              </a:lnSpc>
              <a:buFont typeface="Arial" panose="020B0604020202020204" pitchFamily="34" charset="0"/>
              <a:buNone/>
              <a:defRPr/>
            </a:pPr>
            <a:r>
              <a:rPr lang="en-GB" sz="2400">
                <a:solidFill>
                  <a:srgbClr val="FF0000"/>
                </a:solidFill>
                <a:latin typeface="+mj-lt"/>
                <a:ea typeface="Calibri"/>
                <a:cs typeface="Calibri"/>
              </a:rPr>
              <a:t>and seek immediate help where there is a risk of significant harm, self-harm or suicide.</a:t>
            </a:r>
          </a:p>
          <a:p>
            <a:endParaRPr lang="en-US"/>
          </a:p>
        </p:txBody>
      </p:sp>
      <p:sp>
        <p:nvSpPr>
          <p:cNvPr id="8" name="Content Placeholder 2">
            <a:extLst>
              <a:ext uri="{FF2B5EF4-FFF2-40B4-BE49-F238E27FC236}">
                <a16:creationId xmlns:a16="http://schemas.microsoft.com/office/drawing/2014/main" id="{15A0D3F4-1144-DBBC-219C-0201B7DAD575}"/>
              </a:ext>
            </a:extLst>
          </p:cNvPr>
          <p:cNvSpPr>
            <a:spLocks noGrp="1"/>
          </p:cNvSpPr>
          <p:nvPr>
            <p:ph idx="1"/>
          </p:nvPr>
        </p:nvSpPr>
        <p:spPr>
          <a:xfrm>
            <a:off x="4595299" y="1127580"/>
            <a:ext cx="7267074" cy="4864099"/>
          </a:xfrm>
        </p:spPr>
        <p:txBody>
          <a:bodyPr vert="horz" lIns="91440" tIns="45720" rIns="91440" bIns="45720" rtlCol="0" anchor="t">
            <a:noAutofit/>
          </a:bodyPr>
          <a:lstStyle/>
          <a:p>
            <a:r>
              <a:rPr lang="en-GB" sz="2000" noProof="0">
                <a:latin typeface="Aptos"/>
                <a:ea typeface="Tahoma"/>
                <a:cs typeface="Tahoma"/>
              </a:rPr>
              <a:t>Mental problems can develop into safeguarding concerns </a:t>
            </a:r>
            <a:r>
              <a:rPr lang="en-GB" sz="2000">
                <a:latin typeface="Aptos"/>
                <a:ea typeface="Tahoma"/>
                <a:cs typeface="Tahoma"/>
              </a:rPr>
              <a:t>for example, self-harm, eating disorders, suicidal ideation</a:t>
            </a:r>
            <a:endParaRPr lang="en-GB" sz="2000" noProof="0">
              <a:latin typeface="Aptos"/>
            </a:endParaRPr>
          </a:p>
          <a:p>
            <a:r>
              <a:rPr lang="en-GB" sz="2000" noProof="0">
                <a:latin typeface="Aptos"/>
                <a:ea typeface="Tahoma"/>
                <a:cs typeface="Tahoma"/>
              </a:rPr>
              <a:t>Education staff are well placed to recognise potential warning signs and offer support and early intervention</a:t>
            </a:r>
            <a:r>
              <a:rPr lang="en-GB" sz="2000">
                <a:latin typeface="Aptos"/>
                <a:ea typeface="Tahoma"/>
                <a:cs typeface="Tahoma"/>
              </a:rPr>
              <a:t>. Interventions should be evidenced as safe, effective and appropriate for the need and phase of education</a:t>
            </a:r>
            <a:endParaRPr lang="en-GB" sz="2000" noProof="0">
              <a:latin typeface="Aptos"/>
              <a:ea typeface="Tahoma"/>
              <a:cs typeface="Tahoma"/>
            </a:endParaRPr>
          </a:p>
          <a:p>
            <a:r>
              <a:rPr lang="en-GB" sz="2000">
                <a:latin typeface="Aptos"/>
                <a:ea typeface="Tahoma"/>
                <a:cs typeface="Tahoma"/>
              </a:rPr>
              <a:t>Possible signs:</a:t>
            </a:r>
            <a:endParaRPr lang="en-GB" sz="2000" noProof="0">
              <a:latin typeface="Aptos"/>
              <a:ea typeface="Tahoma"/>
              <a:cs typeface="Tahoma"/>
            </a:endParaRPr>
          </a:p>
          <a:p>
            <a:pPr lvl="1">
              <a:buFont typeface="Courier New" panose="02070309020205020404" pitchFamily="49" charset="0"/>
              <a:buChar char="o"/>
            </a:pPr>
            <a:r>
              <a:rPr lang="en-GB" sz="2000" noProof="0">
                <a:latin typeface="Aptos"/>
                <a:ea typeface="Tahoma"/>
                <a:cs typeface="Tahoma"/>
              </a:rPr>
              <a:t>Significant changes in behaviour</a:t>
            </a:r>
          </a:p>
          <a:p>
            <a:pPr lvl="1">
              <a:buFont typeface="Courier New" panose="02070309020205020404" pitchFamily="49" charset="0"/>
              <a:buChar char="o"/>
            </a:pPr>
            <a:r>
              <a:rPr lang="en-GB" sz="2000" noProof="0">
                <a:latin typeface="Aptos"/>
                <a:ea typeface="Tahoma"/>
                <a:cs typeface="Tahoma"/>
              </a:rPr>
              <a:t>Ongoing difficulty sleeping</a:t>
            </a:r>
          </a:p>
          <a:p>
            <a:pPr lvl="1">
              <a:buFont typeface="Courier New" panose="02070309020205020404" pitchFamily="49" charset="0"/>
              <a:buChar char="o"/>
            </a:pPr>
            <a:r>
              <a:rPr lang="en-GB" sz="2000" noProof="0">
                <a:latin typeface="Aptos"/>
                <a:ea typeface="Tahoma"/>
                <a:cs typeface="Tahoma"/>
              </a:rPr>
              <a:t>Withdrawing from social situations</a:t>
            </a:r>
          </a:p>
          <a:p>
            <a:pPr lvl="1">
              <a:buFont typeface="Courier New" panose="02070309020205020404" pitchFamily="49" charset="0"/>
              <a:buChar char="o"/>
            </a:pPr>
            <a:r>
              <a:rPr lang="en-GB" sz="2000" noProof="0">
                <a:latin typeface="Aptos"/>
                <a:ea typeface="Tahoma"/>
                <a:cs typeface="Tahoma"/>
              </a:rPr>
              <a:t>Not wanting to do things they usually like, and </a:t>
            </a:r>
          </a:p>
          <a:p>
            <a:pPr lvl="1">
              <a:buFont typeface="Courier New" panose="02070309020205020404" pitchFamily="49" charset="0"/>
              <a:buChar char="o"/>
            </a:pPr>
            <a:r>
              <a:rPr lang="en-GB" sz="2000" noProof="0">
                <a:latin typeface="Aptos"/>
                <a:ea typeface="Tahoma"/>
                <a:cs typeface="Tahoma"/>
              </a:rPr>
              <a:t>Physical signs or self-harming or neglecting themselves</a:t>
            </a:r>
          </a:p>
          <a:p>
            <a:r>
              <a:rPr lang="en-GB" sz="2000" noProof="0">
                <a:latin typeface="Aptos"/>
                <a:ea typeface="Tahoma"/>
                <a:cs typeface="Tahoma"/>
              </a:rPr>
              <a:t>If staff feel a child is in danger, they should call 999 or take them to A&amp;E immediately</a:t>
            </a:r>
          </a:p>
        </p:txBody>
      </p:sp>
    </p:spTree>
    <p:extLst>
      <p:ext uri="{BB962C8B-B14F-4D97-AF65-F5344CB8AC3E}">
        <p14:creationId xmlns:p14="http://schemas.microsoft.com/office/powerpoint/2010/main" val="4320857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7BBC6-E184-E098-A672-DDD8170156C4}"/>
              </a:ext>
            </a:extLst>
          </p:cNvPr>
          <p:cNvSpPr>
            <a:spLocks noGrp="1"/>
          </p:cNvSpPr>
          <p:nvPr>
            <p:ph type="title"/>
          </p:nvPr>
        </p:nvSpPr>
        <p:spPr/>
        <p:txBody>
          <a:bodyPr/>
          <a:lstStyle/>
          <a:p>
            <a:r>
              <a:rPr lang="en-GB">
                <a:latin typeface="Aptos"/>
                <a:ea typeface="Tahoma"/>
                <a:cs typeface="Tahoma"/>
              </a:rPr>
              <a:t>Children requiring mental health support</a:t>
            </a:r>
            <a:endParaRPr lang="en-GB">
              <a:latin typeface="Aptos"/>
            </a:endParaRPr>
          </a:p>
        </p:txBody>
      </p:sp>
      <p:sp>
        <p:nvSpPr>
          <p:cNvPr id="3" name="Content Placeholder 2">
            <a:extLst>
              <a:ext uri="{FF2B5EF4-FFF2-40B4-BE49-F238E27FC236}">
                <a16:creationId xmlns:a16="http://schemas.microsoft.com/office/drawing/2014/main" id="{E2D62750-4863-C4AD-9592-2AEF505B7109}"/>
              </a:ext>
            </a:extLst>
          </p:cNvPr>
          <p:cNvSpPr>
            <a:spLocks noGrp="1"/>
          </p:cNvSpPr>
          <p:nvPr>
            <p:ph idx="1"/>
          </p:nvPr>
        </p:nvSpPr>
        <p:spPr/>
        <p:txBody>
          <a:bodyPr vert="horz" lIns="91440" tIns="45720" rIns="91440" bIns="45720" rtlCol="0" anchor="t">
            <a:normAutofit/>
          </a:bodyPr>
          <a:lstStyle/>
          <a:p>
            <a:pPr>
              <a:lnSpc>
                <a:spcPct val="110000"/>
              </a:lnSpc>
            </a:pPr>
            <a:r>
              <a:rPr lang="en-GB">
                <a:latin typeface="Aptos"/>
                <a:ea typeface="Tahoma"/>
                <a:cs typeface="Tahoma"/>
              </a:rPr>
              <a:t>Highlights 4 important roles for staff:</a:t>
            </a:r>
          </a:p>
          <a:p>
            <a:pPr lvl="1" indent="-457200">
              <a:lnSpc>
                <a:spcPct val="110000"/>
              </a:lnSpc>
              <a:buAutoNum type="arabicPeriod"/>
            </a:pPr>
            <a:r>
              <a:rPr lang="en-GB">
                <a:latin typeface="Aptos"/>
                <a:ea typeface="Tahoma"/>
                <a:cs typeface="Tahoma"/>
              </a:rPr>
              <a:t>promoting good mental wellbeing and preventing the onset of mental illness </a:t>
            </a:r>
            <a:endParaRPr lang="en-GB">
              <a:latin typeface="Aptos"/>
            </a:endParaRPr>
          </a:p>
          <a:p>
            <a:pPr lvl="1" indent="-457200">
              <a:lnSpc>
                <a:spcPct val="110000"/>
              </a:lnSpc>
              <a:buAutoNum type="arabicPeriod"/>
            </a:pPr>
            <a:r>
              <a:rPr lang="en-GB">
                <a:latin typeface="Aptos"/>
                <a:ea typeface="Tahoma"/>
                <a:cs typeface="Tahoma"/>
              </a:rPr>
              <a:t>observing pupils and identifying early those who may be experiencing mental health problems or being at risk of developing one </a:t>
            </a:r>
            <a:endParaRPr lang="en-GB">
              <a:latin typeface="Aptos"/>
            </a:endParaRPr>
          </a:p>
          <a:p>
            <a:pPr lvl="1" indent="-457200">
              <a:lnSpc>
                <a:spcPct val="110000"/>
              </a:lnSpc>
              <a:buAutoNum type="arabicPeriod"/>
            </a:pPr>
            <a:r>
              <a:rPr lang="en-GB">
                <a:latin typeface="Aptos"/>
                <a:ea typeface="Tahoma"/>
                <a:cs typeface="Tahoma"/>
              </a:rPr>
              <a:t>ensuring early targeted support is provided, and </a:t>
            </a:r>
            <a:endParaRPr lang="en-GB">
              <a:latin typeface="Aptos"/>
            </a:endParaRPr>
          </a:p>
          <a:p>
            <a:pPr lvl="1" indent="-457200">
              <a:lnSpc>
                <a:spcPct val="110000"/>
              </a:lnSpc>
              <a:buAutoNum type="arabicPeriod"/>
            </a:pPr>
            <a:r>
              <a:rPr lang="en-GB">
                <a:latin typeface="Aptos"/>
                <a:ea typeface="Tahoma"/>
                <a:cs typeface="Tahoma"/>
              </a:rPr>
              <a:t>liaison with/referral to specialist services where needed</a:t>
            </a:r>
          </a:p>
          <a:p>
            <a:pPr>
              <a:lnSpc>
                <a:spcPct val="110000"/>
              </a:lnSpc>
            </a:pPr>
            <a:r>
              <a:rPr lang="en-GB">
                <a:latin typeface="Aptos"/>
                <a:ea typeface="Tahoma"/>
                <a:cs typeface="Tahoma"/>
              </a:rPr>
              <a:t>Highlights the role of MHST, and considering the full range of support available from services</a:t>
            </a:r>
            <a:endParaRPr lang="en-GB">
              <a:latin typeface="Aptos"/>
            </a:endParaRPr>
          </a:p>
        </p:txBody>
      </p:sp>
    </p:spTree>
    <p:extLst>
      <p:ext uri="{BB962C8B-B14F-4D97-AF65-F5344CB8AC3E}">
        <p14:creationId xmlns:p14="http://schemas.microsoft.com/office/powerpoint/2010/main" val="90008354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F2EA2-89C5-A2CE-9A50-E15D7E08DEB2}"/>
              </a:ext>
            </a:extLst>
          </p:cNvPr>
          <p:cNvSpPr>
            <a:spLocks noGrp="1"/>
          </p:cNvSpPr>
          <p:nvPr>
            <p:ph type="title"/>
          </p:nvPr>
        </p:nvSpPr>
        <p:spPr/>
        <p:txBody>
          <a:bodyPr/>
          <a:lstStyle/>
          <a:p>
            <a:r>
              <a:rPr lang="en-GB" noProof="0">
                <a:solidFill>
                  <a:srgbClr val="FF0000"/>
                </a:solidFill>
                <a:latin typeface="+mj-lt"/>
              </a:rPr>
              <a:t>Substantial update: Serious violence </a:t>
            </a:r>
          </a:p>
        </p:txBody>
      </p:sp>
      <p:sp>
        <p:nvSpPr>
          <p:cNvPr id="3" name="Content Placeholder 2">
            <a:extLst>
              <a:ext uri="{FF2B5EF4-FFF2-40B4-BE49-F238E27FC236}">
                <a16:creationId xmlns:a16="http://schemas.microsoft.com/office/drawing/2014/main" id="{99C0AD59-A7FA-9725-3E75-EC91CD1DFDBA}"/>
              </a:ext>
            </a:extLst>
          </p:cNvPr>
          <p:cNvSpPr>
            <a:spLocks noGrp="1"/>
          </p:cNvSpPr>
          <p:nvPr>
            <p:ph idx="1"/>
          </p:nvPr>
        </p:nvSpPr>
        <p:spPr>
          <a:xfrm>
            <a:off x="276652" y="1376636"/>
            <a:ext cx="11638695" cy="4431166"/>
          </a:xfrm>
        </p:spPr>
        <p:txBody>
          <a:bodyPr vert="horz" lIns="91440" tIns="45720" rIns="91440" bIns="45720" rtlCol="0" anchor="t">
            <a:normAutofit fontScale="92500" lnSpcReduction="20000"/>
          </a:bodyPr>
          <a:lstStyle/>
          <a:p>
            <a:pPr>
              <a:lnSpc>
                <a:spcPct val="110000"/>
              </a:lnSpc>
            </a:pPr>
            <a:r>
              <a:rPr lang="en-GB" sz="2400" noProof="0">
                <a:latin typeface="Aptos"/>
              </a:rPr>
              <a:t>Continuing safeguarding concern – it may involve physical assault, carrying, threatening with, or using weapons, often in the context of peer conflict or bullying, and it can be associated with exploitation</a:t>
            </a:r>
            <a:endParaRPr lang="en-US">
              <a:latin typeface="Aptos"/>
            </a:endParaRPr>
          </a:p>
          <a:p>
            <a:pPr>
              <a:lnSpc>
                <a:spcPct val="110000"/>
              </a:lnSpc>
            </a:pPr>
            <a:r>
              <a:rPr lang="en-GB" sz="2400" noProof="0">
                <a:latin typeface="Aptos"/>
              </a:rPr>
              <a:t>Staff should report any concerns about a child carrying or using a weapon or expressing the intent to do so to the DSL/ DDSL</a:t>
            </a:r>
          </a:p>
          <a:p>
            <a:pPr>
              <a:lnSpc>
                <a:spcPct val="110000"/>
              </a:lnSpc>
            </a:pPr>
            <a:r>
              <a:rPr lang="en-GB" sz="2400">
                <a:latin typeface="Aptos"/>
                <a:ea typeface="Tahoma"/>
                <a:cs typeface="Tahoma"/>
              </a:rPr>
              <a:t>DSLs should assess the risk to both the individual pupil and others in the school, considering wider information or concerns and take appropriate action.</a:t>
            </a:r>
          </a:p>
          <a:p>
            <a:pPr>
              <a:lnSpc>
                <a:spcPct val="110000"/>
              </a:lnSpc>
            </a:pPr>
            <a:r>
              <a:rPr lang="en-GB" sz="2400">
                <a:latin typeface="Aptos"/>
                <a:ea typeface="Tahoma"/>
                <a:cs typeface="Tahoma"/>
              </a:rPr>
              <a:t>Depending on the risk they should put in place a safety and support plan</a:t>
            </a:r>
          </a:p>
          <a:p>
            <a:pPr>
              <a:lnSpc>
                <a:spcPct val="110000"/>
              </a:lnSpc>
            </a:pPr>
            <a:r>
              <a:rPr lang="en-GB" sz="2400" noProof="0">
                <a:latin typeface="Aptos"/>
              </a:rPr>
              <a:t>Risks are higher for children with disrupted education e.g. suspensions, exclusion, time in alternative provision</a:t>
            </a:r>
          </a:p>
          <a:p>
            <a:pPr>
              <a:lnSpc>
                <a:spcPct val="110000"/>
              </a:lnSpc>
            </a:pPr>
            <a:r>
              <a:rPr lang="en-GB" sz="2400" noProof="0">
                <a:latin typeface="Aptos"/>
                <a:ea typeface="Tahoma"/>
                <a:cs typeface="Tahoma"/>
              </a:rPr>
              <a:t>Highlights the importance of early </a:t>
            </a:r>
            <a:r>
              <a:rPr lang="en-GB" sz="2400">
                <a:latin typeface="Aptos"/>
                <a:ea typeface="Tahoma"/>
                <a:cs typeface="Tahoma"/>
              </a:rPr>
              <a:t>evidence-based support</a:t>
            </a:r>
            <a:r>
              <a:rPr lang="en-GB" sz="2400" noProof="0">
                <a:latin typeface="Aptos"/>
                <a:ea typeface="Tahoma"/>
                <a:cs typeface="Tahoma"/>
              </a:rPr>
              <a:t> when issues first emerge </a:t>
            </a:r>
            <a:r>
              <a:rPr lang="en-GB" sz="2400">
                <a:latin typeface="Aptos"/>
                <a:ea typeface="Tahoma"/>
                <a:cs typeface="Tahoma"/>
              </a:rPr>
              <a:t>as well as at critical points is vital</a:t>
            </a:r>
            <a:endParaRPr lang="en-GB" sz="2400" noProof="0">
              <a:latin typeface="Aptos"/>
              <a:ea typeface="Tahoma"/>
              <a:cs typeface="Tahoma"/>
            </a:endParaRPr>
          </a:p>
        </p:txBody>
      </p:sp>
    </p:spTree>
    <p:extLst>
      <p:ext uri="{BB962C8B-B14F-4D97-AF65-F5344CB8AC3E}">
        <p14:creationId xmlns:p14="http://schemas.microsoft.com/office/powerpoint/2010/main" val="26794014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43BED-EFEA-E8A6-6A10-43E5F18FD29C}"/>
              </a:ext>
            </a:extLst>
          </p:cNvPr>
          <p:cNvSpPr>
            <a:spLocks noGrp="1"/>
          </p:cNvSpPr>
          <p:nvPr>
            <p:ph type="title"/>
          </p:nvPr>
        </p:nvSpPr>
        <p:spPr/>
        <p:txBody>
          <a:bodyPr/>
          <a:lstStyle/>
          <a:p>
            <a:r>
              <a:rPr lang="en-GB" noProof="0">
                <a:latin typeface="Aptos Display"/>
              </a:rPr>
              <a:t>Part 2</a:t>
            </a:r>
          </a:p>
        </p:txBody>
      </p:sp>
      <p:sp>
        <p:nvSpPr>
          <p:cNvPr id="3" name="Content Placeholder 2">
            <a:extLst>
              <a:ext uri="{FF2B5EF4-FFF2-40B4-BE49-F238E27FC236}">
                <a16:creationId xmlns:a16="http://schemas.microsoft.com/office/drawing/2014/main" id="{0F0EFDFD-2BCE-EC4F-5B51-30FE0B6B02D1}"/>
              </a:ext>
            </a:extLst>
          </p:cNvPr>
          <p:cNvSpPr>
            <a:spLocks noGrp="1"/>
          </p:cNvSpPr>
          <p:nvPr>
            <p:ph idx="1"/>
          </p:nvPr>
        </p:nvSpPr>
        <p:spPr>
          <a:xfrm>
            <a:off x="276652" y="1253331"/>
            <a:ext cx="11638695" cy="4351338"/>
          </a:xfrm>
        </p:spPr>
        <p:txBody>
          <a:bodyPr vert="horz" lIns="91440" tIns="45720" rIns="91440" bIns="45720" rtlCol="0" anchor="t">
            <a:normAutofit/>
          </a:bodyPr>
          <a:lstStyle/>
          <a:p>
            <a:r>
              <a:rPr lang="en-GB" sz="2400" dirty="0">
                <a:latin typeface="Aptos"/>
                <a:ea typeface="Tahoma"/>
                <a:cs typeface="Tahoma"/>
              </a:rPr>
              <a:t>Sport, toilets</a:t>
            </a:r>
            <a:r>
              <a:rPr lang="en-GB" sz="2400" noProof="0" dirty="0">
                <a:latin typeface="Aptos"/>
                <a:ea typeface="Tahoma"/>
                <a:cs typeface="Tahoma"/>
              </a:rPr>
              <a:t> and changing rooms (places children can be vulnerable)</a:t>
            </a:r>
          </a:p>
          <a:p>
            <a:r>
              <a:rPr lang="en-GB" sz="2400" dirty="0">
                <a:latin typeface="Aptos"/>
                <a:ea typeface="Tahoma"/>
                <a:cs typeface="Tahoma"/>
              </a:rPr>
              <a:t>Explicit reference to Faith</a:t>
            </a:r>
            <a:r>
              <a:rPr lang="en-GB" sz="2400" noProof="0" dirty="0">
                <a:latin typeface="Aptos"/>
                <a:ea typeface="Tahoma"/>
                <a:cs typeface="Tahoma"/>
              </a:rPr>
              <a:t> based prejudice </a:t>
            </a:r>
          </a:p>
          <a:p>
            <a:r>
              <a:rPr lang="en-GB" sz="2400" dirty="0">
                <a:latin typeface="Aptos"/>
                <a:ea typeface="Tahoma"/>
                <a:cs typeface="Tahoma"/>
              </a:rPr>
              <a:t>Opportunities to teach safeguarding is updated to include Racism, derogatory behaviour or other forms of physical violence and conflict</a:t>
            </a:r>
            <a:endParaRPr lang="en-GB" sz="2400" dirty="0">
              <a:latin typeface="Aptos"/>
            </a:endParaRPr>
          </a:p>
          <a:p>
            <a:r>
              <a:rPr lang="en-GB" sz="2400" dirty="0">
                <a:latin typeface="Aptos"/>
                <a:ea typeface="Tahoma"/>
                <a:cs typeface="Tahoma"/>
              </a:rPr>
              <a:t>Information sharing</a:t>
            </a:r>
          </a:p>
          <a:p>
            <a:r>
              <a:rPr lang="en-GB" sz="2400" dirty="0">
                <a:latin typeface="Aptos"/>
                <a:ea typeface="Tahoma"/>
                <a:cs typeface="Tahoma"/>
              </a:rPr>
              <a:t>The role of the Virtual School Head in attendance</a:t>
            </a:r>
            <a:endParaRPr lang="en-GB" sz="2400" noProof="0" dirty="0">
              <a:latin typeface="Aptos"/>
            </a:endParaRPr>
          </a:p>
          <a:p>
            <a:r>
              <a:rPr lang="en-GB" sz="2400" dirty="0">
                <a:latin typeface="Aptos"/>
                <a:ea typeface="Tahoma"/>
                <a:cs typeface="Tahoma"/>
              </a:rPr>
              <a:t>Recognising the needs of young carers</a:t>
            </a:r>
          </a:p>
          <a:p>
            <a:pPr>
              <a:buFont typeface="Arial" panose="02070309020205020404" pitchFamily="49" charset="0"/>
              <a:buChar char="•"/>
            </a:pPr>
            <a:r>
              <a:rPr lang="en-GB" sz="2400" dirty="0">
                <a:latin typeface="Aptos"/>
                <a:ea typeface="Tahoma"/>
                <a:cs typeface="Tahoma"/>
              </a:rPr>
              <a:t>Additional barriers in recognising abuse, neglect and exploitation in children with SEND </a:t>
            </a:r>
            <a:endParaRPr lang="en-GB" sz="2400" dirty="0">
              <a:latin typeface="Aptos"/>
            </a:endParaRPr>
          </a:p>
          <a:p>
            <a:pPr>
              <a:buFont typeface="Arial" panose="02070309020205020404" pitchFamily="49" charset="0"/>
              <a:buChar char="•"/>
            </a:pPr>
            <a:r>
              <a:rPr lang="en-GB" sz="2400" dirty="0">
                <a:latin typeface="Aptos"/>
                <a:ea typeface="Tahoma"/>
                <a:cs typeface="Tahoma"/>
              </a:rPr>
              <a:t>New content on safeguarding children with medical conditions</a:t>
            </a:r>
            <a:endParaRPr lang="en-GB" sz="2400" dirty="0">
              <a:latin typeface="Aptos"/>
            </a:endParaRPr>
          </a:p>
          <a:p>
            <a:pPr lvl="1">
              <a:buFont typeface="Courier New" panose="02070309020205020404" pitchFamily="49" charset="0"/>
              <a:buChar char="o"/>
            </a:pPr>
            <a:endParaRPr lang="en-GB" dirty="0">
              <a:latin typeface="Aptos"/>
            </a:endParaRPr>
          </a:p>
          <a:p>
            <a:endParaRPr lang="en-GB" sz="2400" dirty="0">
              <a:highlight>
                <a:srgbClr val="FFFF00"/>
              </a:highlight>
            </a:endParaRPr>
          </a:p>
        </p:txBody>
      </p:sp>
    </p:spTree>
    <p:extLst>
      <p:ext uri="{BB962C8B-B14F-4D97-AF65-F5344CB8AC3E}">
        <p14:creationId xmlns:p14="http://schemas.microsoft.com/office/powerpoint/2010/main" val="278146303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64A892-9294-CC9C-1068-764586298970}"/>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7E67B5DC-E917-1C57-7809-83CE44CD8200}"/>
              </a:ext>
            </a:extLst>
          </p:cNvPr>
          <p:cNvSpPr>
            <a:spLocks noGrp="1"/>
          </p:cNvSpPr>
          <p:nvPr>
            <p:ph sz="half" idx="1"/>
          </p:nvPr>
        </p:nvSpPr>
        <p:spPr>
          <a:xfrm>
            <a:off x="2166258" y="5439682"/>
            <a:ext cx="10029369" cy="1419453"/>
          </a:xfrm>
          <a:ln w="28575">
            <a:solidFill>
              <a:schemeClr val="tx1"/>
            </a:solidFill>
          </a:ln>
        </p:spPr>
        <p:txBody>
          <a:bodyPr vert="horz" lIns="91440" tIns="45720" rIns="91440" bIns="45720" rtlCol="0" anchor="t">
            <a:noAutofit/>
          </a:bodyPr>
          <a:lstStyle/>
          <a:p>
            <a:pPr marL="457200" indent="-457200">
              <a:buAutoNum type="arabicPeriod"/>
            </a:pPr>
            <a:r>
              <a:rPr lang="en-GB" sz="2000">
                <a:highlight>
                  <a:srgbClr val="FFFFFF"/>
                </a:highlight>
                <a:latin typeface="Aptos"/>
                <a:ea typeface="Tahoma"/>
                <a:cs typeface="Tahoma"/>
              </a:rPr>
              <a:t>What warning signs are present in this scenario?</a:t>
            </a:r>
          </a:p>
          <a:p>
            <a:pPr marL="457200" indent="-457200">
              <a:buAutoNum type="arabicPeriod"/>
            </a:pPr>
            <a:r>
              <a:rPr lang="en-GB" sz="2000">
                <a:highlight>
                  <a:srgbClr val="FFFFFF"/>
                </a:highlight>
                <a:latin typeface="Aptos"/>
                <a:ea typeface="Tahoma"/>
                <a:cs typeface="Tahoma"/>
              </a:rPr>
              <a:t>What would you be worried about?</a:t>
            </a:r>
          </a:p>
          <a:p>
            <a:pPr marL="457200" indent="-457200">
              <a:buAutoNum type="arabicPeriod"/>
            </a:pPr>
            <a:r>
              <a:rPr lang="en-GB" sz="2000">
                <a:highlight>
                  <a:srgbClr val="FFFFFF"/>
                </a:highlight>
                <a:latin typeface="Aptos"/>
                <a:ea typeface="Tahoma"/>
                <a:cs typeface="Tahoma"/>
              </a:rPr>
              <a:t>What would you do if you were the member of staff?</a:t>
            </a:r>
            <a:endParaRPr lang="en-GB" sz="2000">
              <a:highlight>
                <a:srgbClr val="C6C6C6"/>
              </a:highlight>
              <a:latin typeface="Aptos"/>
              <a:ea typeface="Tahoma"/>
              <a:cs typeface="Tahoma"/>
            </a:endParaRPr>
          </a:p>
          <a:p>
            <a:pPr marL="457200" indent="-457200">
              <a:buAutoNum type="arabicPeriod"/>
            </a:pPr>
            <a:endParaRPr lang="en-GB" sz="2000">
              <a:highlight>
                <a:srgbClr val="FFFFFF"/>
              </a:highlight>
              <a:latin typeface="Tahoma"/>
              <a:ea typeface="Tahoma"/>
              <a:cs typeface="Tahoma"/>
            </a:endParaRPr>
          </a:p>
          <a:p>
            <a:pPr>
              <a:buAutoNum type="arabicPeriod"/>
            </a:pPr>
            <a:endParaRPr lang="en-GB" sz="1900"/>
          </a:p>
        </p:txBody>
      </p:sp>
      <p:graphicFrame>
        <p:nvGraphicFramePr>
          <p:cNvPr id="48" name="Diagram 47">
            <a:extLst>
              <a:ext uri="{FF2B5EF4-FFF2-40B4-BE49-F238E27FC236}">
                <a16:creationId xmlns:a16="http://schemas.microsoft.com/office/drawing/2014/main" id="{C0D1A957-0F6E-CDA2-03CB-EDBF0735B358}"/>
              </a:ext>
            </a:extLst>
          </p:cNvPr>
          <p:cNvGraphicFramePr/>
          <p:nvPr>
            <p:extLst>
              <p:ext uri="{D42A27DB-BD31-4B8C-83A1-F6EECF244321}">
                <p14:modId xmlns:p14="http://schemas.microsoft.com/office/powerpoint/2010/main" val="1789539618"/>
              </p:ext>
            </p:extLst>
          </p:nvPr>
        </p:nvGraphicFramePr>
        <p:xfrm>
          <a:off x="188026" y="237594"/>
          <a:ext cx="11335654" cy="59073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53" name="TextBox 952">
            <a:extLst>
              <a:ext uri="{FF2B5EF4-FFF2-40B4-BE49-F238E27FC236}">
                <a16:creationId xmlns:a16="http://schemas.microsoft.com/office/drawing/2014/main" id="{F94CF63D-9F20-CBC3-D517-C0D78F627995}"/>
              </a:ext>
            </a:extLst>
          </p:cNvPr>
          <p:cNvSpPr txBox="1"/>
          <p:nvPr/>
        </p:nvSpPr>
        <p:spPr>
          <a:xfrm>
            <a:off x="9150" y="6144907"/>
            <a:ext cx="202253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3600" b="1"/>
              <a:t>Discuss:</a:t>
            </a:r>
          </a:p>
        </p:txBody>
      </p:sp>
    </p:spTree>
    <p:extLst>
      <p:ext uri="{BB962C8B-B14F-4D97-AF65-F5344CB8AC3E}">
        <p14:creationId xmlns:p14="http://schemas.microsoft.com/office/powerpoint/2010/main" val="122417541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B5826-64D8-B93D-8C1E-7F11B5FA7B73}"/>
              </a:ext>
            </a:extLst>
          </p:cNvPr>
          <p:cNvSpPr>
            <a:spLocks noGrp="1"/>
          </p:cNvSpPr>
          <p:nvPr>
            <p:ph type="title"/>
          </p:nvPr>
        </p:nvSpPr>
        <p:spPr/>
        <p:txBody>
          <a:bodyPr/>
          <a:lstStyle/>
          <a:p>
            <a:r>
              <a:rPr lang="en-US" dirty="0">
                <a:latin typeface="+mj-lt"/>
              </a:rPr>
              <a:t>Online Safety</a:t>
            </a:r>
            <a:endParaRPr lang="en-GB" dirty="0">
              <a:latin typeface="+mj-lt"/>
            </a:endParaRPr>
          </a:p>
        </p:txBody>
      </p:sp>
      <p:sp>
        <p:nvSpPr>
          <p:cNvPr id="3" name="Content Placeholder 2">
            <a:extLst>
              <a:ext uri="{FF2B5EF4-FFF2-40B4-BE49-F238E27FC236}">
                <a16:creationId xmlns:a16="http://schemas.microsoft.com/office/drawing/2014/main" id="{69DC1B92-E543-EAE9-A34A-0691D388F158}"/>
              </a:ext>
            </a:extLst>
          </p:cNvPr>
          <p:cNvSpPr>
            <a:spLocks noGrp="1"/>
          </p:cNvSpPr>
          <p:nvPr>
            <p:ph idx="1"/>
          </p:nvPr>
        </p:nvSpPr>
        <p:spPr>
          <a:xfrm>
            <a:off x="277223" y="1290319"/>
            <a:ext cx="8666477" cy="4616995"/>
          </a:xfrm>
        </p:spPr>
        <p:txBody>
          <a:bodyPr vert="horz" lIns="91440" tIns="45720" rIns="91440" bIns="45720" rtlCol="0" anchor="t">
            <a:noAutofit/>
          </a:bodyPr>
          <a:lstStyle/>
          <a:p>
            <a:pPr marL="342900" indent="-342900">
              <a:lnSpc>
                <a:spcPct val="120000"/>
              </a:lnSpc>
            </a:pPr>
            <a:r>
              <a:rPr lang="en-GB" sz="2200" dirty="0">
                <a:latin typeface="Aptos"/>
                <a:ea typeface="Tahoma"/>
                <a:cs typeface="Tahoma"/>
              </a:rPr>
              <a:t>Understanding online harms such as sharing images, the prevalence of </a:t>
            </a:r>
            <a:r>
              <a:rPr lang="en-GB" sz="2200" dirty="0" err="1">
                <a:latin typeface="Aptos"/>
                <a:ea typeface="Tahoma"/>
                <a:cs typeface="Tahoma"/>
              </a:rPr>
              <a:t>deepfakes</a:t>
            </a:r>
            <a:r>
              <a:rPr lang="en-GB" sz="2200" dirty="0">
                <a:latin typeface="Aptos"/>
                <a:ea typeface="Tahoma"/>
                <a:cs typeface="Tahoma"/>
              </a:rPr>
              <a:t>, pornography and misogynistic influencers and when and where to seek help. </a:t>
            </a:r>
            <a:endParaRPr lang="en-US" sz="2200" dirty="0">
              <a:latin typeface="Aptos"/>
              <a:ea typeface="Tahoma"/>
              <a:cs typeface="Tahoma"/>
            </a:endParaRPr>
          </a:p>
          <a:p>
            <a:pPr marL="0" indent="0">
              <a:lnSpc>
                <a:spcPct val="120000"/>
              </a:lnSpc>
              <a:buNone/>
            </a:pPr>
            <a:r>
              <a:rPr lang="en-US" sz="2200" dirty="0">
                <a:latin typeface="Aptos"/>
                <a:ea typeface="Tahoma"/>
                <a:cs typeface="Tahoma"/>
              </a:rPr>
              <a:t>Updated the four C’s areas of online risk:</a:t>
            </a:r>
          </a:p>
          <a:p>
            <a:pPr lvl="1" indent="-457200">
              <a:lnSpc>
                <a:spcPct val="120000"/>
              </a:lnSpc>
              <a:buFont typeface="Courier New" panose="020B0604020202020204" pitchFamily="34" charset="0"/>
              <a:buChar char="o"/>
            </a:pPr>
            <a:r>
              <a:rPr lang="en-US" sz="2200" dirty="0">
                <a:latin typeface="Aptos"/>
                <a:ea typeface="Tahoma"/>
                <a:cs typeface="Tahoma"/>
              </a:rPr>
              <a:t>Content – added categories, extreme sexual or physical violence </a:t>
            </a:r>
          </a:p>
          <a:p>
            <a:pPr lvl="1" indent="-457200">
              <a:lnSpc>
                <a:spcPct val="120000"/>
              </a:lnSpc>
              <a:buFont typeface="Courier New" panose="020B0604020202020204" pitchFamily="34" charset="0"/>
              <a:buChar char="o"/>
            </a:pPr>
            <a:r>
              <a:rPr lang="en-US" sz="2200" dirty="0">
                <a:latin typeface="Aptos"/>
                <a:ea typeface="Tahoma"/>
                <a:cs typeface="Tahoma"/>
              </a:rPr>
              <a:t>Contact – harmful interaction with other users or </a:t>
            </a:r>
            <a:r>
              <a:rPr lang="en-GB" sz="2200" dirty="0">
                <a:latin typeface="Aptos"/>
                <a:ea typeface="Tahoma"/>
                <a:cs typeface="Tahoma"/>
              </a:rPr>
              <a:t>‘generative AI applications that simulate this’ added</a:t>
            </a:r>
          </a:p>
          <a:p>
            <a:pPr lvl="1" indent="-457200">
              <a:lnSpc>
                <a:spcPct val="120000"/>
              </a:lnSpc>
              <a:buFont typeface="Courier New" panose="020B0604020202020204" pitchFamily="34" charset="0"/>
              <a:buChar char="o"/>
            </a:pPr>
            <a:r>
              <a:rPr lang="en-GB" sz="2200" dirty="0">
                <a:latin typeface="Aptos"/>
                <a:ea typeface="Tahoma"/>
                <a:cs typeface="Tahoma"/>
              </a:rPr>
              <a:t>Conduct – sending and receiving explicit images, added ‘those generated using AI e.g. </a:t>
            </a:r>
            <a:r>
              <a:rPr lang="en-GB" sz="2200" dirty="0" err="1">
                <a:latin typeface="Aptos"/>
                <a:ea typeface="Tahoma"/>
                <a:cs typeface="Tahoma"/>
              </a:rPr>
              <a:t>deepfakes</a:t>
            </a:r>
            <a:r>
              <a:rPr lang="en-GB" sz="2200" dirty="0">
                <a:latin typeface="Aptos"/>
                <a:ea typeface="Tahoma"/>
                <a:cs typeface="Tahoma"/>
              </a:rPr>
              <a:t>’</a:t>
            </a:r>
          </a:p>
          <a:p>
            <a:pPr lvl="1" indent="-457200">
              <a:lnSpc>
                <a:spcPct val="120000"/>
              </a:lnSpc>
              <a:buFont typeface="Courier New" panose="020B0604020202020204" pitchFamily="34" charset="0"/>
              <a:buChar char="o"/>
            </a:pPr>
            <a:r>
              <a:rPr lang="en-GB" sz="2200" dirty="0">
                <a:latin typeface="Aptos"/>
                <a:ea typeface="Tahoma"/>
                <a:cs typeface="Tahoma"/>
              </a:rPr>
              <a:t>Commerce – no change</a:t>
            </a:r>
          </a:p>
        </p:txBody>
      </p:sp>
      <p:pic>
        <p:nvPicPr>
          <p:cNvPr id="5" name="Picture 4" descr="Online safety Images - Free Download on Magnific (formerly Freepik)">
            <a:extLst>
              <a:ext uri="{FF2B5EF4-FFF2-40B4-BE49-F238E27FC236}">
                <a16:creationId xmlns:a16="http://schemas.microsoft.com/office/drawing/2014/main" id="{9B62A61E-9659-9311-EE07-429E1E34C5EE}"/>
              </a:ext>
            </a:extLst>
          </p:cNvPr>
          <p:cNvPicPr>
            <a:picLocks noChangeAspect="1"/>
          </p:cNvPicPr>
          <p:nvPr/>
        </p:nvPicPr>
        <p:blipFill>
          <a:blip r:embed="rId3"/>
          <a:srcRect l="5488" t="24185" r="3145" b="22011"/>
          <a:stretch>
            <a:fillRect/>
          </a:stretch>
        </p:blipFill>
        <p:spPr>
          <a:xfrm>
            <a:off x="8737599" y="2357665"/>
            <a:ext cx="3233876" cy="1775076"/>
          </a:xfrm>
          <a:prstGeom prst="rect">
            <a:avLst/>
          </a:prstGeom>
        </p:spPr>
      </p:pic>
    </p:spTree>
    <p:extLst>
      <p:ext uri="{BB962C8B-B14F-4D97-AF65-F5344CB8AC3E}">
        <p14:creationId xmlns:p14="http://schemas.microsoft.com/office/powerpoint/2010/main" val="347885312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2D170-4B32-CE1F-2275-33FA48299940}"/>
              </a:ext>
            </a:extLst>
          </p:cNvPr>
          <p:cNvSpPr>
            <a:spLocks noGrp="1"/>
          </p:cNvSpPr>
          <p:nvPr>
            <p:ph type="title"/>
          </p:nvPr>
        </p:nvSpPr>
        <p:spPr/>
        <p:txBody>
          <a:bodyPr/>
          <a:lstStyle/>
          <a:p>
            <a:r>
              <a:rPr lang="en-GB">
                <a:latin typeface="+mj-lt"/>
                <a:ea typeface="Tahoma"/>
                <a:cs typeface="Tahoma"/>
              </a:rPr>
              <a:t>Filtering and monitoring: School procedures</a:t>
            </a:r>
            <a:endParaRPr lang="en-GB">
              <a:latin typeface="+mj-lt"/>
            </a:endParaRPr>
          </a:p>
        </p:txBody>
      </p:sp>
      <p:sp>
        <p:nvSpPr>
          <p:cNvPr id="3" name="Content Placeholder 2">
            <a:extLst>
              <a:ext uri="{FF2B5EF4-FFF2-40B4-BE49-F238E27FC236}">
                <a16:creationId xmlns:a16="http://schemas.microsoft.com/office/drawing/2014/main" id="{B5859148-997A-0695-B10F-FAE16007C807}"/>
              </a:ext>
            </a:extLst>
          </p:cNvPr>
          <p:cNvSpPr>
            <a:spLocks noGrp="1"/>
          </p:cNvSpPr>
          <p:nvPr>
            <p:ph idx="1"/>
          </p:nvPr>
        </p:nvSpPr>
        <p:spPr>
          <a:xfrm>
            <a:off x="276652" y="1521779"/>
            <a:ext cx="9136856" cy="3974246"/>
          </a:xfrm>
        </p:spPr>
        <p:txBody>
          <a:bodyPr vert="horz" lIns="91440" tIns="45720" rIns="91440" bIns="45720" rtlCol="0" anchor="t">
            <a:normAutofit fontScale="92500" lnSpcReduction="20000"/>
          </a:bodyPr>
          <a:lstStyle/>
          <a:p>
            <a:pPr>
              <a:lnSpc>
                <a:spcPct val="100000"/>
              </a:lnSpc>
            </a:pPr>
            <a:r>
              <a:rPr lang="en-GB" sz="2400" dirty="0">
                <a:latin typeface="Aptos"/>
                <a:ea typeface="Tahoma"/>
                <a:cs typeface="Tahoma"/>
              </a:rPr>
              <a:t>Our filtering software is called: Talk Straight School’s Broadband</a:t>
            </a:r>
          </a:p>
          <a:p>
            <a:pPr>
              <a:lnSpc>
                <a:spcPct val="100000"/>
              </a:lnSpc>
            </a:pPr>
            <a:endParaRPr lang="en-GB" dirty="0">
              <a:solidFill>
                <a:schemeClr val="accent6">
                  <a:lumMod val="49000"/>
                </a:schemeClr>
              </a:solidFill>
              <a:latin typeface="Aptos"/>
              <a:ea typeface="Tahoma"/>
              <a:cs typeface="Tahoma"/>
            </a:endParaRPr>
          </a:p>
          <a:p>
            <a:pPr>
              <a:lnSpc>
                <a:spcPct val="100000"/>
              </a:lnSpc>
            </a:pPr>
            <a:r>
              <a:rPr lang="en-GB" sz="2400" dirty="0">
                <a:latin typeface="Aptos"/>
                <a:ea typeface="Tahoma"/>
                <a:cs typeface="Tahoma"/>
              </a:rPr>
              <a:t>Our monitoring software is called: </a:t>
            </a:r>
            <a:r>
              <a:rPr lang="en-GB" sz="2400" dirty="0" err="1">
                <a:latin typeface="Aptos"/>
                <a:ea typeface="Tahoma"/>
                <a:cs typeface="Tahoma"/>
              </a:rPr>
              <a:t>Netsweeper</a:t>
            </a:r>
            <a:r>
              <a:rPr lang="en-GB" sz="2400" dirty="0">
                <a:latin typeface="Aptos"/>
                <a:ea typeface="Tahoma"/>
                <a:cs typeface="Tahoma"/>
              </a:rPr>
              <a:t> - Safeguarding Daily Report v2</a:t>
            </a:r>
          </a:p>
          <a:p>
            <a:pPr>
              <a:lnSpc>
                <a:spcPct val="100000"/>
              </a:lnSpc>
            </a:pPr>
            <a:endParaRPr lang="en-GB" dirty="0"/>
          </a:p>
          <a:p>
            <a:pPr marL="0" indent="0">
              <a:lnSpc>
                <a:spcPct val="100000"/>
              </a:lnSpc>
              <a:buNone/>
            </a:pPr>
            <a:r>
              <a:rPr lang="en-GB" sz="2400" dirty="0">
                <a:latin typeface="Aptos"/>
                <a:ea typeface="Tahoma"/>
                <a:cs typeface="Tahoma"/>
              </a:rPr>
              <a:t>Last year academic year we received two ‘search concerns’ from staff devices. Before concluded to be </a:t>
            </a:r>
            <a:r>
              <a:rPr lang="en-GB" sz="2400" dirty="0" err="1">
                <a:latin typeface="Aptos"/>
                <a:ea typeface="Tahoma"/>
                <a:cs typeface="Tahoma"/>
              </a:rPr>
              <a:t>inncocent</a:t>
            </a:r>
            <a:r>
              <a:rPr lang="en-GB" sz="2400" dirty="0">
                <a:latin typeface="Aptos"/>
                <a:ea typeface="Tahoma"/>
                <a:cs typeface="Tahoma"/>
              </a:rPr>
              <a:t> searches misinterpreted by the software. Naveed can access the search to view it and give a report of what was searched. If something concerning, accidentally, arises on your screen you can refer it to HT/DHT with a screenshot. We can match this to a concern raised on daily report. </a:t>
            </a:r>
          </a:p>
        </p:txBody>
      </p:sp>
      <p:pic>
        <p:nvPicPr>
          <p:cNvPr id="4" name="Picture 3" descr="CALLING ALL SCHOOLS">
            <a:extLst>
              <a:ext uri="{FF2B5EF4-FFF2-40B4-BE49-F238E27FC236}">
                <a16:creationId xmlns:a16="http://schemas.microsoft.com/office/drawing/2014/main" id="{12DA06A8-E8BB-2AA5-DAAB-3790CF5A451B}"/>
              </a:ext>
            </a:extLst>
          </p:cNvPr>
          <p:cNvPicPr>
            <a:picLocks noChangeAspect="1"/>
          </p:cNvPicPr>
          <p:nvPr/>
        </p:nvPicPr>
        <p:blipFill>
          <a:blip r:embed="rId3"/>
          <a:stretch>
            <a:fillRect/>
          </a:stretch>
        </p:blipFill>
        <p:spPr>
          <a:xfrm>
            <a:off x="9606012" y="2373315"/>
            <a:ext cx="1981829" cy="1168892"/>
          </a:xfrm>
          <a:prstGeom prst="rect">
            <a:avLst/>
          </a:prstGeom>
        </p:spPr>
      </p:pic>
    </p:spTree>
    <p:extLst>
      <p:ext uri="{BB962C8B-B14F-4D97-AF65-F5344CB8AC3E}">
        <p14:creationId xmlns:p14="http://schemas.microsoft.com/office/powerpoint/2010/main" val="339175616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F3881-75D3-035D-9286-72D9815C4607}"/>
              </a:ext>
            </a:extLst>
          </p:cNvPr>
          <p:cNvSpPr>
            <a:spLocks noGrp="1"/>
          </p:cNvSpPr>
          <p:nvPr>
            <p:ph type="title"/>
          </p:nvPr>
        </p:nvSpPr>
        <p:spPr>
          <a:xfrm>
            <a:off x="276652" y="182599"/>
            <a:ext cx="10515600" cy="1052644"/>
          </a:xfrm>
        </p:spPr>
        <p:txBody>
          <a:bodyPr>
            <a:normAutofit fontScale="90000"/>
          </a:bodyPr>
          <a:lstStyle/>
          <a:p>
            <a:r>
              <a:rPr lang="en-GB">
                <a:latin typeface="Aptos Display"/>
                <a:ea typeface="Tahoma"/>
                <a:cs typeface="Tahoma"/>
              </a:rPr>
              <a:t>Filtering and monitoring: Your responsibilities </a:t>
            </a:r>
            <a:br>
              <a:rPr lang="en-GB">
                <a:latin typeface="Aptos Display"/>
                <a:ea typeface="Tahoma"/>
                <a:cs typeface="Tahoma"/>
              </a:rPr>
            </a:br>
            <a:r>
              <a:rPr lang="en-GB" sz="1800">
                <a:solidFill>
                  <a:schemeClr val="accent6">
                    <a:lumMod val="49000"/>
                  </a:schemeClr>
                </a:solidFill>
                <a:latin typeface="Aptos Display"/>
                <a:ea typeface="Tahoma"/>
                <a:cs typeface="Tahoma"/>
              </a:rPr>
              <a:t>Filtering and monitoring programs support safeguarding, but you are crucial to keeping children safe online</a:t>
            </a:r>
          </a:p>
        </p:txBody>
      </p:sp>
      <p:sp>
        <p:nvSpPr>
          <p:cNvPr id="3" name="Content Placeholder 2">
            <a:extLst>
              <a:ext uri="{FF2B5EF4-FFF2-40B4-BE49-F238E27FC236}">
                <a16:creationId xmlns:a16="http://schemas.microsoft.com/office/drawing/2014/main" id="{7C43A155-0DDB-FAC1-BAB7-AFB68E664A3D}"/>
              </a:ext>
            </a:extLst>
          </p:cNvPr>
          <p:cNvSpPr>
            <a:spLocks noGrp="1"/>
          </p:cNvSpPr>
          <p:nvPr>
            <p:ph idx="1"/>
          </p:nvPr>
        </p:nvSpPr>
        <p:spPr>
          <a:xfrm>
            <a:off x="276652" y="1231493"/>
            <a:ext cx="11638695" cy="4452937"/>
          </a:xfrm>
        </p:spPr>
        <p:txBody>
          <a:bodyPr vert="horz" lIns="91440" tIns="45720" rIns="91440" bIns="45720" rtlCol="0" anchor="t">
            <a:noAutofit/>
          </a:bodyPr>
          <a:lstStyle/>
          <a:p>
            <a:pPr marL="0" indent="0">
              <a:lnSpc>
                <a:spcPct val="110000"/>
              </a:lnSpc>
              <a:buNone/>
            </a:pPr>
            <a:r>
              <a:rPr lang="en-GB" sz="2200">
                <a:latin typeface="Aptos"/>
                <a:ea typeface="Tahoma"/>
                <a:cs typeface="Tahoma"/>
              </a:rPr>
              <a:t>Report to the DSL immediately if…</a:t>
            </a:r>
          </a:p>
          <a:p>
            <a:pPr>
              <a:lnSpc>
                <a:spcPct val="100000"/>
              </a:lnSpc>
            </a:pPr>
            <a:r>
              <a:rPr lang="en-GB" sz="2200">
                <a:latin typeface="Aptos"/>
                <a:ea typeface="Tahoma"/>
                <a:cs typeface="Tahoma"/>
              </a:rPr>
              <a:t>You witness or suspect that any unsuitable material has been accessed by pupils, staff or visitors.</a:t>
            </a:r>
          </a:p>
          <a:p>
            <a:pPr>
              <a:lnSpc>
                <a:spcPct val="100000"/>
              </a:lnSpc>
            </a:pPr>
            <a:r>
              <a:rPr lang="en-GB" sz="2200">
                <a:latin typeface="Aptos"/>
                <a:ea typeface="Tahoma"/>
                <a:cs typeface="Tahoma"/>
              </a:rPr>
              <a:t>You find that you can access unsuitable material on school devices.</a:t>
            </a:r>
          </a:p>
          <a:p>
            <a:pPr>
              <a:lnSpc>
                <a:spcPct val="100000"/>
              </a:lnSpc>
            </a:pPr>
            <a:r>
              <a:rPr lang="en-GB" sz="2200">
                <a:latin typeface="Aptos"/>
                <a:ea typeface="Tahoma"/>
                <a:cs typeface="Tahoma"/>
              </a:rPr>
              <a:t>You think there could be a failure in the software or abuse of the system. </a:t>
            </a:r>
          </a:p>
          <a:p>
            <a:pPr>
              <a:lnSpc>
                <a:spcPct val="100000"/>
              </a:lnSpc>
            </a:pPr>
            <a:r>
              <a:rPr lang="en-GB" sz="2200">
                <a:latin typeface="Aptos"/>
                <a:ea typeface="Tahoma"/>
                <a:cs typeface="Tahoma"/>
              </a:rPr>
              <a:t>You think there could be unreasonable restrictions that affect teaching and learning or administrative tasks. </a:t>
            </a:r>
          </a:p>
          <a:p>
            <a:pPr>
              <a:lnSpc>
                <a:spcPct val="100000"/>
              </a:lnSpc>
            </a:pPr>
            <a:r>
              <a:rPr lang="en-GB" sz="2200">
                <a:latin typeface="Aptos"/>
                <a:ea typeface="Tahoma"/>
                <a:cs typeface="Tahoma"/>
              </a:rPr>
              <a:t>You notice any abbreviations or misspellings that allow access to unsuitable material.</a:t>
            </a:r>
          </a:p>
          <a:p>
            <a:pPr marL="0" indent="0">
              <a:lnSpc>
                <a:spcPct val="100000"/>
              </a:lnSpc>
              <a:buNone/>
            </a:pPr>
            <a:r>
              <a:rPr lang="en-GB" sz="2200">
                <a:solidFill>
                  <a:schemeClr val="accent6">
                    <a:lumMod val="49000"/>
                  </a:schemeClr>
                </a:solidFill>
                <a:latin typeface="Aptos"/>
                <a:ea typeface="Tahoma"/>
                <a:cs typeface="Tahoma"/>
              </a:rPr>
              <a:t>Let the DSL know in advance… if you are teaching topics which could create unusual activity on the filtering logs so that we can work to ensure that children are safe and websites accessed are appropriate.  </a:t>
            </a:r>
          </a:p>
          <a:p>
            <a:pPr>
              <a:lnSpc>
                <a:spcPct val="100000"/>
              </a:lnSpc>
            </a:pPr>
            <a:endParaRPr lang="en-GB" sz="2200">
              <a:latin typeface="Aptos"/>
            </a:endParaRPr>
          </a:p>
          <a:p>
            <a:endParaRPr lang="en-GB" sz="3200">
              <a:latin typeface="Aptos"/>
            </a:endParaRPr>
          </a:p>
        </p:txBody>
      </p:sp>
    </p:spTree>
    <p:extLst>
      <p:ext uri="{BB962C8B-B14F-4D97-AF65-F5344CB8AC3E}">
        <p14:creationId xmlns:p14="http://schemas.microsoft.com/office/powerpoint/2010/main" val="22055181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B9727-973F-9613-EB14-FF3FD9603646}"/>
              </a:ext>
            </a:extLst>
          </p:cNvPr>
          <p:cNvSpPr>
            <a:spLocks noGrp="1"/>
          </p:cNvSpPr>
          <p:nvPr>
            <p:ph type="title"/>
          </p:nvPr>
        </p:nvSpPr>
        <p:spPr/>
        <p:txBody>
          <a:bodyPr/>
          <a:lstStyle/>
          <a:p>
            <a:r>
              <a:rPr lang="en-GB">
                <a:latin typeface="+mj-lt"/>
              </a:rPr>
              <a:t>Online Safety</a:t>
            </a:r>
          </a:p>
        </p:txBody>
      </p:sp>
      <p:sp>
        <p:nvSpPr>
          <p:cNvPr id="3" name="Content Placeholder 2">
            <a:extLst>
              <a:ext uri="{FF2B5EF4-FFF2-40B4-BE49-F238E27FC236}">
                <a16:creationId xmlns:a16="http://schemas.microsoft.com/office/drawing/2014/main" id="{2500B192-28EC-987D-A751-8294B1ABABEB}"/>
              </a:ext>
            </a:extLst>
          </p:cNvPr>
          <p:cNvSpPr>
            <a:spLocks noGrp="1"/>
          </p:cNvSpPr>
          <p:nvPr>
            <p:ph idx="1"/>
          </p:nvPr>
        </p:nvSpPr>
        <p:spPr>
          <a:xfrm>
            <a:off x="276652" y="1536293"/>
            <a:ext cx="8082695" cy="4380366"/>
          </a:xfrm>
        </p:spPr>
        <p:txBody>
          <a:bodyPr vert="horz" lIns="91440" tIns="45720" rIns="91440" bIns="45720" rtlCol="0" anchor="t">
            <a:normAutofit/>
          </a:bodyPr>
          <a:lstStyle/>
          <a:p>
            <a:pPr marL="0" indent="0">
              <a:lnSpc>
                <a:spcPct val="120000"/>
              </a:lnSpc>
              <a:buNone/>
            </a:pPr>
            <a:r>
              <a:rPr lang="en-GB" sz="2400">
                <a:latin typeface="Aptos"/>
                <a:ea typeface="Tahoma"/>
                <a:cs typeface="Tahoma"/>
              </a:rPr>
              <a:t>Filtering and monitoring </a:t>
            </a:r>
          </a:p>
          <a:p>
            <a:pPr lvl="1">
              <a:lnSpc>
                <a:spcPct val="120000"/>
              </a:lnSpc>
            </a:pPr>
            <a:r>
              <a:rPr lang="en-GB">
                <a:latin typeface="Aptos"/>
                <a:ea typeface="Tahoma"/>
                <a:cs typeface="Tahoma"/>
              </a:rPr>
              <a:t>Reviews should be done at least annually</a:t>
            </a:r>
          </a:p>
          <a:p>
            <a:pPr lvl="1">
              <a:lnSpc>
                <a:spcPct val="120000"/>
              </a:lnSpc>
            </a:pPr>
            <a:r>
              <a:rPr lang="en-GB">
                <a:latin typeface="Aptos"/>
                <a:ea typeface="Tahoma"/>
                <a:cs typeface="Tahoma"/>
              </a:rPr>
              <a:t>Carried out by the SLT member responsible for filtering and monitoring, supported by the DSL and IT support</a:t>
            </a:r>
          </a:p>
          <a:p>
            <a:pPr lvl="1">
              <a:lnSpc>
                <a:spcPct val="120000"/>
              </a:lnSpc>
            </a:pPr>
            <a:r>
              <a:rPr lang="en-GB">
                <a:latin typeface="Aptos"/>
                <a:ea typeface="Tahoma"/>
                <a:cs typeface="Tahoma"/>
              </a:rPr>
              <a:t>Reviews should check that filtering is working appropriately on all internet-connected devices in all relevant locations, and </a:t>
            </a:r>
          </a:p>
          <a:p>
            <a:pPr lvl="1">
              <a:lnSpc>
                <a:spcPct val="120000"/>
              </a:lnSpc>
            </a:pPr>
            <a:r>
              <a:rPr lang="en-GB">
                <a:latin typeface="Aptos"/>
                <a:ea typeface="Tahoma"/>
                <a:cs typeface="Tahoma"/>
              </a:rPr>
              <a:t>a record should be kept of these checks.</a:t>
            </a:r>
          </a:p>
          <a:p>
            <a:endParaRPr lang="en-GB" sz="2400"/>
          </a:p>
        </p:txBody>
      </p:sp>
      <p:pic>
        <p:nvPicPr>
          <p:cNvPr id="4" name="Picture 3" descr="Staying safe while being social online - Hampshire Police and Crime Commissioner">
            <a:extLst>
              <a:ext uri="{FF2B5EF4-FFF2-40B4-BE49-F238E27FC236}">
                <a16:creationId xmlns:a16="http://schemas.microsoft.com/office/drawing/2014/main" id="{857125A9-7A39-4649-C2DA-CCCE795D08AB}"/>
              </a:ext>
            </a:extLst>
          </p:cNvPr>
          <p:cNvPicPr>
            <a:picLocks noChangeAspect="1"/>
          </p:cNvPicPr>
          <p:nvPr/>
        </p:nvPicPr>
        <p:blipFill>
          <a:blip r:embed="rId3"/>
          <a:stretch>
            <a:fillRect/>
          </a:stretch>
        </p:blipFill>
        <p:spPr>
          <a:xfrm>
            <a:off x="8893174" y="2183945"/>
            <a:ext cx="2490108" cy="2497365"/>
          </a:xfrm>
          <a:prstGeom prst="rect">
            <a:avLst/>
          </a:prstGeom>
        </p:spPr>
      </p:pic>
    </p:spTree>
    <p:extLst>
      <p:ext uri="{BB962C8B-B14F-4D97-AF65-F5344CB8AC3E}">
        <p14:creationId xmlns:p14="http://schemas.microsoft.com/office/powerpoint/2010/main" val="270891276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51767-D1D1-D438-5DE4-41721D151B0B}"/>
              </a:ext>
            </a:extLst>
          </p:cNvPr>
          <p:cNvSpPr>
            <a:spLocks noGrp="1"/>
          </p:cNvSpPr>
          <p:nvPr>
            <p:ph type="title"/>
          </p:nvPr>
        </p:nvSpPr>
        <p:spPr/>
        <p:txBody>
          <a:bodyPr/>
          <a:lstStyle/>
          <a:p>
            <a:r>
              <a:rPr lang="en-US" dirty="0">
                <a:latin typeface="+mj-lt"/>
              </a:rPr>
              <a:t>Smart devices </a:t>
            </a:r>
            <a:endParaRPr lang="en-GB" dirty="0">
              <a:latin typeface="+mj-lt"/>
            </a:endParaRPr>
          </a:p>
        </p:txBody>
      </p:sp>
      <p:sp>
        <p:nvSpPr>
          <p:cNvPr id="3" name="Content Placeholder 2">
            <a:extLst>
              <a:ext uri="{FF2B5EF4-FFF2-40B4-BE49-F238E27FC236}">
                <a16:creationId xmlns:a16="http://schemas.microsoft.com/office/drawing/2014/main" id="{CB7F2A92-64AE-4EF8-6FA6-793E7B4190A0}"/>
              </a:ext>
            </a:extLst>
          </p:cNvPr>
          <p:cNvSpPr>
            <a:spLocks noGrp="1"/>
          </p:cNvSpPr>
          <p:nvPr>
            <p:ph idx="1"/>
          </p:nvPr>
        </p:nvSpPr>
        <p:spPr>
          <a:xfrm>
            <a:off x="276652" y="1536293"/>
            <a:ext cx="7712581" cy="4380366"/>
          </a:xfrm>
        </p:spPr>
        <p:txBody>
          <a:bodyPr vert="horz" lIns="91440" tIns="45720" rIns="91440" bIns="45720" rtlCol="0" anchor="t">
            <a:normAutofit/>
          </a:bodyPr>
          <a:lstStyle/>
          <a:p>
            <a:pPr marL="0" indent="0">
              <a:buNone/>
            </a:pPr>
            <a:r>
              <a:rPr lang="en-US" sz="2400" dirty="0">
                <a:latin typeface="Aptos"/>
                <a:ea typeface="Tahoma"/>
                <a:cs typeface="Tahoma"/>
              </a:rPr>
              <a:t>A new section on mobile phones to reflect the </a:t>
            </a:r>
            <a:r>
              <a:rPr lang="en-US" sz="2400" dirty="0">
                <a:latin typeface="Aptos"/>
                <a:ea typeface="Tahoma"/>
                <a:cs typeface="Tahoma"/>
                <a:hlinkClick r:id="rId3"/>
              </a:rPr>
              <a:t>Mobile phones in schools </a:t>
            </a:r>
            <a:r>
              <a:rPr lang="en-US" sz="2400" dirty="0">
                <a:latin typeface="Aptos"/>
                <a:ea typeface="Tahoma"/>
                <a:cs typeface="Tahoma"/>
              </a:rPr>
              <a:t>statutory guidance 2026</a:t>
            </a:r>
          </a:p>
          <a:p>
            <a:r>
              <a:rPr lang="en-US" sz="2400" dirty="0">
                <a:latin typeface="Aptos"/>
                <a:ea typeface="Tahoma"/>
                <a:cs typeface="Tahoma"/>
              </a:rPr>
              <a:t>For pupils, we will be smart phone free. Children can still bring in non-smart devices</a:t>
            </a:r>
          </a:p>
          <a:p>
            <a:endParaRPr lang="en-US" sz="2400" dirty="0">
              <a:latin typeface="Aptos"/>
              <a:ea typeface="Tahoma"/>
              <a:cs typeface="Tahoma"/>
            </a:endParaRPr>
          </a:p>
          <a:p>
            <a:r>
              <a:rPr lang="en-US" sz="2400" dirty="0">
                <a:latin typeface="Aptos"/>
                <a:ea typeface="Tahoma"/>
                <a:cs typeface="Tahoma"/>
              </a:rPr>
              <a:t>See policy. Exceptions will made for children with medical needs. </a:t>
            </a:r>
          </a:p>
          <a:p>
            <a:endParaRPr lang="en-US" sz="2400" dirty="0">
              <a:latin typeface="Aptos"/>
              <a:ea typeface="Tahoma"/>
              <a:cs typeface="Tahoma"/>
            </a:endParaRPr>
          </a:p>
          <a:p>
            <a:r>
              <a:rPr lang="en-US" sz="2400" dirty="0">
                <a:latin typeface="Aptos"/>
                <a:ea typeface="Tahoma"/>
                <a:cs typeface="Tahoma"/>
              </a:rPr>
              <a:t>Children will be given a consequence if they bring a smart device into school as of September. </a:t>
            </a:r>
          </a:p>
          <a:p>
            <a:endParaRPr lang="en-US" sz="2400" dirty="0">
              <a:latin typeface="Aptos"/>
              <a:ea typeface="Tahoma"/>
              <a:cs typeface="Tahoma"/>
            </a:endParaRPr>
          </a:p>
          <a:p>
            <a:pPr marL="0" indent="0">
              <a:buNone/>
            </a:pPr>
            <a:endParaRPr lang="en-US" sz="2400" dirty="0">
              <a:latin typeface="Aptos"/>
              <a:ea typeface="Tahoma"/>
              <a:cs typeface="Tahoma"/>
            </a:endParaRPr>
          </a:p>
        </p:txBody>
      </p:sp>
      <p:pic>
        <p:nvPicPr>
          <p:cNvPr id="4" name="Picture 3" descr="Phone clipart Images - Free Download on Magnific (formerly Freepik)">
            <a:extLst>
              <a:ext uri="{FF2B5EF4-FFF2-40B4-BE49-F238E27FC236}">
                <a16:creationId xmlns:a16="http://schemas.microsoft.com/office/drawing/2014/main" id="{8624576B-D3EB-42B9-BF95-A4F44232F7C6}"/>
              </a:ext>
            </a:extLst>
          </p:cNvPr>
          <p:cNvPicPr>
            <a:picLocks noChangeAspect="1"/>
          </p:cNvPicPr>
          <p:nvPr/>
        </p:nvPicPr>
        <p:blipFill>
          <a:blip r:embed="rId4"/>
          <a:stretch>
            <a:fillRect/>
          </a:stretch>
        </p:blipFill>
        <p:spPr>
          <a:xfrm>
            <a:off x="8334375" y="1538061"/>
            <a:ext cx="3527879" cy="3527879"/>
          </a:xfrm>
          <a:prstGeom prst="rect">
            <a:avLst/>
          </a:prstGeom>
        </p:spPr>
      </p:pic>
    </p:spTree>
    <p:extLst>
      <p:ext uri="{BB962C8B-B14F-4D97-AF65-F5344CB8AC3E}">
        <p14:creationId xmlns:p14="http://schemas.microsoft.com/office/powerpoint/2010/main" val="385990764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AD937FE-9CC2-B578-8D69-2401CCA344CD}"/>
              </a:ext>
            </a:extLst>
          </p:cNvPr>
          <p:cNvPicPr>
            <a:picLocks noChangeAspect="1"/>
          </p:cNvPicPr>
          <p:nvPr/>
        </p:nvPicPr>
        <p:blipFill>
          <a:blip r:embed="rId3"/>
          <a:stretch>
            <a:fillRect/>
          </a:stretch>
        </p:blipFill>
        <p:spPr>
          <a:xfrm rot="1200000">
            <a:off x="8349637" y="1407629"/>
            <a:ext cx="2708333" cy="3947887"/>
          </a:xfrm>
          <a:prstGeom prst="rect">
            <a:avLst/>
          </a:prstGeom>
        </p:spPr>
      </p:pic>
      <p:sp>
        <p:nvSpPr>
          <p:cNvPr id="2" name="Title 1">
            <a:extLst>
              <a:ext uri="{FF2B5EF4-FFF2-40B4-BE49-F238E27FC236}">
                <a16:creationId xmlns:a16="http://schemas.microsoft.com/office/drawing/2014/main" id="{D5195166-A4E3-7F00-E513-88EE7BC69DD8}"/>
              </a:ext>
            </a:extLst>
          </p:cNvPr>
          <p:cNvSpPr>
            <a:spLocks noGrp="1"/>
          </p:cNvSpPr>
          <p:nvPr>
            <p:ph type="title"/>
          </p:nvPr>
        </p:nvSpPr>
        <p:spPr/>
        <p:txBody>
          <a:bodyPr/>
          <a:lstStyle/>
          <a:p>
            <a:r>
              <a:rPr lang="en-GB">
                <a:latin typeface="+mj-lt"/>
                <a:ea typeface="Tahoma"/>
                <a:cs typeface="Tahoma"/>
              </a:rPr>
              <a:t>The use of reasonable force in schools</a:t>
            </a:r>
            <a:endParaRPr lang="en-GB">
              <a:latin typeface="+mj-lt"/>
            </a:endParaRPr>
          </a:p>
        </p:txBody>
      </p:sp>
      <p:sp>
        <p:nvSpPr>
          <p:cNvPr id="3" name="Content Placeholder 2">
            <a:extLst>
              <a:ext uri="{FF2B5EF4-FFF2-40B4-BE49-F238E27FC236}">
                <a16:creationId xmlns:a16="http://schemas.microsoft.com/office/drawing/2014/main" id="{2A9A45F0-6C1F-A639-1D61-F9A39130340F}"/>
              </a:ext>
            </a:extLst>
          </p:cNvPr>
          <p:cNvSpPr>
            <a:spLocks noGrp="1"/>
          </p:cNvSpPr>
          <p:nvPr>
            <p:ph idx="1"/>
          </p:nvPr>
        </p:nvSpPr>
        <p:spPr>
          <a:xfrm>
            <a:off x="276652" y="1536293"/>
            <a:ext cx="6711095" cy="4380366"/>
          </a:xfrm>
        </p:spPr>
        <p:txBody>
          <a:bodyPr vert="horz" lIns="91440" tIns="45720" rIns="91440" bIns="45720" rtlCol="0" anchor="t">
            <a:normAutofit/>
          </a:bodyPr>
          <a:lstStyle/>
          <a:p>
            <a:r>
              <a:rPr lang="en-GB" dirty="0">
                <a:latin typeface="+mj-lt"/>
                <a:ea typeface="Tahoma"/>
                <a:cs typeface="Tahoma"/>
              </a:rPr>
              <a:t>Reasonable now  defined as 'using no more force than is needed for the least amount of time’</a:t>
            </a:r>
          </a:p>
          <a:p>
            <a:r>
              <a:rPr lang="en-GB" dirty="0">
                <a:latin typeface="+mj-lt"/>
                <a:ea typeface="Tahoma"/>
                <a:cs typeface="Tahoma"/>
              </a:rPr>
              <a:t>New policy has been created and must be read by all staff. This will be sent with policy update file. Directed time will be given to ensure time to read updated policies and new ones. </a:t>
            </a:r>
          </a:p>
        </p:txBody>
      </p:sp>
    </p:spTree>
    <p:extLst>
      <p:ext uri="{BB962C8B-B14F-4D97-AF65-F5344CB8AC3E}">
        <p14:creationId xmlns:p14="http://schemas.microsoft.com/office/powerpoint/2010/main" val="208009364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C665D-CDBD-AD6C-D33D-244C388AF23D}"/>
              </a:ext>
            </a:extLst>
          </p:cNvPr>
          <p:cNvSpPr>
            <a:spLocks noGrp="1"/>
          </p:cNvSpPr>
          <p:nvPr>
            <p:ph type="title"/>
          </p:nvPr>
        </p:nvSpPr>
        <p:spPr/>
        <p:txBody>
          <a:bodyPr/>
          <a:lstStyle/>
          <a:p>
            <a:r>
              <a:rPr lang="en-GB">
                <a:latin typeface="+mj-lt"/>
                <a:ea typeface="Tahoma"/>
                <a:cs typeface="Tahoma"/>
              </a:rPr>
              <a:t>Children who are questioning their gender</a:t>
            </a:r>
            <a:endParaRPr lang="en-GB">
              <a:latin typeface="+mj-lt"/>
            </a:endParaRPr>
          </a:p>
        </p:txBody>
      </p:sp>
      <p:sp>
        <p:nvSpPr>
          <p:cNvPr id="3" name="Content Placeholder 2">
            <a:extLst>
              <a:ext uri="{FF2B5EF4-FFF2-40B4-BE49-F238E27FC236}">
                <a16:creationId xmlns:a16="http://schemas.microsoft.com/office/drawing/2014/main" id="{01B47F0B-F63B-898B-352B-31F48B9A8D41}"/>
              </a:ext>
            </a:extLst>
          </p:cNvPr>
          <p:cNvSpPr>
            <a:spLocks noGrp="1"/>
          </p:cNvSpPr>
          <p:nvPr>
            <p:ph idx="1"/>
          </p:nvPr>
        </p:nvSpPr>
        <p:spPr>
          <a:xfrm>
            <a:off x="276653" y="1713832"/>
            <a:ext cx="8496362" cy="3847227"/>
          </a:xfrm>
        </p:spPr>
        <p:txBody>
          <a:bodyPr vert="horz" lIns="91440" tIns="45720" rIns="91440" bIns="45720" rtlCol="0" anchor="t">
            <a:normAutofit lnSpcReduction="10000"/>
          </a:bodyPr>
          <a:lstStyle/>
          <a:p>
            <a:pPr>
              <a:lnSpc>
                <a:spcPct val="100000"/>
              </a:lnSpc>
            </a:pPr>
            <a:r>
              <a:rPr lang="en-GB" sz="2400" dirty="0">
                <a:latin typeface="+mj-lt"/>
                <a:ea typeface="Tahoma"/>
                <a:cs typeface="Tahoma"/>
              </a:rPr>
              <a:t>It is not for us as a school to initiate any action in this area </a:t>
            </a:r>
          </a:p>
          <a:p>
            <a:pPr>
              <a:lnSpc>
                <a:spcPct val="100000"/>
              </a:lnSpc>
            </a:pPr>
            <a:r>
              <a:rPr lang="en-GB" sz="2400" dirty="0">
                <a:latin typeface="+mj-lt"/>
                <a:ea typeface="Tahoma"/>
                <a:cs typeface="Tahoma"/>
              </a:rPr>
              <a:t>Staff should not adopt any changes unless a decision has been made by school in consultation with parents/carers considering the child’s best interests</a:t>
            </a:r>
            <a:endParaRPr lang="en-US" sz="2400" dirty="0">
              <a:latin typeface="+mj-lt"/>
              <a:ea typeface="Tahoma"/>
              <a:cs typeface="Tahoma"/>
            </a:endParaRPr>
          </a:p>
          <a:p>
            <a:r>
              <a:rPr lang="en-GB" sz="2400" dirty="0">
                <a:latin typeface="+mj-lt"/>
                <a:ea typeface="Tahoma"/>
                <a:cs typeface="Tahoma"/>
              </a:rPr>
              <a:t>If a parent of child requests support with social transition this MUST be referred to the Headteacher/DSL who will work with the family to assess the situation considering individual circumstances and make final decisions. In which case time WILL be taken to be professionally curious about the child's full range of experiences, considering everything that could be affecting the child, along with any other professional advice</a:t>
            </a:r>
            <a:endParaRPr lang="en-US" sz="2400" dirty="0">
              <a:latin typeface="+mj-lt"/>
              <a:ea typeface="Tahoma"/>
              <a:cs typeface="Tahoma"/>
            </a:endParaRPr>
          </a:p>
          <a:p>
            <a:pPr>
              <a:lnSpc>
                <a:spcPct val="100000"/>
              </a:lnSpc>
            </a:pPr>
            <a:endParaRPr lang="en-GB" sz="2400" dirty="0">
              <a:latin typeface="+mj-lt"/>
              <a:ea typeface="Tahoma"/>
              <a:cs typeface="Tahoma"/>
            </a:endParaRPr>
          </a:p>
          <a:p>
            <a:endParaRPr lang="en-GB" dirty="0"/>
          </a:p>
          <a:p>
            <a:endParaRPr lang="en-GB" dirty="0"/>
          </a:p>
        </p:txBody>
      </p:sp>
      <p:pic>
        <p:nvPicPr>
          <p:cNvPr id="13314" name="Picture 2" descr="Gender Questioning Children in Schools | Connex Academy">
            <a:extLst>
              <a:ext uri="{FF2B5EF4-FFF2-40B4-BE49-F238E27FC236}">
                <a16:creationId xmlns:a16="http://schemas.microsoft.com/office/drawing/2014/main" id="{C1023072-F154-11D3-B61A-9CF2254394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65184" y="2281426"/>
            <a:ext cx="2786550" cy="15683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061253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33955-004B-5FB4-D928-6CD60A3A8559}"/>
              </a:ext>
            </a:extLst>
          </p:cNvPr>
          <p:cNvSpPr>
            <a:spLocks noGrp="1"/>
          </p:cNvSpPr>
          <p:nvPr>
            <p:ph type="title"/>
          </p:nvPr>
        </p:nvSpPr>
        <p:spPr/>
        <p:txBody>
          <a:bodyPr/>
          <a:lstStyle/>
          <a:p>
            <a:r>
              <a:rPr lang="en-GB">
                <a:latin typeface="+mj-lt"/>
                <a:ea typeface="Tahoma"/>
                <a:cs typeface="Tahoma"/>
              </a:rPr>
              <a:t>Children who are questioning their gender</a:t>
            </a:r>
            <a:endParaRPr lang="en-US">
              <a:latin typeface="+mj-lt"/>
            </a:endParaRPr>
          </a:p>
        </p:txBody>
      </p:sp>
      <p:sp>
        <p:nvSpPr>
          <p:cNvPr id="3" name="Content Placeholder 2">
            <a:extLst>
              <a:ext uri="{FF2B5EF4-FFF2-40B4-BE49-F238E27FC236}">
                <a16:creationId xmlns:a16="http://schemas.microsoft.com/office/drawing/2014/main" id="{0AAEDBAD-7C29-C137-C037-2D14A89FD51A}"/>
              </a:ext>
            </a:extLst>
          </p:cNvPr>
          <p:cNvSpPr>
            <a:spLocks noGrp="1"/>
          </p:cNvSpPr>
          <p:nvPr>
            <p:ph idx="1"/>
          </p:nvPr>
        </p:nvSpPr>
        <p:spPr>
          <a:xfrm>
            <a:off x="276652" y="1369378"/>
            <a:ext cx="11638695" cy="4446632"/>
          </a:xfrm>
        </p:spPr>
        <p:txBody>
          <a:bodyPr vert="horz" lIns="91440" tIns="45720" rIns="91440" bIns="45720" rtlCol="0" anchor="t">
            <a:normAutofit lnSpcReduction="10000"/>
          </a:bodyPr>
          <a:lstStyle/>
          <a:p>
            <a:pPr marL="342900" indent="-342900">
              <a:lnSpc>
                <a:spcPct val="100000"/>
              </a:lnSpc>
            </a:pPr>
            <a:r>
              <a:rPr lang="en-GB" sz="2400" dirty="0">
                <a:latin typeface="+mj-lt"/>
                <a:ea typeface="Tahoma"/>
                <a:cs typeface="Tahoma"/>
              </a:rPr>
              <a:t>Records and decision making will be documented and made in line with the schools' statutory duty to safeguard and promote the welfare of all children, equality and human rights law</a:t>
            </a:r>
            <a:endParaRPr lang="en-US" sz="2400" dirty="0">
              <a:latin typeface="+mj-lt"/>
              <a:ea typeface="Tahoma"/>
              <a:cs typeface="Tahoma"/>
            </a:endParaRPr>
          </a:p>
          <a:p>
            <a:pPr marL="342900" indent="-342900"/>
            <a:r>
              <a:rPr lang="en-GB" sz="2400" dirty="0">
                <a:latin typeface="+mj-lt"/>
                <a:ea typeface="Tahoma"/>
                <a:cs typeface="Tahoma"/>
              </a:rPr>
              <a:t>We will sensitively explain to children that any social transition will not allow access to toilets of the opposite sex</a:t>
            </a:r>
          </a:p>
          <a:p>
            <a:pPr marL="342900" indent="-342900"/>
            <a:r>
              <a:rPr lang="en-GB" sz="2400" dirty="0">
                <a:latin typeface="+mj-lt"/>
                <a:ea typeface="Tahoma"/>
                <a:cs typeface="Tahoma"/>
              </a:rPr>
              <a:t>Review should take place at appropriate points and if any changes occur e.g. any safeguarding issues become apparent</a:t>
            </a:r>
            <a:endParaRPr lang="en-US" sz="2400" dirty="0">
              <a:latin typeface="+mj-lt"/>
              <a:ea typeface="Tahoma"/>
              <a:cs typeface="Tahoma"/>
            </a:endParaRPr>
          </a:p>
          <a:p>
            <a:pPr marL="342900" indent="-342900">
              <a:lnSpc>
                <a:spcPct val="100000"/>
              </a:lnSpc>
            </a:pPr>
            <a:r>
              <a:rPr lang="en-GB" sz="2400" dirty="0">
                <a:latin typeface="Aptos"/>
              </a:rPr>
              <a:t>We are legally required to record a child's biological sex accurately wherever it is recorded. All relevant staff should be aware of a child's biological sex </a:t>
            </a:r>
            <a:endParaRPr lang="en-US" sz="2400" dirty="0">
              <a:latin typeface="Aptos"/>
            </a:endParaRPr>
          </a:p>
          <a:p>
            <a:pPr marL="342900" indent="-342900">
              <a:lnSpc>
                <a:spcPct val="100000"/>
              </a:lnSpc>
            </a:pPr>
            <a:r>
              <a:rPr lang="en-GB" sz="2400" dirty="0">
                <a:latin typeface="Aptos"/>
              </a:rPr>
              <a:t>Schools should consider the vulnerabilities of any children who have fully socially transitioned at a young age and are 'living in stealth' (where others may be unaware of their biological sex) – more secondary </a:t>
            </a:r>
            <a:endParaRPr lang="en-US" sz="2400" dirty="0">
              <a:latin typeface="Aptos"/>
            </a:endParaRPr>
          </a:p>
          <a:p>
            <a:pPr marL="0" indent="0">
              <a:lnSpc>
                <a:spcPct val="100000"/>
              </a:lnSpc>
              <a:buNone/>
            </a:pPr>
            <a:endParaRPr lang="en-GB" sz="2400" dirty="0">
              <a:latin typeface="Aptos Display"/>
            </a:endParaRPr>
          </a:p>
          <a:p>
            <a:endParaRPr lang="en-GB" sz="2400" dirty="0"/>
          </a:p>
        </p:txBody>
      </p:sp>
    </p:spTree>
    <p:extLst>
      <p:ext uri="{BB962C8B-B14F-4D97-AF65-F5344CB8AC3E}">
        <p14:creationId xmlns:p14="http://schemas.microsoft.com/office/powerpoint/2010/main" val="422567253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7899D-4FAE-887A-2D5D-9A1EEE7CE7DA}"/>
              </a:ext>
            </a:extLst>
          </p:cNvPr>
          <p:cNvSpPr>
            <a:spLocks noGrp="1"/>
          </p:cNvSpPr>
          <p:nvPr>
            <p:ph type="title"/>
          </p:nvPr>
        </p:nvSpPr>
        <p:spPr>
          <a:xfrm>
            <a:off x="276652" y="0"/>
            <a:ext cx="10515600" cy="1325563"/>
          </a:xfrm>
        </p:spPr>
        <p:txBody>
          <a:bodyPr/>
          <a:lstStyle/>
          <a:p>
            <a:r>
              <a:rPr lang="en-GB" noProof="0">
                <a:latin typeface="+mj-lt"/>
              </a:rPr>
              <a:t>Part 5</a:t>
            </a:r>
          </a:p>
        </p:txBody>
      </p:sp>
      <p:sp>
        <p:nvSpPr>
          <p:cNvPr id="3" name="Content Placeholder 2">
            <a:extLst>
              <a:ext uri="{FF2B5EF4-FFF2-40B4-BE49-F238E27FC236}">
                <a16:creationId xmlns:a16="http://schemas.microsoft.com/office/drawing/2014/main" id="{E7C23DC5-5822-C52E-56D4-640FC738B8C6}"/>
              </a:ext>
            </a:extLst>
          </p:cNvPr>
          <p:cNvSpPr>
            <a:spLocks noGrp="1"/>
          </p:cNvSpPr>
          <p:nvPr>
            <p:ph idx="1"/>
          </p:nvPr>
        </p:nvSpPr>
        <p:spPr>
          <a:xfrm>
            <a:off x="167795" y="1023450"/>
            <a:ext cx="11856409" cy="3216172"/>
          </a:xfrm>
        </p:spPr>
        <p:txBody>
          <a:bodyPr vert="horz" lIns="91440" tIns="45720" rIns="91440" bIns="45720" rtlCol="0" anchor="t">
            <a:noAutofit/>
          </a:bodyPr>
          <a:lstStyle/>
          <a:p>
            <a:pPr marL="0" indent="0">
              <a:lnSpc>
                <a:spcPct val="110000"/>
              </a:lnSpc>
              <a:buNone/>
            </a:pPr>
            <a:r>
              <a:rPr lang="en-GB" sz="2000" dirty="0">
                <a:latin typeface="Aptos"/>
                <a:ea typeface="Tahoma"/>
                <a:cs typeface="Tahoma"/>
              </a:rPr>
              <a:t>Rewritten to</a:t>
            </a:r>
            <a:r>
              <a:rPr lang="en-GB" sz="2000" noProof="0" dirty="0">
                <a:latin typeface="Aptos"/>
                <a:ea typeface="Tahoma"/>
                <a:cs typeface="Tahoma"/>
              </a:rPr>
              <a:t> show the progressive nature of harmful sexual behaviour (HSB)</a:t>
            </a:r>
            <a:endParaRPr lang="en-US" sz="2000" dirty="0">
              <a:latin typeface="Aptos"/>
            </a:endParaRPr>
          </a:p>
          <a:p>
            <a:pPr marL="342900" indent="-342900">
              <a:lnSpc>
                <a:spcPct val="110000"/>
              </a:lnSpc>
            </a:pPr>
            <a:r>
              <a:rPr lang="en-GB" sz="2000" dirty="0">
                <a:latin typeface="Aptos"/>
                <a:ea typeface="Tahoma"/>
                <a:cs typeface="Tahoma"/>
              </a:rPr>
              <a:t>Restructured the order of the terms to reflect the continuum: Harmful</a:t>
            </a:r>
            <a:r>
              <a:rPr lang="en-GB" sz="2000" noProof="0" dirty="0">
                <a:latin typeface="Aptos"/>
                <a:ea typeface="Tahoma"/>
                <a:cs typeface="Tahoma"/>
              </a:rPr>
              <a:t> sexual behaviour, sexual harassment, sexual </a:t>
            </a:r>
            <a:r>
              <a:rPr lang="en-GB" sz="2000" dirty="0">
                <a:latin typeface="Aptos"/>
                <a:ea typeface="Tahoma"/>
                <a:cs typeface="Tahoma"/>
              </a:rPr>
              <a:t>violence</a:t>
            </a:r>
            <a:endParaRPr lang="en-GB" sz="2000" dirty="0">
              <a:latin typeface="Aptos"/>
            </a:endParaRPr>
          </a:p>
          <a:p>
            <a:pPr marL="342900" indent="-342900">
              <a:lnSpc>
                <a:spcPct val="110000"/>
              </a:lnSpc>
            </a:pPr>
            <a:r>
              <a:rPr lang="en-GB" sz="2000" dirty="0">
                <a:latin typeface="Aptos"/>
                <a:ea typeface="Tahoma"/>
                <a:cs typeface="Tahoma"/>
              </a:rPr>
              <a:t>Harmful sexual behaviour exists on a continuum and may escalate into sexual harassment or sexual violence </a:t>
            </a:r>
          </a:p>
          <a:p>
            <a:pPr marL="342900" indent="-342900">
              <a:lnSpc>
                <a:spcPct val="110000"/>
              </a:lnSpc>
            </a:pPr>
            <a:r>
              <a:rPr lang="en-GB" sz="2000" dirty="0">
                <a:latin typeface="Aptos"/>
                <a:ea typeface="Tahoma"/>
                <a:cs typeface="Tahoma"/>
              </a:rPr>
              <a:t>Benefits of early identification and support, including the potential to prevent escalation into more serious abuse</a:t>
            </a:r>
          </a:p>
          <a:p>
            <a:pPr marL="342900" indent="-342900">
              <a:lnSpc>
                <a:spcPct val="110000"/>
              </a:lnSpc>
            </a:pPr>
            <a:r>
              <a:rPr lang="en-GB" sz="2000" dirty="0">
                <a:latin typeface="Aptos"/>
                <a:ea typeface="Tahoma"/>
                <a:cs typeface="Tahoma"/>
              </a:rPr>
              <a:t>Updated to reflect the Families First Partnership Programme</a:t>
            </a:r>
          </a:p>
          <a:p>
            <a:pPr marL="342900" indent="-342900">
              <a:lnSpc>
                <a:spcPct val="110000"/>
              </a:lnSpc>
            </a:pPr>
            <a:r>
              <a:rPr lang="en-GB" sz="2000" dirty="0">
                <a:latin typeface="Aptos"/>
              </a:rPr>
              <a:t>Further references to misogyny</a:t>
            </a:r>
            <a:endParaRPr lang="en-US" sz="2000" dirty="0">
              <a:latin typeface="Aptos"/>
            </a:endParaRPr>
          </a:p>
          <a:p>
            <a:pPr marL="0" indent="0">
              <a:lnSpc>
                <a:spcPct val="110000"/>
              </a:lnSpc>
              <a:buNone/>
            </a:pPr>
            <a:endParaRPr lang="en-GB" sz="2000" dirty="0">
              <a:latin typeface="Aptos"/>
            </a:endParaRPr>
          </a:p>
        </p:txBody>
      </p:sp>
      <p:pic>
        <p:nvPicPr>
          <p:cNvPr id="5" name="Picture 4">
            <a:extLst>
              <a:ext uri="{FF2B5EF4-FFF2-40B4-BE49-F238E27FC236}">
                <a16:creationId xmlns:a16="http://schemas.microsoft.com/office/drawing/2014/main" id="{55BBA96A-1D20-00D8-2CD4-164AF09ECDD8}"/>
              </a:ext>
            </a:extLst>
          </p:cNvPr>
          <p:cNvPicPr>
            <a:picLocks noChangeAspect="1"/>
          </p:cNvPicPr>
          <p:nvPr/>
        </p:nvPicPr>
        <p:blipFill>
          <a:blip r:embed="rId3"/>
          <a:stretch>
            <a:fillRect/>
          </a:stretch>
        </p:blipFill>
        <p:spPr>
          <a:xfrm>
            <a:off x="6109847" y="4362994"/>
            <a:ext cx="5911842" cy="1344508"/>
          </a:xfrm>
          <a:prstGeom prst="rect">
            <a:avLst/>
          </a:prstGeom>
          <a:ln>
            <a:solidFill>
              <a:schemeClr val="tx1"/>
            </a:solidFill>
          </a:ln>
        </p:spPr>
      </p:pic>
    </p:spTree>
    <p:extLst>
      <p:ext uri="{BB962C8B-B14F-4D97-AF65-F5344CB8AC3E}">
        <p14:creationId xmlns:p14="http://schemas.microsoft.com/office/powerpoint/2010/main" val="270475617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7899D-4FAE-887A-2D5D-9A1EEE7CE7DA}"/>
              </a:ext>
            </a:extLst>
          </p:cNvPr>
          <p:cNvSpPr>
            <a:spLocks noGrp="1"/>
          </p:cNvSpPr>
          <p:nvPr>
            <p:ph type="title"/>
          </p:nvPr>
        </p:nvSpPr>
        <p:spPr>
          <a:xfrm>
            <a:off x="276652" y="0"/>
            <a:ext cx="10515600" cy="1325563"/>
          </a:xfrm>
        </p:spPr>
        <p:txBody>
          <a:bodyPr/>
          <a:lstStyle/>
          <a:p>
            <a:r>
              <a:rPr lang="en-GB" noProof="0">
                <a:latin typeface="+mj-lt"/>
              </a:rPr>
              <a:t>Part 5</a:t>
            </a:r>
          </a:p>
        </p:txBody>
      </p:sp>
      <p:sp>
        <p:nvSpPr>
          <p:cNvPr id="3" name="Content Placeholder 2">
            <a:extLst>
              <a:ext uri="{FF2B5EF4-FFF2-40B4-BE49-F238E27FC236}">
                <a16:creationId xmlns:a16="http://schemas.microsoft.com/office/drawing/2014/main" id="{E7C23DC5-5822-C52E-56D4-640FC738B8C6}"/>
              </a:ext>
            </a:extLst>
          </p:cNvPr>
          <p:cNvSpPr>
            <a:spLocks noGrp="1"/>
          </p:cNvSpPr>
          <p:nvPr>
            <p:ph idx="1"/>
          </p:nvPr>
        </p:nvSpPr>
        <p:spPr>
          <a:xfrm>
            <a:off x="167795" y="1023450"/>
            <a:ext cx="11856409" cy="4771294"/>
          </a:xfrm>
        </p:spPr>
        <p:txBody>
          <a:bodyPr vert="horz" lIns="91440" tIns="45720" rIns="91440" bIns="45720" rtlCol="0" anchor="t">
            <a:noAutofit/>
          </a:bodyPr>
          <a:lstStyle/>
          <a:p>
            <a:r>
              <a:rPr lang="en-GB" sz="1600" dirty="0"/>
              <a:t>I  have reduced Part Five to </a:t>
            </a:r>
            <a:r>
              <a:rPr lang="en-GB" sz="1600" b="1" dirty="0"/>
              <a:t>five things governors and staff need to remember</a:t>
            </a:r>
            <a:r>
              <a:rPr lang="en-GB" sz="1600" dirty="0"/>
              <a:t>:</a:t>
            </a:r>
          </a:p>
          <a:p>
            <a:r>
              <a:rPr lang="en-GB" sz="1600" b="1" dirty="0"/>
              <a:t>1. Don’t wait for sexual violence.</a:t>
            </a:r>
            <a:br>
              <a:rPr lang="en-GB" sz="1600" dirty="0"/>
            </a:br>
            <a:r>
              <a:rPr lang="en-GB" sz="1600" dirty="0"/>
              <a:t>Harmful sexual behaviour can require safeguarding action much earlier.</a:t>
            </a:r>
          </a:p>
          <a:p>
            <a:r>
              <a:rPr lang="en-GB" sz="1600" b="1" dirty="0"/>
              <a:t>2. Look at the behaviour in context.</a:t>
            </a:r>
            <a:br>
              <a:rPr lang="en-GB" sz="1600" dirty="0"/>
            </a:br>
            <a:r>
              <a:rPr lang="en-GB" sz="1600" dirty="0"/>
              <a:t>Age, developmental stage, power, vulnerability, coercion and repetition matter.</a:t>
            </a:r>
          </a:p>
          <a:p>
            <a:r>
              <a:rPr lang="en-GB" sz="1600" b="1" dirty="0"/>
              <a:t>3. Online behaviour counts.</a:t>
            </a:r>
            <a:br>
              <a:rPr lang="en-GB" sz="1600" dirty="0"/>
            </a:br>
            <a:r>
              <a:rPr lang="en-GB" sz="1600" dirty="0"/>
              <a:t>What happens outside school or online can still create a safeguarding responsibility in school.</a:t>
            </a:r>
          </a:p>
          <a:p>
            <a:r>
              <a:rPr lang="en-GB" sz="1600" b="1" dirty="0"/>
              <a:t>4. Protect the victim and assess the child displaying the behaviour.</a:t>
            </a:r>
            <a:br>
              <a:rPr lang="en-GB" sz="1600" dirty="0"/>
            </a:br>
            <a:r>
              <a:rPr lang="en-GB" sz="1600" dirty="0"/>
              <a:t>Both may have safeguarding needs, but the victim’s safety remains paramount.</a:t>
            </a:r>
          </a:p>
          <a:p>
            <a:r>
              <a:rPr lang="en-GB" sz="1600" b="1" dirty="0"/>
              <a:t>5. Prevention is part of safeguarding.</a:t>
            </a:r>
            <a:br>
              <a:rPr lang="en-GB" sz="1600" dirty="0"/>
            </a:br>
            <a:r>
              <a:rPr lang="en-GB" sz="1600" dirty="0"/>
              <a:t>Tackling sexualised language, sexism, misogyny, pornography exposure and unhealthy attitudes early is part of the school’s safeguarding role.</a:t>
            </a:r>
          </a:p>
          <a:p>
            <a:pPr marL="0" indent="0">
              <a:buNone/>
            </a:pPr>
            <a:r>
              <a:rPr lang="en-GB" sz="1600" dirty="0"/>
              <a:t>The 2026 approach recognises that developmentally inappropriate sexual behaviour can sit at the </a:t>
            </a:r>
            <a:r>
              <a:rPr lang="en-GB" sz="1600" b="1" dirty="0"/>
              <a:t>early end of a continuum</a:t>
            </a:r>
            <a:r>
              <a:rPr lang="en-GB" sz="1600" dirty="0"/>
              <a:t>. You therefore don’t have to decide that something is “sexual harassment” before treating it seriously as a safeguarding concern. </a:t>
            </a:r>
          </a:p>
          <a:p>
            <a:pPr marL="0" indent="0">
              <a:lnSpc>
                <a:spcPct val="110000"/>
              </a:lnSpc>
              <a:buNone/>
            </a:pPr>
            <a:endParaRPr lang="en-GB" sz="2000" dirty="0">
              <a:latin typeface="Aptos"/>
            </a:endParaRPr>
          </a:p>
        </p:txBody>
      </p:sp>
    </p:spTree>
    <p:extLst>
      <p:ext uri="{BB962C8B-B14F-4D97-AF65-F5344CB8AC3E}">
        <p14:creationId xmlns:p14="http://schemas.microsoft.com/office/powerpoint/2010/main" val="80332278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CFB04-A303-A7FC-8563-3FECB2BCBDAC}"/>
              </a:ext>
            </a:extLst>
          </p:cNvPr>
          <p:cNvSpPr>
            <a:spLocks noGrp="1"/>
          </p:cNvSpPr>
          <p:nvPr>
            <p:ph type="title"/>
          </p:nvPr>
        </p:nvSpPr>
        <p:spPr/>
        <p:txBody>
          <a:bodyPr/>
          <a:lstStyle/>
          <a:p>
            <a:r>
              <a:rPr lang="en-GB" noProof="0">
                <a:latin typeface="+mj-lt"/>
              </a:rPr>
              <a:t>Operation Encompass</a:t>
            </a:r>
          </a:p>
        </p:txBody>
      </p:sp>
      <p:sp>
        <p:nvSpPr>
          <p:cNvPr id="3" name="Content Placeholder 2">
            <a:extLst>
              <a:ext uri="{FF2B5EF4-FFF2-40B4-BE49-F238E27FC236}">
                <a16:creationId xmlns:a16="http://schemas.microsoft.com/office/drawing/2014/main" id="{E6F27D18-53F6-F916-398C-879D809B8D49}"/>
              </a:ext>
            </a:extLst>
          </p:cNvPr>
          <p:cNvSpPr>
            <a:spLocks noGrp="1"/>
          </p:cNvSpPr>
          <p:nvPr>
            <p:ph idx="1"/>
          </p:nvPr>
        </p:nvSpPr>
        <p:spPr>
          <a:xfrm>
            <a:off x="160538" y="1507265"/>
            <a:ext cx="8590696" cy="4394880"/>
          </a:xfrm>
        </p:spPr>
        <p:txBody>
          <a:bodyPr vert="horz" lIns="91440" tIns="45720" rIns="91440" bIns="45720" rtlCol="0" anchor="t">
            <a:normAutofit lnSpcReduction="10000"/>
          </a:bodyPr>
          <a:lstStyle/>
          <a:p>
            <a:pPr marL="342900" indent="-342900">
              <a:lnSpc>
                <a:spcPct val="100000"/>
              </a:lnSpc>
            </a:pPr>
            <a:r>
              <a:rPr lang="en-GB" sz="2400" noProof="0">
                <a:latin typeface="Aptos"/>
                <a:ea typeface="Tahoma"/>
                <a:cs typeface="Tahoma"/>
              </a:rPr>
              <a:t>Operation Encompass is a police and education early intervention safeguarding partnership enabling support for children and young people who are experiencing domestic abuse.</a:t>
            </a:r>
            <a:endParaRPr lang="en-US">
              <a:latin typeface="Aptos"/>
            </a:endParaRPr>
          </a:p>
          <a:p>
            <a:pPr marL="342900" indent="-342900">
              <a:lnSpc>
                <a:spcPct val="100000"/>
              </a:lnSpc>
            </a:pPr>
            <a:r>
              <a:rPr lang="en-GB" sz="2400" noProof="0">
                <a:latin typeface="Aptos"/>
                <a:ea typeface="Tahoma"/>
                <a:cs typeface="Tahoma"/>
              </a:rPr>
              <a:t>Each school has a Key Adult (usually the DSL) who has completed the Key Adult training</a:t>
            </a:r>
          </a:p>
          <a:p>
            <a:pPr marL="342900" indent="-342900">
              <a:lnSpc>
                <a:spcPct val="100000"/>
              </a:lnSpc>
            </a:pPr>
            <a:r>
              <a:rPr lang="en-GB" sz="2400" noProof="0">
                <a:latin typeface="Aptos"/>
                <a:ea typeface="Tahoma"/>
                <a:cs typeface="Tahoma"/>
              </a:rPr>
              <a:t>The Key Adult receives the Operation Encompass notification and </a:t>
            </a:r>
            <a:r>
              <a:rPr lang="en-GB" sz="2400">
                <a:latin typeface="Aptos"/>
                <a:ea typeface="Tahoma"/>
                <a:cs typeface="Tahoma"/>
              </a:rPr>
              <a:t>assesses</a:t>
            </a:r>
            <a:r>
              <a:rPr lang="en-GB" sz="2400" noProof="0">
                <a:latin typeface="Aptos"/>
                <a:ea typeface="Tahoma"/>
                <a:cs typeface="Tahoma"/>
              </a:rPr>
              <a:t> the type of support needed for the child</a:t>
            </a:r>
          </a:p>
          <a:p>
            <a:pPr marL="342900" indent="-342900">
              <a:lnSpc>
                <a:spcPct val="100000"/>
              </a:lnSpc>
            </a:pPr>
            <a:r>
              <a:rPr lang="en-GB" sz="2400" noProof="0">
                <a:latin typeface="Aptos"/>
                <a:ea typeface="Tahoma"/>
                <a:cs typeface="Tahoma"/>
              </a:rPr>
              <a:t>Operation encompass notifications will come in prior to the start of the next school day and will inform school the child has experienced a domestic abuse incident</a:t>
            </a:r>
          </a:p>
          <a:p>
            <a:pPr marL="342900" indent="-342900">
              <a:lnSpc>
                <a:spcPct val="100000"/>
              </a:lnSpc>
            </a:pPr>
            <a:endParaRPr lang="en-GB" sz="2400">
              <a:latin typeface="Aptos"/>
              <a:ea typeface="Tahoma"/>
              <a:cs typeface="Tahoma"/>
            </a:endParaRPr>
          </a:p>
          <a:p>
            <a:pPr marL="342900" indent="-342900">
              <a:lnSpc>
                <a:spcPct val="100000"/>
              </a:lnSpc>
            </a:pPr>
            <a:endParaRPr lang="en-GB" sz="2400" noProof="0">
              <a:latin typeface="+mj-lt"/>
              <a:ea typeface="Tahoma"/>
              <a:cs typeface="Tahoma"/>
            </a:endParaRPr>
          </a:p>
        </p:txBody>
      </p:sp>
      <p:pic>
        <p:nvPicPr>
          <p:cNvPr id="5" name="Picture 4" descr="Operation Encompass | Staunton &amp; Corse C of E Academy">
            <a:extLst>
              <a:ext uri="{FF2B5EF4-FFF2-40B4-BE49-F238E27FC236}">
                <a16:creationId xmlns:a16="http://schemas.microsoft.com/office/drawing/2014/main" id="{1F45B3B2-B1F7-88ED-1FD5-B3C5C156BBFE}"/>
              </a:ext>
            </a:extLst>
          </p:cNvPr>
          <p:cNvPicPr>
            <a:picLocks noChangeAspect="1"/>
          </p:cNvPicPr>
          <p:nvPr/>
        </p:nvPicPr>
        <p:blipFill>
          <a:blip r:embed="rId3"/>
          <a:stretch>
            <a:fillRect/>
          </a:stretch>
        </p:blipFill>
        <p:spPr>
          <a:xfrm>
            <a:off x="8984512" y="2495776"/>
            <a:ext cx="2968002" cy="1659420"/>
          </a:xfrm>
          <a:prstGeom prst="rect">
            <a:avLst/>
          </a:prstGeom>
        </p:spPr>
      </p:pic>
    </p:spTree>
    <p:extLst>
      <p:ext uri="{BB962C8B-B14F-4D97-AF65-F5344CB8AC3E}">
        <p14:creationId xmlns:p14="http://schemas.microsoft.com/office/powerpoint/2010/main" val="367660732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C6909-0F90-3475-5748-D6208F8CE3E9}"/>
              </a:ext>
            </a:extLst>
          </p:cNvPr>
          <p:cNvSpPr>
            <a:spLocks noGrp="1"/>
          </p:cNvSpPr>
          <p:nvPr>
            <p:ph type="title"/>
          </p:nvPr>
        </p:nvSpPr>
        <p:spPr/>
        <p:txBody>
          <a:bodyPr/>
          <a:lstStyle/>
          <a:p>
            <a:r>
              <a:rPr lang="en-GB" noProof="0" dirty="0">
                <a:latin typeface="+mj-lt"/>
              </a:rPr>
              <a:t>Operation Encompass</a:t>
            </a:r>
          </a:p>
        </p:txBody>
      </p:sp>
      <p:sp>
        <p:nvSpPr>
          <p:cNvPr id="3" name="Content Placeholder 2">
            <a:extLst>
              <a:ext uri="{FF2B5EF4-FFF2-40B4-BE49-F238E27FC236}">
                <a16:creationId xmlns:a16="http://schemas.microsoft.com/office/drawing/2014/main" id="{9449A91F-E2E8-D777-7F91-72A2834EC2C5}"/>
              </a:ext>
            </a:extLst>
          </p:cNvPr>
          <p:cNvSpPr>
            <a:spLocks noGrp="1"/>
          </p:cNvSpPr>
          <p:nvPr>
            <p:ph idx="1"/>
          </p:nvPr>
        </p:nvSpPr>
        <p:spPr>
          <a:xfrm>
            <a:off x="276652" y="1238750"/>
            <a:ext cx="8822921" cy="4380366"/>
          </a:xfrm>
        </p:spPr>
        <p:txBody>
          <a:bodyPr vert="horz" lIns="91440" tIns="45720" rIns="91440" bIns="45720" rtlCol="0" anchor="t">
            <a:noAutofit/>
          </a:bodyPr>
          <a:lstStyle/>
          <a:p>
            <a:pPr marL="342900" indent="-342900">
              <a:lnSpc>
                <a:spcPct val="100000"/>
              </a:lnSpc>
            </a:pPr>
            <a:r>
              <a:rPr lang="en-GB" sz="2200" dirty="0">
                <a:latin typeface="Aptos"/>
                <a:ea typeface="Tahoma"/>
                <a:cs typeface="Tahoma"/>
              </a:rPr>
              <a:t>We will not discuss the notification with the child or do anything that places the child or victim at risk of further harm</a:t>
            </a:r>
            <a:endParaRPr lang="en-GB" sz="2200" dirty="0">
              <a:latin typeface="Aptos"/>
            </a:endParaRPr>
          </a:p>
          <a:p>
            <a:pPr marL="342900" indent="-342900">
              <a:lnSpc>
                <a:spcPct val="100000"/>
              </a:lnSpc>
            </a:pPr>
            <a:r>
              <a:rPr lang="en-GB" sz="2200" dirty="0">
                <a:latin typeface="Aptos"/>
                <a:ea typeface="Tahoma"/>
                <a:cs typeface="Tahoma"/>
              </a:rPr>
              <a:t>Myself or Jess will alert staff to a child who may need support on a particular day. Teachers </a:t>
            </a:r>
            <a:r>
              <a:rPr lang="en-GB" sz="2200" noProof="0" dirty="0">
                <a:latin typeface="Aptos"/>
                <a:ea typeface="Tahoma"/>
                <a:cs typeface="Tahoma"/>
              </a:rPr>
              <a:t>should</a:t>
            </a:r>
            <a:r>
              <a:rPr lang="en-GB" sz="2200" dirty="0">
                <a:latin typeface="Aptos"/>
                <a:ea typeface="Tahoma"/>
                <a:cs typeface="Tahoma"/>
              </a:rPr>
              <a:t>:</a:t>
            </a:r>
            <a:endParaRPr lang="en-GB" sz="2200" dirty="0"/>
          </a:p>
          <a:p>
            <a:pPr marL="712788" indent="-266700">
              <a:lnSpc>
                <a:spcPct val="100000"/>
              </a:lnSpc>
            </a:pPr>
            <a:r>
              <a:rPr lang="en-GB" sz="2200" noProof="0" dirty="0">
                <a:latin typeface="Aptos"/>
                <a:ea typeface="Tahoma"/>
                <a:cs typeface="Tahoma"/>
              </a:rPr>
              <a:t>Consider </a:t>
            </a:r>
            <a:r>
              <a:rPr lang="en-GB" sz="2200" dirty="0">
                <a:latin typeface="Aptos"/>
                <a:ea typeface="Tahoma"/>
                <a:cs typeface="Tahoma"/>
              </a:rPr>
              <a:t>their</a:t>
            </a:r>
            <a:r>
              <a:rPr lang="en-GB" sz="2200" noProof="0" dirty="0">
                <a:latin typeface="Aptos"/>
                <a:ea typeface="Tahoma"/>
                <a:cs typeface="Tahoma"/>
              </a:rPr>
              <a:t> approach to the child if, for example, they are late, missing homework or equipment </a:t>
            </a:r>
          </a:p>
          <a:p>
            <a:pPr marL="712788" indent="-266700">
              <a:lnSpc>
                <a:spcPct val="100000"/>
              </a:lnSpc>
            </a:pPr>
            <a:r>
              <a:rPr lang="en-GB" sz="2200" noProof="0" dirty="0">
                <a:latin typeface="Aptos"/>
                <a:ea typeface="Tahoma"/>
                <a:cs typeface="Tahoma"/>
              </a:rPr>
              <a:t>Ensure children know who they can talk to if they want to talk</a:t>
            </a:r>
          </a:p>
          <a:p>
            <a:pPr marL="712788" indent="-266700">
              <a:lnSpc>
                <a:spcPct val="100000"/>
              </a:lnSpc>
            </a:pPr>
            <a:r>
              <a:rPr lang="en-GB" sz="2200" noProof="0" dirty="0">
                <a:latin typeface="Aptos"/>
                <a:ea typeface="Tahoma"/>
                <a:cs typeface="Tahoma"/>
              </a:rPr>
              <a:t>Provide opportunities to talk</a:t>
            </a:r>
          </a:p>
        </p:txBody>
      </p:sp>
      <p:pic>
        <p:nvPicPr>
          <p:cNvPr id="4" name="Picture 3" descr="Operation Encompass | Staunton &amp; Corse C of E Academy">
            <a:extLst>
              <a:ext uri="{FF2B5EF4-FFF2-40B4-BE49-F238E27FC236}">
                <a16:creationId xmlns:a16="http://schemas.microsoft.com/office/drawing/2014/main" id="{02A801E7-4F4A-C1BC-05EA-7A84D490A36A}"/>
              </a:ext>
            </a:extLst>
          </p:cNvPr>
          <p:cNvPicPr>
            <a:picLocks noChangeAspect="1"/>
          </p:cNvPicPr>
          <p:nvPr/>
        </p:nvPicPr>
        <p:blipFill>
          <a:blip r:embed="rId3"/>
          <a:stretch>
            <a:fillRect/>
          </a:stretch>
        </p:blipFill>
        <p:spPr>
          <a:xfrm>
            <a:off x="9006112" y="2474005"/>
            <a:ext cx="2910116" cy="1612448"/>
          </a:xfrm>
          <a:prstGeom prst="rect">
            <a:avLst/>
          </a:prstGeom>
        </p:spPr>
      </p:pic>
    </p:spTree>
    <p:extLst>
      <p:ext uri="{BB962C8B-B14F-4D97-AF65-F5344CB8AC3E}">
        <p14:creationId xmlns:p14="http://schemas.microsoft.com/office/powerpoint/2010/main" val="366433603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60AF1FC-EC47-FD6A-893F-AEFF6CB4D6B6}"/>
              </a:ext>
            </a:extLst>
          </p:cNvPr>
          <p:cNvSpPr>
            <a:spLocks noGrp="1"/>
          </p:cNvSpPr>
          <p:nvPr>
            <p:ph idx="1"/>
          </p:nvPr>
        </p:nvSpPr>
        <p:spPr>
          <a:xfrm>
            <a:off x="138767" y="266293"/>
            <a:ext cx="11914465" cy="5512480"/>
          </a:xfrm>
        </p:spPr>
        <p:txBody>
          <a:bodyPr vert="horz" lIns="91440" tIns="45720" rIns="91440" bIns="45720" rtlCol="0" anchor="t">
            <a:noAutofit/>
          </a:bodyPr>
          <a:lstStyle/>
          <a:p>
            <a:pPr marL="0" indent="0">
              <a:lnSpc>
                <a:spcPct val="110000"/>
              </a:lnSpc>
              <a:buNone/>
            </a:pPr>
            <a:r>
              <a:rPr lang="en-GB" sz="2200" b="1" dirty="0">
                <a:solidFill>
                  <a:schemeClr val="accent6">
                    <a:lumMod val="49000"/>
                  </a:schemeClr>
                </a:solidFill>
                <a:latin typeface="+mj-lt"/>
                <a:ea typeface="Tahoma"/>
                <a:cs typeface="Tahoma"/>
              </a:rPr>
              <a:t>Safeguarding is everyone’s responsibility </a:t>
            </a:r>
            <a:r>
              <a:rPr lang="en-GB" sz="2200" dirty="0">
                <a:latin typeface="+mj-lt"/>
                <a:ea typeface="Tahoma"/>
                <a:cs typeface="Tahoma"/>
              </a:rPr>
              <a:t>and we all have a key part to play in keeping children safe. </a:t>
            </a:r>
          </a:p>
          <a:p>
            <a:pPr>
              <a:lnSpc>
                <a:spcPct val="110000"/>
              </a:lnSpc>
            </a:pPr>
            <a:r>
              <a:rPr lang="en-GB" sz="2200" dirty="0">
                <a:latin typeface="+mj-lt"/>
                <a:ea typeface="Tahoma"/>
                <a:cs typeface="Tahoma"/>
              </a:rPr>
              <a:t>Think the unthinkable</a:t>
            </a:r>
          </a:p>
          <a:p>
            <a:pPr>
              <a:lnSpc>
                <a:spcPct val="110000"/>
              </a:lnSpc>
            </a:pPr>
            <a:r>
              <a:rPr lang="en-GB" sz="2200" dirty="0">
                <a:latin typeface="+mj-lt"/>
                <a:ea typeface="Tahoma"/>
                <a:cs typeface="Tahoma"/>
              </a:rPr>
              <a:t>We always act with the best interests of children at heart. Listen, understand and recognise children’s views.</a:t>
            </a:r>
          </a:p>
          <a:p>
            <a:pPr>
              <a:lnSpc>
                <a:spcPct val="110000"/>
              </a:lnSpc>
            </a:pPr>
            <a:r>
              <a:rPr lang="en-GB" sz="2200" dirty="0">
                <a:latin typeface="+mj-lt"/>
                <a:ea typeface="Tahoma"/>
                <a:cs typeface="Tahoma"/>
              </a:rPr>
              <a:t>Work effectively with parents/carers, other colleagues and professionals. </a:t>
            </a:r>
          </a:p>
          <a:p>
            <a:pPr>
              <a:lnSpc>
                <a:spcPct val="110000"/>
              </a:lnSpc>
            </a:pPr>
            <a:r>
              <a:rPr lang="en-GB" sz="2200" dirty="0">
                <a:latin typeface="+mj-lt"/>
                <a:ea typeface="Tahoma"/>
                <a:cs typeface="Tahoma"/>
              </a:rPr>
              <a:t>Never, ever leave a concern until the next day. Make sure it is reported promptly. </a:t>
            </a:r>
          </a:p>
          <a:p>
            <a:pPr>
              <a:lnSpc>
                <a:spcPct val="110000"/>
              </a:lnSpc>
            </a:pPr>
            <a:r>
              <a:rPr lang="en-GB" sz="2200" dirty="0">
                <a:latin typeface="+mj-lt"/>
                <a:ea typeface="Tahoma"/>
                <a:cs typeface="Tahoma"/>
              </a:rPr>
              <a:t>Be vigilant to signs of abuse and exploitation at all times. Use professional curiosity.</a:t>
            </a:r>
          </a:p>
          <a:p>
            <a:pPr>
              <a:lnSpc>
                <a:spcPct val="110000"/>
              </a:lnSpc>
            </a:pPr>
            <a:r>
              <a:rPr lang="en-GB" sz="2200" dirty="0">
                <a:latin typeface="+mj-lt"/>
                <a:ea typeface="Tahoma"/>
                <a:cs typeface="Tahoma"/>
              </a:rPr>
              <a:t>It is important to refer any concerns about staff/volunteers/visitors to the headteacher promptly so that they can be addressed quickly to keep children safe. </a:t>
            </a:r>
          </a:p>
          <a:p>
            <a:pPr>
              <a:lnSpc>
                <a:spcPct val="110000"/>
              </a:lnSpc>
            </a:pPr>
            <a:r>
              <a:rPr lang="en-GB" sz="2200" dirty="0">
                <a:latin typeface="+mj-lt"/>
                <a:ea typeface="Tahoma"/>
                <a:cs typeface="Tahoma"/>
              </a:rPr>
              <a:t>If you're not sure about something - ASK</a:t>
            </a:r>
          </a:p>
          <a:p>
            <a:pPr>
              <a:lnSpc>
                <a:spcPct val="110000"/>
              </a:lnSpc>
            </a:pPr>
            <a:r>
              <a:rPr lang="en-GB" sz="2200" dirty="0">
                <a:latin typeface="+mj-lt"/>
                <a:ea typeface="Tahoma"/>
                <a:cs typeface="Tahoma"/>
              </a:rPr>
              <a:t>If you have any questions, or concerns – including about practice in school then you should raise these with the DSL or Headteacher.</a:t>
            </a:r>
          </a:p>
          <a:p>
            <a:endParaRPr lang="en-GB" sz="2200" dirty="0"/>
          </a:p>
        </p:txBody>
      </p:sp>
    </p:spTree>
    <p:extLst>
      <p:ext uri="{BB962C8B-B14F-4D97-AF65-F5344CB8AC3E}">
        <p14:creationId xmlns:p14="http://schemas.microsoft.com/office/powerpoint/2010/main" val="41817298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A40954FE9FB1A4BAD6CF9667ACA8DD0" ma:contentTypeVersion="11" ma:contentTypeDescription="Create a new document." ma:contentTypeScope="" ma:versionID="2f3c6083a260adc52117ac89f9643233">
  <xsd:schema xmlns:xsd="http://www.w3.org/2001/XMLSchema" xmlns:xs="http://www.w3.org/2001/XMLSchema" xmlns:p="http://schemas.microsoft.com/office/2006/metadata/properties" xmlns:ns2="8f8682ee-9c11-4351-8753-1cad8f0077b2" targetNamespace="http://schemas.microsoft.com/office/2006/metadata/properties" ma:root="true" ma:fieldsID="06dae81b0f076021b42e3a17beb38ab9" ns2:_="">
    <xsd:import namespace="8f8682ee-9c11-4351-8753-1cad8f0077b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f8682ee-9c11-4351-8753-1cad8f0077b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889f0a35-525e-477e-9923-e3b749442c0c"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BillingMetadata" ma:index="18"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8f8682ee-9c11-4351-8753-1cad8f0077b2">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7E8E606-632F-4F12-B05E-35B50A3AD427}">
  <ds:schemaRefs>
    <ds:schemaRef ds:uri="8f8682ee-9c11-4351-8753-1cad8f0077b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870445B-BC65-42AA-B519-5759DF246AB0}">
  <ds:schemaRefs>
    <ds:schemaRef ds:uri="http://schemas.microsoft.com/office/2006/metadata/properties"/>
    <ds:schemaRef ds:uri="http://www.w3.org/XML/1998/namespace"/>
    <ds:schemaRef ds:uri="http://purl.org/dc/terms/"/>
    <ds:schemaRef ds:uri="http://schemas.microsoft.com/office/2006/documentManagement/types"/>
    <ds:schemaRef ds:uri="http://purl.org/dc/elements/1.1/"/>
    <ds:schemaRef ds:uri="http://purl.org/dc/dcmitype/"/>
    <ds:schemaRef ds:uri="http://schemas.openxmlformats.org/package/2006/metadata/core-properties"/>
    <ds:schemaRef ds:uri="http://schemas.microsoft.com/office/infopath/2007/PartnerControls"/>
    <ds:schemaRef ds:uri="8f8682ee-9c11-4351-8753-1cad8f0077b2"/>
  </ds:schemaRefs>
</ds:datastoreItem>
</file>

<file path=customXml/itemProps3.xml><?xml version="1.0" encoding="utf-8"?>
<ds:datastoreItem xmlns:ds="http://schemas.openxmlformats.org/officeDocument/2006/customXml" ds:itemID="{B60C0022-E114-480A-824B-B68C316B7FB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2019</TotalTime>
  <Words>25135</Words>
  <Application>Microsoft Office PowerPoint</Application>
  <PresentationFormat>Widescreen</PresentationFormat>
  <Paragraphs>1831</Paragraphs>
  <Slides>68</Slides>
  <Notes>64</Notes>
  <HiddenSlides>1</HiddenSlides>
  <MMClips>1</MMClips>
  <ScaleCrop>false</ScaleCrop>
  <HeadingPairs>
    <vt:vector size="6" baseType="variant">
      <vt:variant>
        <vt:lpstr>Fonts Used</vt:lpstr>
      </vt:variant>
      <vt:variant>
        <vt:i4>16</vt:i4>
      </vt:variant>
      <vt:variant>
        <vt:lpstr>Theme</vt:lpstr>
      </vt:variant>
      <vt:variant>
        <vt:i4>1</vt:i4>
      </vt:variant>
      <vt:variant>
        <vt:lpstr>Slide Titles</vt:lpstr>
      </vt:variant>
      <vt:variant>
        <vt:i4>68</vt:i4>
      </vt:variant>
    </vt:vector>
  </HeadingPairs>
  <TitlesOfParts>
    <vt:vector size="85" baseType="lpstr">
      <vt:lpstr>Aptos</vt:lpstr>
      <vt:lpstr>Aptos Display</vt:lpstr>
      <vt:lpstr>Arial</vt:lpstr>
      <vt:lpstr>Arial,Sans-Serif</vt:lpstr>
      <vt:lpstr>Calibri</vt:lpstr>
      <vt:lpstr>Courier New</vt:lpstr>
      <vt:lpstr>Courier New,monospace</vt:lpstr>
      <vt:lpstr>Ebrima</vt:lpstr>
      <vt:lpstr>Segoe UI</vt:lpstr>
      <vt:lpstr>Symbol</vt:lpstr>
      <vt:lpstr>Symbol,sans-serif</vt:lpstr>
      <vt:lpstr>Tahoma</vt:lpstr>
      <vt:lpstr>Times New Roman</vt:lpstr>
      <vt:lpstr>Tondo</vt:lpstr>
      <vt:lpstr>Webdings</vt:lpstr>
      <vt:lpstr>Wingdings,sans-serif</vt:lpstr>
      <vt:lpstr>Office Theme</vt:lpstr>
      <vt:lpstr>Whole school safeguarding training </vt:lpstr>
      <vt:lpstr>Aims</vt:lpstr>
      <vt:lpstr>PowerPoint Presentation</vt:lpstr>
      <vt:lpstr>Safeguarding and promoting the welfare of children is defined as </vt:lpstr>
      <vt:lpstr>What do we mean by ‘safeguarding’?</vt:lpstr>
      <vt:lpstr>Developing a culture of safeguarding</vt:lpstr>
      <vt:lpstr>PowerPoint Presentation</vt:lpstr>
      <vt:lpstr>Reminders: What should all staff read?</vt:lpstr>
      <vt:lpstr>Key staff</vt:lpstr>
      <vt:lpstr>Our school profile</vt:lpstr>
      <vt:lpstr>What is abuse?</vt:lpstr>
      <vt:lpstr>Types of Abuse</vt:lpstr>
      <vt:lpstr>Signs and symptoms of physical abuse</vt:lpstr>
      <vt:lpstr>Signs and symptoms of sexual abuse</vt:lpstr>
      <vt:lpstr>Signs and symptoms of emotional abuse</vt:lpstr>
      <vt:lpstr>Signs and symptoms of neglect</vt:lpstr>
      <vt:lpstr>PowerPoint Presentation</vt:lpstr>
      <vt:lpstr>PowerPoint Presentation</vt:lpstr>
      <vt:lpstr>PowerPoint Presentation</vt:lpstr>
      <vt:lpstr>What to do if a child makes a disclosure</vt:lpstr>
      <vt:lpstr>What to do if a child makes a disclosure</vt:lpstr>
      <vt:lpstr>What to do if you have a safeguarding concern about a child</vt:lpstr>
      <vt:lpstr>What happens next?</vt:lpstr>
      <vt:lpstr>PowerPoint Presentation</vt:lpstr>
      <vt:lpstr> Valuing the voice of the child </vt:lpstr>
      <vt:lpstr>Record keeping </vt:lpstr>
      <vt:lpstr>PowerPoint Presentation</vt:lpstr>
      <vt:lpstr>PowerPoint Presentation</vt:lpstr>
      <vt:lpstr>PowerPoint Presentation</vt:lpstr>
      <vt:lpstr>Radicalisation and extremism</vt:lpstr>
      <vt:lpstr>What to look out for</vt:lpstr>
      <vt:lpstr>If you have any concerns about radicalisation</vt:lpstr>
      <vt:lpstr>Low level concerns about staff</vt:lpstr>
      <vt:lpstr>Serious Allegations (whistle blowing policy)</vt:lpstr>
      <vt:lpstr>Whistleblowing</vt:lpstr>
      <vt:lpstr>KCSIE 2026 - what has changed?</vt:lpstr>
      <vt:lpstr>All school and college staff should be particularly alert to the potential need for additional support for a child who:</vt:lpstr>
      <vt:lpstr>Key message :  Early Help is now termed Family Help</vt:lpstr>
      <vt:lpstr>Community based Family Help and statutory services</vt:lpstr>
      <vt:lpstr>Targeted Early Help and Family Help Services - Children Act 2004 – Sections 10 and 11</vt:lpstr>
      <vt:lpstr>PowerPoint Presentation</vt:lpstr>
      <vt:lpstr>EYFS </vt:lpstr>
      <vt:lpstr>Nudes and semi-nudes, including where generated by AI </vt:lpstr>
      <vt:lpstr>Expanded Child-on-child abuse (including harassment and violence)</vt:lpstr>
      <vt:lpstr>Reminder - Child-on-child abuse (including harassment and violence)</vt:lpstr>
      <vt:lpstr>Reminder - Child-on-child abuse (including harassment and violence)</vt:lpstr>
      <vt:lpstr>Expanded Child Criminal Exploitation and Child Sexual Exploitation</vt:lpstr>
      <vt:lpstr>PowerPoint Presentation</vt:lpstr>
      <vt:lpstr>PowerPoint Presentation</vt:lpstr>
      <vt:lpstr>Part 1</vt:lpstr>
      <vt:lpstr>Substantial update: Mental Health</vt:lpstr>
      <vt:lpstr>Children requiring mental health support</vt:lpstr>
      <vt:lpstr>Substantial update: Serious violence </vt:lpstr>
      <vt:lpstr>Part 2</vt:lpstr>
      <vt:lpstr>PowerPoint Presentation</vt:lpstr>
      <vt:lpstr>Online Safety</vt:lpstr>
      <vt:lpstr>Filtering and monitoring: School procedures</vt:lpstr>
      <vt:lpstr>Filtering and monitoring: Your responsibilities  Filtering and monitoring programs support safeguarding, but you are crucial to keeping children safe online</vt:lpstr>
      <vt:lpstr>Online Safety</vt:lpstr>
      <vt:lpstr>Smart devices </vt:lpstr>
      <vt:lpstr>The use of reasonable force in schools</vt:lpstr>
      <vt:lpstr>Children who are questioning their gender</vt:lpstr>
      <vt:lpstr>Children who are questioning their gender</vt:lpstr>
      <vt:lpstr>Part 5</vt:lpstr>
      <vt:lpstr>Part 5</vt:lpstr>
      <vt:lpstr>Operation Encompass</vt:lpstr>
      <vt:lpstr>Operation Encompass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Preparation notes</dc:title>
  <dc:creator>Alison Scholey</dc:creator>
  <cp:lastModifiedBy>Julie Cassiano</cp:lastModifiedBy>
  <cp:revision>19</cp:revision>
  <dcterms:created xsi:type="dcterms:W3CDTF">2026-07-02T14:29:45Z</dcterms:created>
  <dcterms:modified xsi:type="dcterms:W3CDTF">2026-08-19T20:59:29Z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0x0101006A40954FE9FB1A4BAD6CF9667ACA8DD0</vt:lpwstr>
  </property>
  <property fmtid="{D5CDD505-2E9C-101B-9397-08002B2CF9AE}" pid="3" name="MediaServiceImageTags">
    <vt:lpwstr/>
  </property>
</Properties>
</file>